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drawings/drawing7.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Default Extension="gif" ContentType="image/gif"/>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708" r:id="rId1"/>
  </p:sldMasterIdLst>
  <p:notesMasterIdLst>
    <p:notesMasterId r:id="rId51"/>
  </p:notesMasterIdLst>
  <p:handoutMasterIdLst>
    <p:handoutMasterId r:id="rId52"/>
  </p:handoutMasterIdLst>
  <p:sldIdLst>
    <p:sldId id="258" r:id="rId2"/>
    <p:sldId id="340" r:id="rId3"/>
    <p:sldId id="402" r:id="rId4"/>
    <p:sldId id="403" r:id="rId5"/>
    <p:sldId id="405" r:id="rId6"/>
    <p:sldId id="406" r:id="rId7"/>
    <p:sldId id="391" r:id="rId8"/>
    <p:sldId id="411" r:id="rId9"/>
    <p:sldId id="412" r:id="rId10"/>
    <p:sldId id="413" r:id="rId11"/>
    <p:sldId id="414" r:id="rId12"/>
    <p:sldId id="429" r:id="rId13"/>
    <p:sldId id="308" r:id="rId14"/>
    <p:sldId id="419" r:id="rId15"/>
    <p:sldId id="436" r:id="rId16"/>
    <p:sldId id="325" r:id="rId17"/>
    <p:sldId id="407" r:id="rId18"/>
    <p:sldId id="408" r:id="rId19"/>
    <p:sldId id="433" r:id="rId20"/>
    <p:sldId id="428" r:id="rId21"/>
    <p:sldId id="423" r:id="rId22"/>
    <p:sldId id="344" r:id="rId23"/>
    <p:sldId id="379" r:id="rId24"/>
    <p:sldId id="440" r:id="rId25"/>
    <p:sldId id="448" r:id="rId26"/>
    <p:sldId id="441" r:id="rId27"/>
    <p:sldId id="426" r:id="rId28"/>
    <p:sldId id="434" r:id="rId29"/>
    <p:sldId id="425" r:id="rId30"/>
    <p:sldId id="390" r:id="rId31"/>
    <p:sldId id="439" r:id="rId32"/>
    <p:sldId id="364" r:id="rId33"/>
    <p:sldId id="365" r:id="rId34"/>
    <p:sldId id="367" r:id="rId35"/>
    <p:sldId id="438" r:id="rId36"/>
    <p:sldId id="368" r:id="rId37"/>
    <p:sldId id="450" r:id="rId38"/>
    <p:sldId id="424" r:id="rId39"/>
    <p:sldId id="397" r:id="rId40"/>
    <p:sldId id="431" r:id="rId41"/>
    <p:sldId id="416" r:id="rId42"/>
    <p:sldId id="417" r:id="rId43"/>
    <p:sldId id="420" r:id="rId44"/>
    <p:sldId id="404" r:id="rId45"/>
    <p:sldId id="449" r:id="rId46"/>
    <p:sldId id="447" r:id="rId47"/>
    <p:sldId id="445" r:id="rId48"/>
    <p:sldId id="446" r:id="rId49"/>
    <p:sldId id="437" r:id="rId50"/>
  </p:sldIdLst>
  <p:sldSz cx="9144000" cy="6858000" type="screen4x3"/>
  <p:notesSz cx="9939338" cy="6807200"/>
  <p:embeddedFontLst>
    <p:embeddedFont>
      <p:font typeface="휴먼모음T" pitchFamily="18" charset="-127"/>
      <p:regular r:id="rId53"/>
    </p:embeddedFont>
    <p:embeddedFont>
      <p:font typeface="HY견고딕" pitchFamily="18" charset="-127"/>
      <p:regular r:id="rId54"/>
    </p:embeddedFont>
    <p:embeddedFont>
      <p:font typeface="Ebrima" pitchFamily="2" charset="0"/>
      <p:regular r:id="rId55"/>
      <p:bold r:id="rId56"/>
    </p:embeddedFont>
    <p:embeddedFont>
      <p:font typeface="Calibri" pitchFamily="34" charset="0"/>
      <p:regular r:id="rId57"/>
      <p:bold r:id="rId58"/>
      <p:italic r:id="rId59"/>
      <p:boldItalic r:id="rId60"/>
    </p:embeddedFont>
    <p:embeddedFont>
      <p:font typeface="Tempus Sans ITC" pitchFamily="82" charset="0"/>
      <p:regular r:id="rId61"/>
    </p:embeddedFont>
    <p:embeddedFont>
      <p:font typeface="맑은 고딕" pitchFamily="50" charset="-127"/>
      <p:regular r:id="rId62"/>
      <p:bold r:id="rId63"/>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C89800"/>
    <a:srgbClr val="E7F4D8"/>
    <a:srgbClr val="C2E49C"/>
    <a:srgbClr val="FFFFCC"/>
    <a:srgbClr val="FFE9A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73" autoAdjust="0"/>
    <p:restoredTop sz="87410" autoAdjust="0"/>
  </p:normalViewPr>
  <p:slideViewPr>
    <p:cSldViewPr>
      <p:cViewPr>
        <p:scale>
          <a:sx n="125" d="100"/>
          <a:sy n="125" d="100"/>
        </p:scale>
        <p:origin x="-2634" y="-87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p:cViewPr varScale="1">
        <p:scale>
          <a:sx n="142" d="100"/>
          <a:sy n="142" d="100"/>
        </p:scale>
        <p:origin x="-4620" y="-108"/>
      </p:cViewPr>
      <p:guideLst>
        <p:guide orient="horz" pos="2144"/>
        <p:guide pos="313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yfile\0__&#50640;&#45320;&#51648;&#54617;&#44284;\Eval&amp;Adv\2012\&#53664;&#47200;&#44592;&#53440;\KOGAS\KOGAS.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myfile\0__&#50640;&#45320;&#51648;&#54617;&#44284;\Eval&amp;Adv\2012\&#53664;&#47200;&#44592;&#53440;\KOGAS\KOG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myfile\0__&#50640;&#45320;&#51648;&#54617;&#44284;\Eval&amp;Adv\2012\&#53664;&#47200;&#44592;&#53440;\KOGAS\references\BP.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D:\myfile\0__&#50640;&#45320;&#51648;&#54617;&#44284;\Eval&amp;Adv\2012\&#53664;&#47200;&#44592;&#53440;\KOGAS\&#44032;&#44201;&#51088;&#47308;_20120506.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myfile\0__&#50640;&#45320;&#51648;&#54617;&#44284;\Eval&amp;Adv\2012\pub\Dr.%20Sioshansi\reference\excel.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yfile\0__prj-New\prj-&#54872;&#44221;\prj-&#44592;&#54980;&#48320;&#54868;&#53945;&#49457;&#54868;\5&#52264;&#45380;&#46020;\GIR_CO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myfile\0__&#50640;&#45320;&#51648;&#54617;&#44284;\Eval&amp;Adv\2012\&#53664;&#47200;&#44592;&#53440;\KOGAS\&#44032;&#44201;&#51088;&#47308;_2012050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yfile\0__&#50640;&#45320;&#51648;&#54617;&#44284;\Eval&amp;Adv\2012\&#53664;&#47200;&#44592;&#53440;\KOGAS\references\BP.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myfile\0__&#50640;&#45320;&#51648;&#54617;&#44284;\Eval&amp;Adv\2012\&#53664;&#47200;&#44592;&#53440;\KOGAS\KOGA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myfile\0__&#50640;&#45320;&#51648;&#54617;&#44284;\Eval&amp;Adv\2012\&#53664;&#47200;&#44592;&#53440;\KOGAS\KOGAS.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myfile\0__&#50640;&#45320;&#51648;&#54617;&#44284;\Eval&amp;Adv\2012\&#53664;&#47200;&#44592;&#53440;\KOGAS\KOG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myfile\0__&#50640;&#45320;&#51648;&#54617;&#44284;\Eval&amp;Adv\2012\&#53664;&#47200;&#44592;&#53440;\KOGAS\KOG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ko-KR"/>
  <c:chart>
    <c:plotArea>
      <c:layout>
        <c:manualLayout>
          <c:layoutTarget val="inner"/>
          <c:xMode val="edge"/>
          <c:yMode val="edge"/>
          <c:x val="9.4703588029150007E-2"/>
          <c:y val="0.10313762793073698"/>
          <c:w val="0.81777313450343991"/>
          <c:h val="0.87202452042488199"/>
        </c:manualLayout>
      </c:layout>
      <c:lineChart>
        <c:grouping val="standard"/>
        <c:ser>
          <c:idx val="1"/>
          <c:order val="0"/>
          <c:tx>
            <c:strRef>
              <c:f>Sheet5!$C$2</c:f>
              <c:strCache>
                <c:ptCount val="1"/>
                <c:pt idx="0">
                  <c:v>무역수지</c:v>
                </c:pt>
              </c:strCache>
            </c:strRef>
          </c:tx>
          <c:spPr>
            <a:ln w="15875">
              <a:solidFill>
                <a:srgbClr val="FFC000"/>
              </a:solidFill>
            </a:ln>
          </c:spPr>
          <c:marker>
            <c:symbol val="square"/>
            <c:size val="4"/>
            <c:spPr>
              <a:solidFill>
                <a:srgbClr val="FFC000"/>
              </a:solidFill>
            </c:spPr>
          </c:marker>
          <c:cat>
            <c:strRef>
              <c:f>Sheet5!$A$3:$A$34</c:f>
              <c:strCach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strCache>
            </c:strRef>
          </c:cat>
          <c:val>
            <c:numRef>
              <c:f>Sheet5!$C$3:$C$34</c:f>
              <c:numCache>
                <c:formatCode>#,##0.00</c:formatCode>
                <c:ptCount val="32"/>
                <c:pt idx="0">
                  <c:v>-6007.2</c:v>
                </c:pt>
                <c:pt idx="1">
                  <c:v>-5199.6000000000004</c:v>
                </c:pt>
                <c:pt idx="2">
                  <c:v>-4700.2</c:v>
                </c:pt>
                <c:pt idx="3">
                  <c:v>-3516.9</c:v>
                </c:pt>
                <c:pt idx="4">
                  <c:v>-1807.9</c:v>
                </c:pt>
                <c:pt idx="5">
                  <c:v>-1692.6</c:v>
                </c:pt>
                <c:pt idx="6">
                  <c:v>3413.1</c:v>
                </c:pt>
                <c:pt idx="7">
                  <c:v>7204.7</c:v>
                </c:pt>
                <c:pt idx="8">
                  <c:v>11172.4</c:v>
                </c:pt>
                <c:pt idx="9">
                  <c:v>3922.6</c:v>
                </c:pt>
                <c:pt idx="10">
                  <c:v>-2297.6999999999998</c:v>
                </c:pt>
                <c:pt idx="11">
                  <c:v>-6447.9</c:v>
                </c:pt>
                <c:pt idx="12">
                  <c:v>-411.8</c:v>
                </c:pt>
                <c:pt idx="13">
                  <c:v>3731.2</c:v>
                </c:pt>
                <c:pt idx="14">
                  <c:v>-3114</c:v>
                </c:pt>
                <c:pt idx="15">
                  <c:v>-4420.1000000000004</c:v>
                </c:pt>
                <c:pt idx="16">
                  <c:v>-15461.5</c:v>
                </c:pt>
                <c:pt idx="17">
                  <c:v>-3860.8</c:v>
                </c:pt>
                <c:pt idx="18">
                  <c:v>43236.9</c:v>
                </c:pt>
                <c:pt idx="19">
                  <c:v>27892.7</c:v>
                </c:pt>
                <c:pt idx="20">
                  <c:v>18655.7</c:v>
                </c:pt>
                <c:pt idx="21">
                  <c:v>13029.2</c:v>
                </c:pt>
                <c:pt idx="22">
                  <c:v>15203.2</c:v>
                </c:pt>
                <c:pt idx="23">
                  <c:v>24027.9</c:v>
                </c:pt>
                <c:pt idx="24">
                  <c:v>39660.5</c:v>
                </c:pt>
                <c:pt idx="25">
                  <c:v>32856.9</c:v>
                </c:pt>
                <c:pt idx="26">
                  <c:v>31433.4</c:v>
                </c:pt>
                <c:pt idx="27">
                  <c:v>37129.1</c:v>
                </c:pt>
                <c:pt idx="28">
                  <c:v>5170.1000000000004</c:v>
                </c:pt>
                <c:pt idx="29">
                  <c:v>37866</c:v>
                </c:pt>
                <c:pt idx="30">
                  <c:v>40082.5</c:v>
                </c:pt>
                <c:pt idx="31">
                  <c:v>31660</c:v>
                </c:pt>
              </c:numCache>
            </c:numRef>
          </c:val>
        </c:ser>
        <c:ser>
          <c:idx val="0"/>
          <c:order val="1"/>
          <c:tx>
            <c:strRef>
              <c:f>Sheet5!$B$2</c:f>
              <c:strCache>
                <c:ptCount val="1"/>
                <c:pt idx="0">
                  <c:v>경상수지</c:v>
                </c:pt>
              </c:strCache>
            </c:strRef>
          </c:tx>
          <c:spPr>
            <a:ln w="19050">
              <a:solidFill>
                <a:srgbClr val="00B0F0"/>
              </a:solidFill>
            </a:ln>
          </c:spPr>
          <c:marker>
            <c:symbol val="diamond"/>
            <c:size val="5"/>
            <c:spPr>
              <a:solidFill>
                <a:srgbClr val="00B0F0"/>
              </a:solidFill>
            </c:spPr>
          </c:marker>
          <c:cat>
            <c:strRef>
              <c:f>Sheet5!$A$3:$A$34</c:f>
              <c:strCach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strCache>
            </c:strRef>
          </c:cat>
          <c:val>
            <c:numRef>
              <c:f>Sheet5!$B$3:$B$34</c:f>
              <c:numCache>
                <c:formatCode>#,##0.00</c:formatCode>
                <c:ptCount val="32"/>
                <c:pt idx="0">
                  <c:v>-5070.6000000000004</c:v>
                </c:pt>
                <c:pt idx="1">
                  <c:v>-3927.4</c:v>
                </c:pt>
                <c:pt idx="2">
                  <c:v>-2133.5</c:v>
                </c:pt>
                <c:pt idx="3">
                  <c:v>-1427.5</c:v>
                </c:pt>
                <c:pt idx="4">
                  <c:v>-385.8</c:v>
                </c:pt>
                <c:pt idx="5">
                  <c:v>-1512.5</c:v>
                </c:pt>
                <c:pt idx="6">
                  <c:v>4491.9000000000005</c:v>
                </c:pt>
                <c:pt idx="7">
                  <c:v>10778.9</c:v>
                </c:pt>
                <c:pt idx="8">
                  <c:v>14837.8</c:v>
                </c:pt>
                <c:pt idx="9">
                  <c:v>5267.2</c:v>
                </c:pt>
                <c:pt idx="10">
                  <c:v>-1390.4</c:v>
                </c:pt>
                <c:pt idx="11">
                  <c:v>-7511.1</c:v>
                </c:pt>
                <c:pt idx="12">
                  <c:v>-2239.9</c:v>
                </c:pt>
                <c:pt idx="13">
                  <c:v>2972.9</c:v>
                </c:pt>
                <c:pt idx="14">
                  <c:v>-3507.7</c:v>
                </c:pt>
                <c:pt idx="15">
                  <c:v>-8012.1</c:v>
                </c:pt>
                <c:pt idx="16">
                  <c:v>-22953.1</c:v>
                </c:pt>
                <c:pt idx="17">
                  <c:v>-8182.6</c:v>
                </c:pt>
                <c:pt idx="18">
                  <c:v>42644.2</c:v>
                </c:pt>
                <c:pt idx="19">
                  <c:v>24478.7</c:v>
                </c:pt>
                <c:pt idx="20">
                  <c:v>14802.9</c:v>
                </c:pt>
                <c:pt idx="21">
                  <c:v>8428.1</c:v>
                </c:pt>
                <c:pt idx="22">
                  <c:v>7541.9</c:v>
                </c:pt>
                <c:pt idx="23">
                  <c:v>15584.3</c:v>
                </c:pt>
                <c:pt idx="24">
                  <c:v>32312.400000000001</c:v>
                </c:pt>
                <c:pt idx="25">
                  <c:v>18606.5</c:v>
                </c:pt>
                <c:pt idx="26">
                  <c:v>14083.2</c:v>
                </c:pt>
                <c:pt idx="27">
                  <c:v>21769.7</c:v>
                </c:pt>
                <c:pt idx="28">
                  <c:v>3197.5</c:v>
                </c:pt>
                <c:pt idx="29">
                  <c:v>32790.5</c:v>
                </c:pt>
                <c:pt idx="30">
                  <c:v>29393.5</c:v>
                </c:pt>
                <c:pt idx="31">
                  <c:v>26068.2</c:v>
                </c:pt>
              </c:numCache>
            </c:numRef>
          </c:val>
        </c:ser>
        <c:ser>
          <c:idx val="5"/>
          <c:order val="2"/>
          <c:tx>
            <c:strRef>
              <c:f>Sheet5!$S$2</c:f>
              <c:strCache>
                <c:ptCount val="1"/>
                <c:pt idx="0">
                  <c:v>천연가스</c:v>
                </c:pt>
              </c:strCache>
            </c:strRef>
          </c:tx>
          <c:spPr>
            <a:ln w="19050">
              <a:solidFill>
                <a:srgbClr val="FF9999"/>
              </a:solidFill>
            </a:ln>
          </c:spPr>
          <c:marker>
            <c:symbol val="circle"/>
            <c:size val="5"/>
            <c:spPr>
              <a:solidFill>
                <a:srgbClr val="FF9999"/>
              </a:solidFill>
            </c:spPr>
          </c:marker>
          <c:cat>
            <c:strRef>
              <c:f>Sheet5!$A$3:$A$34</c:f>
              <c:strCach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strCache>
            </c:strRef>
          </c:cat>
          <c:val>
            <c:numRef>
              <c:f>Sheet5!$S$3:$S$34</c:f>
              <c:numCache>
                <c:formatCode>General</c:formatCode>
                <c:ptCount val="32"/>
                <c:pt idx="1">
                  <c:v>0</c:v>
                </c:pt>
                <c:pt idx="2">
                  <c:v>0</c:v>
                </c:pt>
                <c:pt idx="3">
                  <c:v>0</c:v>
                </c:pt>
                <c:pt idx="4">
                  <c:v>0</c:v>
                </c:pt>
                <c:pt idx="5">
                  <c:v>0</c:v>
                </c:pt>
                <c:pt idx="6">
                  <c:v>13</c:v>
                </c:pt>
                <c:pt idx="7">
                  <c:v>284</c:v>
                </c:pt>
                <c:pt idx="8">
                  <c:v>323</c:v>
                </c:pt>
                <c:pt idx="9">
                  <c:v>347</c:v>
                </c:pt>
                <c:pt idx="10">
                  <c:v>460</c:v>
                </c:pt>
                <c:pt idx="11">
                  <c:v>485</c:v>
                </c:pt>
                <c:pt idx="12">
                  <c:v>562</c:v>
                </c:pt>
                <c:pt idx="13">
                  <c:v>781</c:v>
                </c:pt>
                <c:pt idx="14">
                  <c:v>961</c:v>
                </c:pt>
                <c:pt idx="15" formatCode="#,##0">
                  <c:v>1275</c:v>
                </c:pt>
                <c:pt idx="16" formatCode="#,##0">
                  <c:v>1878</c:v>
                </c:pt>
                <c:pt idx="17" formatCode="#,##0">
                  <c:v>2296</c:v>
                </c:pt>
                <c:pt idx="18" formatCode="#,##0">
                  <c:v>1549</c:v>
                </c:pt>
                <c:pt idx="19" formatCode="#,##0">
                  <c:v>1973</c:v>
                </c:pt>
                <c:pt idx="20" formatCode="#,##0">
                  <c:v>3882</c:v>
                </c:pt>
                <c:pt idx="21" formatCode="#,##0">
                  <c:v>3990</c:v>
                </c:pt>
                <c:pt idx="22" formatCode="#,##0">
                  <c:v>4120</c:v>
                </c:pt>
                <c:pt idx="23" formatCode="#,##0">
                  <c:v>5082</c:v>
                </c:pt>
                <c:pt idx="24" formatCode="#,##0">
                  <c:v>6552</c:v>
                </c:pt>
                <c:pt idx="25" formatCode="#,##0">
                  <c:v>8646</c:v>
                </c:pt>
                <c:pt idx="26" formatCode="#,##0">
                  <c:v>11925</c:v>
                </c:pt>
                <c:pt idx="27" formatCode="#,##0">
                  <c:v>12653</c:v>
                </c:pt>
                <c:pt idx="28" formatCode="#,##0">
                  <c:v>19806</c:v>
                </c:pt>
                <c:pt idx="29" formatCode="#,##0">
                  <c:v>13875</c:v>
                </c:pt>
                <c:pt idx="30" formatCode="#,##0">
                  <c:v>17006</c:v>
                </c:pt>
                <c:pt idx="31" formatCode="#,##0">
                  <c:v>23859</c:v>
                </c:pt>
              </c:numCache>
            </c:numRef>
          </c:val>
        </c:ser>
        <c:ser>
          <c:idx val="4"/>
          <c:order val="3"/>
          <c:tx>
            <c:strRef>
              <c:f>Sheet5!$H$2</c:f>
              <c:strCache>
                <c:ptCount val="1"/>
                <c:pt idx="0">
                  <c:v>에너지수입</c:v>
                </c:pt>
              </c:strCache>
            </c:strRef>
          </c:tx>
          <c:spPr>
            <a:ln w="15875">
              <a:solidFill>
                <a:srgbClr val="FF9999"/>
              </a:solidFill>
            </a:ln>
          </c:spPr>
          <c:marker>
            <c:symbol val="star"/>
            <c:size val="5"/>
            <c:spPr>
              <a:solidFill>
                <a:srgbClr val="FF9999"/>
              </a:solidFill>
            </c:spPr>
          </c:marker>
          <c:cat>
            <c:strRef>
              <c:f>Sheet5!$A$3:$A$34</c:f>
              <c:strCach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strCache>
            </c:strRef>
          </c:cat>
          <c:val>
            <c:numRef>
              <c:f>Sheet5!$H$3:$H$34</c:f>
              <c:numCache>
                <c:formatCode>#,##0</c:formatCode>
                <c:ptCount val="32"/>
                <c:pt idx="1">
                  <c:v>7763</c:v>
                </c:pt>
                <c:pt idx="2">
                  <c:v>7580</c:v>
                </c:pt>
                <c:pt idx="3">
                  <c:v>6936</c:v>
                </c:pt>
                <c:pt idx="4">
                  <c:v>7263</c:v>
                </c:pt>
                <c:pt idx="5">
                  <c:v>7322</c:v>
                </c:pt>
                <c:pt idx="6">
                  <c:v>4995</c:v>
                </c:pt>
                <c:pt idx="7">
                  <c:v>5926</c:v>
                </c:pt>
                <c:pt idx="8">
                  <c:v>5920</c:v>
                </c:pt>
                <c:pt idx="9">
                  <c:v>7516</c:v>
                </c:pt>
                <c:pt idx="10">
                  <c:v>10908</c:v>
                </c:pt>
                <c:pt idx="11">
                  <c:v>12754</c:v>
                </c:pt>
                <c:pt idx="12">
                  <c:v>14654</c:v>
                </c:pt>
                <c:pt idx="13">
                  <c:v>15088</c:v>
                </c:pt>
                <c:pt idx="14">
                  <c:v>15471</c:v>
                </c:pt>
                <c:pt idx="15">
                  <c:v>19053</c:v>
                </c:pt>
                <c:pt idx="16">
                  <c:v>24243</c:v>
                </c:pt>
                <c:pt idx="17">
                  <c:v>27308</c:v>
                </c:pt>
                <c:pt idx="18">
                  <c:v>18276</c:v>
                </c:pt>
                <c:pt idx="19">
                  <c:v>22745</c:v>
                </c:pt>
                <c:pt idx="20">
                  <c:v>37888</c:v>
                </c:pt>
                <c:pt idx="21">
                  <c:v>33894</c:v>
                </c:pt>
                <c:pt idx="22">
                  <c:v>32290</c:v>
                </c:pt>
                <c:pt idx="23">
                  <c:v>38306</c:v>
                </c:pt>
                <c:pt idx="24">
                  <c:v>49600</c:v>
                </c:pt>
                <c:pt idx="25">
                  <c:v>66697</c:v>
                </c:pt>
                <c:pt idx="26">
                  <c:v>85566</c:v>
                </c:pt>
                <c:pt idx="27">
                  <c:v>94978</c:v>
                </c:pt>
                <c:pt idx="28">
                  <c:v>141475</c:v>
                </c:pt>
                <c:pt idx="29">
                  <c:v>91160</c:v>
                </c:pt>
                <c:pt idx="30">
                  <c:v>121654</c:v>
                </c:pt>
                <c:pt idx="31">
                  <c:v>172490</c:v>
                </c:pt>
              </c:numCache>
            </c:numRef>
          </c:val>
        </c:ser>
        <c:marker val="1"/>
        <c:axId val="97360896"/>
        <c:axId val="97383552"/>
      </c:lineChart>
      <c:catAx>
        <c:axId val="97360896"/>
        <c:scaling>
          <c:orientation val="minMax"/>
        </c:scaling>
        <c:axPos val="b"/>
        <c:tickLblPos val="nextTo"/>
        <c:crossAx val="97383552"/>
        <c:crosses val="autoZero"/>
        <c:auto val="1"/>
        <c:lblAlgn val="ctr"/>
        <c:lblOffset val="100"/>
      </c:catAx>
      <c:valAx>
        <c:axId val="97383552"/>
        <c:scaling>
          <c:orientation val="minMax"/>
          <c:max val="150000"/>
        </c:scaling>
        <c:axPos val="l"/>
        <c:majorGridlines/>
        <c:minorGridlines/>
        <c:numFmt formatCode="#,##0" sourceLinked="0"/>
        <c:tickLblPos val="nextTo"/>
        <c:crossAx val="97360896"/>
        <c:crosses val="autoZero"/>
        <c:crossBetween val="between"/>
        <c:dispUnits>
          <c:builtInUnit val="thousands"/>
        </c:dispUnits>
      </c:valAx>
      <c:spPr>
        <a:ln>
          <a:solidFill>
            <a:sysClr val="windowText" lastClr="000000"/>
          </a:solidFill>
        </a:ln>
      </c:spPr>
    </c:plotArea>
    <c:legend>
      <c:legendPos val="r"/>
      <c:legendEntry>
        <c:idx val="2"/>
        <c:txPr>
          <a:bodyPr/>
          <a:lstStyle/>
          <a:p>
            <a:pPr>
              <a:defRPr>
                <a:solidFill>
                  <a:srgbClr val="FF9999"/>
                </a:solidFill>
              </a:defRPr>
            </a:pPr>
            <a:endParaRPr lang="ko-KR"/>
          </a:p>
        </c:txPr>
      </c:legendEntry>
      <c:legendEntry>
        <c:idx val="3"/>
        <c:txPr>
          <a:bodyPr/>
          <a:lstStyle/>
          <a:p>
            <a:pPr>
              <a:defRPr>
                <a:solidFill>
                  <a:srgbClr val="FF9999"/>
                </a:solidFill>
              </a:defRPr>
            </a:pPr>
            <a:endParaRPr lang="ko-KR"/>
          </a:p>
        </c:txPr>
      </c:legendEntry>
      <c:layout>
        <c:manualLayout>
          <c:xMode val="edge"/>
          <c:yMode val="edge"/>
          <c:x val="0.13645222375513136"/>
          <c:y val="0.12826436963835897"/>
          <c:w val="0.2598300814920243"/>
          <c:h val="0.16181577973894187"/>
        </c:manualLayout>
      </c:layout>
      <c:spPr>
        <a:solidFill>
          <a:schemeClr val="bg1"/>
        </a:solidFill>
        <a:ln>
          <a:solidFill>
            <a:schemeClr val="tx1"/>
          </a:solidFill>
        </a:ln>
      </c:spPr>
    </c:legend>
    <c:plotVisOnly val="1"/>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ko-KR"/>
  <c:chart>
    <c:plotArea>
      <c:layout>
        <c:manualLayout>
          <c:layoutTarget val="inner"/>
          <c:xMode val="edge"/>
          <c:yMode val="edge"/>
          <c:x val="4.8187300352594463E-2"/>
          <c:y val="9.4859330996628105E-2"/>
          <c:w val="0.9108066518519855"/>
          <c:h val="0.85022852047950992"/>
        </c:manualLayout>
      </c:layout>
      <c:lineChart>
        <c:grouping val="standard"/>
        <c:ser>
          <c:idx val="0"/>
          <c:order val="0"/>
          <c:tx>
            <c:strRef>
              <c:f>Sheet1!$AE$4</c:f>
              <c:strCache>
                <c:ptCount val="1"/>
                <c:pt idx="0">
                  <c:v>Total (기계약)</c:v>
                </c:pt>
              </c:strCache>
            </c:strRef>
          </c:tx>
          <c:cat>
            <c:numRef>
              <c:f>Sheet1!$A$27:$A$49</c:f>
              <c:numCache>
                <c:formatCode>General</c:formatCode>
                <c:ptCount val="2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numCache>
            </c:numRef>
          </c:cat>
          <c:val>
            <c:numRef>
              <c:f>Sheet1!$AE$27:$AE$49</c:f>
              <c:numCache>
                <c:formatCode>General</c:formatCode>
                <c:ptCount val="23"/>
                <c:pt idx="0">
                  <c:v>1988</c:v>
                </c:pt>
                <c:pt idx="1">
                  <c:v>1988</c:v>
                </c:pt>
                <c:pt idx="2">
                  <c:v>2198</c:v>
                </c:pt>
                <c:pt idx="3">
                  <c:v>2674</c:v>
                </c:pt>
                <c:pt idx="4">
                  <c:v>2674</c:v>
                </c:pt>
                <c:pt idx="5">
                  <c:v>2674</c:v>
                </c:pt>
                <c:pt idx="6">
                  <c:v>2474</c:v>
                </c:pt>
                <c:pt idx="7">
                  <c:v>2674</c:v>
                </c:pt>
                <c:pt idx="8">
                  <c:v>2974</c:v>
                </c:pt>
                <c:pt idx="9">
                  <c:v>3004</c:v>
                </c:pt>
                <c:pt idx="10">
                  <c:v>3224</c:v>
                </c:pt>
                <c:pt idx="11">
                  <c:v>3388</c:v>
                </c:pt>
                <c:pt idx="12">
                  <c:v>3472</c:v>
                </c:pt>
                <c:pt idx="13">
                  <c:v>3472</c:v>
                </c:pt>
                <c:pt idx="14">
                  <c:v>3432</c:v>
                </c:pt>
                <c:pt idx="15">
                  <c:v>3432</c:v>
                </c:pt>
                <c:pt idx="16">
                  <c:v>3432</c:v>
                </c:pt>
                <c:pt idx="17">
                  <c:v>3432</c:v>
                </c:pt>
                <c:pt idx="18">
                  <c:v>3432</c:v>
                </c:pt>
                <c:pt idx="19">
                  <c:v>3432</c:v>
                </c:pt>
                <c:pt idx="20">
                  <c:v>2534</c:v>
                </c:pt>
                <c:pt idx="21">
                  <c:v>2534</c:v>
                </c:pt>
                <c:pt idx="22">
                  <c:v>2324</c:v>
                </c:pt>
              </c:numCache>
            </c:numRef>
          </c:val>
        </c:ser>
        <c:ser>
          <c:idx val="6"/>
          <c:order val="1"/>
          <c:tx>
            <c:strRef>
              <c:f>Sheet1!$AF$4</c:f>
              <c:strCache>
                <c:ptCount val="1"/>
                <c:pt idx="0">
                  <c:v>Total+Inv(2010)</c:v>
                </c:pt>
              </c:strCache>
            </c:strRef>
          </c:tx>
          <c:cat>
            <c:numRef>
              <c:f>Sheet1!$A$27:$A$49</c:f>
              <c:numCache>
                <c:formatCode>General</c:formatCode>
                <c:ptCount val="2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numCache>
            </c:numRef>
          </c:cat>
          <c:val>
            <c:numRef>
              <c:f>Sheet1!$AF$27:$AF$49</c:f>
              <c:numCache>
                <c:formatCode>0_ </c:formatCode>
                <c:ptCount val="23"/>
                <c:pt idx="0">
                  <c:v>2083.9</c:v>
                </c:pt>
                <c:pt idx="1">
                  <c:v>2181.6</c:v>
                </c:pt>
                <c:pt idx="2">
                  <c:v>2307.9</c:v>
                </c:pt>
                <c:pt idx="3">
                  <c:v>2929.8</c:v>
                </c:pt>
                <c:pt idx="4">
                  <c:v>2848.8</c:v>
                </c:pt>
                <c:pt idx="5">
                  <c:v>2940.7</c:v>
                </c:pt>
                <c:pt idx="6" formatCode="General">
                  <c:v>2740.7</c:v>
                </c:pt>
                <c:pt idx="7" formatCode="General">
                  <c:v>2940.7</c:v>
                </c:pt>
                <c:pt idx="8" formatCode="General">
                  <c:v>3240.7</c:v>
                </c:pt>
                <c:pt idx="9" formatCode="General">
                  <c:v>3270.7</c:v>
                </c:pt>
                <c:pt idx="10" formatCode="General">
                  <c:v>3490.7</c:v>
                </c:pt>
                <c:pt idx="11" formatCode="General">
                  <c:v>3654.7</c:v>
                </c:pt>
                <c:pt idx="12" formatCode="General">
                  <c:v>3738.7</c:v>
                </c:pt>
                <c:pt idx="13" formatCode="General">
                  <c:v>3738.7</c:v>
                </c:pt>
                <c:pt idx="14" formatCode="General">
                  <c:v>3698.7</c:v>
                </c:pt>
                <c:pt idx="15" formatCode="General">
                  <c:v>3698.7</c:v>
                </c:pt>
                <c:pt idx="16" formatCode="General">
                  <c:v>3698.7</c:v>
                </c:pt>
                <c:pt idx="17" formatCode="General">
                  <c:v>3698.7</c:v>
                </c:pt>
                <c:pt idx="18" formatCode="General">
                  <c:v>3698.7</c:v>
                </c:pt>
                <c:pt idx="19" formatCode="General">
                  <c:v>3698.7</c:v>
                </c:pt>
                <c:pt idx="20" formatCode="General">
                  <c:v>2800.7</c:v>
                </c:pt>
                <c:pt idx="21" formatCode="General">
                  <c:v>2800.7</c:v>
                </c:pt>
                <c:pt idx="22" formatCode="General">
                  <c:v>2590.6999999999998</c:v>
                </c:pt>
              </c:numCache>
            </c:numRef>
          </c:val>
        </c:ser>
        <c:ser>
          <c:idx val="5"/>
          <c:order val="2"/>
          <c:tx>
            <c:strRef>
              <c:f>Sheet1!$AJ$4</c:f>
              <c:strCache>
                <c:ptCount val="1"/>
                <c:pt idx="0">
                  <c:v>Total + Inv(2010) + Spot(15%)</c:v>
                </c:pt>
              </c:strCache>
            </c:strRef>
          </c:tx>
          <c:cat>
            <c:numRef>
              <c:f>Sheet1!$A$27:$A$49</c:f>
              <c:numCache>
                <c:formatCode>General</c:formatCode>
                <c:ptCount val="2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numCache>
            </c:numRef>
          </c:cat>
          <c:val>
            <c:numRef>
              <c:f>Sheet1!$AJ$27:$AJ$49</c:f>
              <c:numCache>
                <c:formatCode>General</c:formatCode>
                <c:ptCount val="23"/>
                <c:pt idx="6" formatCode="0_ ">
                  <c:v>3151.8049999999998</c:v>
                </c:pt>
                <c:pt idx="7" formatCode="0_ ">
                  <c:v>3381.8049999999998</c:v>
                </c:pt>
                <c:pt idx="8" formatCode="0_ ">
                  <c:v>3726.8049999999998</c:v>
                </c:pt>
                <c:pt idx="9" formatCode="0_ ">
                  <c:v>3761.3049999999998</c:v>
                </c:pt>
                <c:pt idx="10" formatCode="0_ ">
                  <c:v>4014.3049999999998</c:v>
                </c:pt>
                <c:pt idx="11" formatCode="0_ ">
                  <c:v>4202.9049999999997</c:v>
                </c:pt>
                <c:pt idx="12" formatCode="0_ ">
                  <c:v>4299.5050000000001</c:v>
                </c:pt>
                <c:pt idx="13" formatCode="0_ ">
                  <c:v>4299.5050000000001</c:v>
                </c:pt>
                <c:pt idx="14" formatCode="0_ ">
                  <c:v>4253.5050000000001</c:v>
                </c:pt>
                <c:pt idx="15" formatCode="0_ ">
                  <c:v>4253.5050000000001</c:v>
                </c:pt>
                <c:pt idx="16" formatCode="0_ ">
                  <c:v>4253.5050000000001</c:v>
                </c:pt>
                <c:pt idx="17" formatCode="0_ ">
                  <c:v>4253.5050000000001</c:v>
                </c:pt>
                <c:pt idx="18" formatCode="0_ ">
                  <c:v>4253.5050000000001</c:v>
                </c:pt>
                <c:pt idx="19" formatCode="0_ ">
                  <c:v>4253.5050000000001</c:v>
                </c:pt>
                <c:pt idx="20" formatCode="0_ ">
                  <c:v>3220.8049999999998</c:v>
                </c:pt>
                <c:pt idx="21" formatCode="0_ ">
                  <c:v>3220.8049999999998</c:v>
                </c:pt>
                <c:pt idx="22" formatCode="0_ ">
                  <c:v>2979.3049999999998</c:v>
                </c:pt>
              </c:numCache>
            </c:numRef>
          </c:val>
        </c:ser>
        <c:ser>
          <c:idx val="7"/>
          <c:order val="3"/>
          <c:tx>
            <c:strRef>
              <c:f>Sheet1!$AL$4</c:f>
              <c:strCache>
                <c:ptCount val="1"/>
                <c:pt idx="0">
                  <c:v>Total+Inv(2010)+SPOT(15%)+Russia*</c:v>
                </c:pt>
              </c:strCache>
            </c:strRef>
          </c:tx>
          <c:marker>
            <c:symbol val="square"/>
            <c:size val="11"/>
          </c:marker>
          <c:cat>
            <c:numRef>
              <c:f>Sheet1!$A$27:$A$49</c:f>
              <c:numCache>
                <c:formatCode>General</c:formatCode>
                <c:ptCount val="2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numCache>
            </c:numRef>
          </c:cat>
          <c:val>
            <c:numRef>
              <c:f>Sheet1!$AL$27:$AL$49</c:f>
              <c:numCache>
                <c:formatCode>0_ </c:formatCode>
                <c:ptCount val="23"/>
                <c:pt idx="0">
                  <c:v>2083.9</c:v>
                </c:pt>
                <c:pt idx="1">
                  <c:v>2181.6</c:v>
                </c:pt>
                <c:pt idx="2">
                  <c:v>2307.9</c:v>
                </c:pt>
                <c:pt idx="3">
                  <c:v>2929.8</c:v>
                </c:pt>
                <c:pt idx="4">
                  <c:v>2848.8</c:v>
                </c:pt>
                <c:pt idx="5">
                  <c:v>2940.7</c:v>
                </c:pt>
                <c:pt idx="6">
                  <c:v>3151.8049999999998</c:v>
                </c:pt>
                <c:pt idx="7">
                  <c:v>3381.8049999999998</c:v>
                </c:pt>
                <c:pt idx="8">
                  <c:v>3726.8049999999998</c:v>
                </c:pt>
                <c:pt idx="9">
                  <c:v>3761.3049999999998</c:v>
                </c:pt>
                <c:pt idx="10">
                  <c:v>4014.3049999999998</c:v>
                </c:pt>
                <c:pt idx="11">
                  <c:v>4202.9049999999997</c:v>
                </c:pt>
                <c:pt idx="12">
                  <c:v>4529.5050000000001</c:v>
                </c:pt>
                <c:pt idx="13">
                  <c:v>4749.5050000000001</c:v>
                </c:pt>
                <c:pt idx="14">
                  <c:v>5003.5050000000001</c:v>
                </c:pt>
                <c:pt idx="15">
                  <c:v>5003.5050000000001</c:v>
                </c:pt>
                <c:pt idx="16">
                  <c:v>5003.5050000000001</c:v>
                </c:pt>
                <c:pt idx="17">
                  <c:v>5003.5050000000001</c:v>
                </c:pt>
                <c:pt idx="18">
                  <c:v>5003.5050000000001</c:v>
                </c:pt>
                <c:pt idx="19">
                  <c:v>5003.5050000000001</c:v>
                </c:pt>
                <c:pt idx="20">
                  <c:v>3970.8049999999998</c:v>
                </c:pt>
                <c:pt idx="21">
                  <c:v>3970.8049999999998</c:v>
                </c:pt>
                <c:pt idx="22">
                  <c:v>3729.3049999999998</c:v>
                </c:pt>
              </c:numCache>
            </c:numRef>
          </c:val>
        </c:ser>
        <c:ser>
          <c:idx val="8"/>
          <c:order val="4"/>
          <c:tx>
            <c:strRef>
              <c:f>Sheet1!$BB$4</c:f>
              <c:strCache>
                <c:ptCount val="1"/>
                <c:pt idx="0">
                  <c:v>11차 (2013.4)</c:v>
                </c:pt>
              </c:strCache>
            </c:strRef>
          </c:tx>
          <c:spPr>
            <a:ln w="79375">
              <a:solidFill>
                <a:srgbClr val="FF0000"/>
              </a:solidFill>
            </a:ln>
          </c:spPr>
          <c:marker>
            <c:symbol val="triangle"/>
            <c:size val="15"/>
            <c:spPr>
              <a:solidFill>
                <a:srgbClr val="FF0000"/>
              </a:solidFill>
              <a:ln>
                <a:solidFill>
                  <a:srgbClr val="FF0000"/>
                </a:solidFill>
              </a:ln>
            </c:spPr>
          </c:marker>
          <c:cat>
            <c:numRef>
              <c:f>Sheet1!$A$27:$A$49</c:f>
              <c:numCache>
                <c:formatCode>General</c:formatCode>
                <c:ptCount val="2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numCache>
            </c:numRef>
          </c:cat>
          <c:val>
            <c:numRef>
              <c:f>Sheet1!$AS$27:$AS$49</c:f>
              <c:numCache>
                <c:formatCode>General</c:formatCode>
                <c:ptCount val="23"/>
                <c:pt idx="7">
                  <c:v>3828.7</c:v>
                </c:pt>
                <c:pt idx="10">
                  <c:v>3976.7</c:v>
                </c:pt>
                <c:pt idx="15">
                  <c:v>3397</c:v>
                </c:pt>
                <c:pt idx="22">
                  <c:v>3769.9</c:v>
                </c:pt>
              </c:numCache>
            </c:numRef>
          </c:val>
        </c:ser>
        <c:marker val="1"/>
        <c:axId val="109335680"/>
        <c:axId val="109337600"/>
      </c:lineChart>
      <c:catAx>
        <c:axId val="109335680"/>
        <c:scaling>
          <c:orientation val="minMax"/>
        </c:scaling>
        <c:axPos val="b"/>
        <c:majorGridlines/>
        <c:minorGridlines/>
        <c:numFmt formatCode="General" sourceLinked="1"/>
        <c:tickLblPos val="nextTo"/>
        <c:crossAx val="109337600"/>
        <c:crosses val="autoZero"/>
        <c:auto val="1"/>
        <c:lblAlgn val="ctr"/>
        <c:lblOffset val="100"/>
      </c:catAx>
      <c:valAx>
        <c:axId val="109337600"/>
        <c:scaling>
          <c:orientation val="minMax"/>
          <c:min val="2000"/>
        </c:scaling>
        <c:axPos val="l"/>
        <c:majorGridlines/>
        <c:minorGridlines/>
        <c:numFmt formatCode="General" sourceLinked="1"/>
        <c:tickLblPos val="nextTo"/>
        <c:crossAx val="109335680"/>
        <c:crosses val="autoZero"/>
        <c:crossBetween val="between"/>
      </c:valAx>
      <c:spPr>
        <a:noFill/>
        <a:ln w="25400">
          <a:noFill/>
        </a:ln>
      </c:spPr>
    </c:plotArea>
    <c:legend>
      <c:legendPos val="r"/>
      <c:layout>
        <c:manualLayout>
          <c:xMode val="edge"/>
          <c:yMode val="edge"/>
          <c:x val="8.2046262908725173E-2"/>
          <c:y val="0.12611911972541895"/>
          <c:w val="0.30349375720558297"/>
          <c:h val="0.32323904704219664"/>
        </c:manualLayout>
      </c:layout>
      <c:spPr>
        <a:solidFill>
          <a:schemeClr val="bg1"/>
        </a:solidFill>
        <a:ln>
          <a:solidFill>
            <a:srgbClr val="0070C0"/>
          </a:solidFill>
        </a:ln>
      </c:spPr>
    </c:legend>
    <c:plotVisOnly val="1"/>
  </c:chart>
  <c:txPr>
    <a:bodyPr/>
    <a:lstStyle/>
    <a:p>
      <a:pPr>
        <a:defRPr lang="ko-KR" altLang="en-US"/>
      </a:pPr>
      <a:endParaRPr lang="ko-KR"/>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ko-KR"/>
  <c:chart>
    <c:plotArea>
      <c:layout>
        <c:manualLayout>
          <c:layoutTarget val="inner"/>
          <c:xMode val="edge"/>
          <c:yMode val="edge"/>
          <c:x val="7.5608988473756231E-2"/>
          <c:y val="0.14715464843210391"/>
          <c:w val="0.89607708432419164"/>
          <c:h val="0.6763413454897107"/>
        </c:manualLayout>
      </c:layout>
      <c:barChart>
        <c:barDir val="col"/>
        <c:grouping val="clustered"/>
        <c:ser>
          <c:idx val="0"/>
          <c:order val="0"/>
          <c:tx>
            <c:strRef>
              <c:f>Sheet1!$D$2</c:f>
              <c:strCache>
                <c:ptCount val="1"/>
                <c:pt idx="0">
                  <c:v>계약물량</c:v>
                </c:pt>
              </c:strCache>
            </c:strRef>
          </c:tx>
          <c:spPr>
            <a:solidFill>
              <a:srgbClr val="17347D"/>
            </a:solidFill>
            <a:ln w="25400" cmpd="sng">
              <a:solidFill>
                <a:srgbClr val="17347D">
                  <a:tint val="75000"/>
                  <a:shade val="95000"/>
                  <a:satMod val="105000"/>
                </a:srgbClr>
              </a:solidFill>
              <a:bevel/>
            </a:ln>
            <a:effectLst>
              <a:outerShdw blurRad="12700" dist="50800" dir="5400000" algn="ctr" rotWithShape="0">
                <a:srgbClr val="000000">
                  <a:alpha val="43137"/>
                </a:srgbClr>
              </a:outerShdw>
            </a:effectLst>
          </c:spPr>
          <c:dLbls>
            <c:dLbl>
              <c:idx val="0"/>
              <c:tx>
                <c:strRef>
                  <c:f>Sheet1!$F$3</c:f>
                  <c:strCache>
                    <c:ptCount val="1"/>
                    <c:pt idx="0">
                      <c:v>ARUN III</c:v>
                    </c:pt>
                  </c:strCache>
                </c:strRef>
              </c:tx>
              <c:showVal val="1"/>
            </c:dLbl>
            <c:dLbl>
              <c:idx val="1"/>
              <c:layout/>
              <c:tx>
                <c:strRef>
                  <c:f>Sheet1!$F$4</c:f>
                  <c:strCache>
                    <c:ptCount val="1"/>
                    <c:pt idx="0">
                      <c:v>KOREA II</c:v>
                    </c:pt>
                  </c:strCache>
                </c:strRef>
              </c:tx>
              <c:showVal val="1"/>
            </c:dLbl>
            <c:dLbl>
              <c:idx val="2"/>
              <c:layout/>
              <c:tx>
                <c:strRef>
                  <c:f>Sheet1!$F$5</c:f>
                  <c:strCache>
                    <c:ptCount val="1"/>
                    <c:pt idx="0">
                      <c:v>MLNG II</c:v>
                    </c:pt>
                  </c:strCache>
                </c:strRef>
              </c:tx>
              <c:showVal val="1"/>
            </c:dLbl>
            <c:dLbl>
              <c:idx val="3"/>
              <c:layout/>
              <c:tx>
                <c:strRef>
                  <c:f>Sheet1!$F$6</c:f>
                  <c:strCache>
                    <c:ptCount val="1"/>
                    <c:pt idx="0">
                      <c:v>BADAK V</c:v>
                    </c:pt>
                  </c:strCache>
                </c:strRef>
              </c:tx>
              <c:showVal val="1"/>
            </c:dLbl>
            <c:dLbl>
              <c:idx val="4"/>
              <c:layout/>
              <c:tx>
                <c:strRef>
                  <c:f>Sheet1!$F$7</c:f>
                  <c:strCache>
                    <c:ptCount val="1"/>
                    <c:pt idx="0">
                      <c:v>RasGas</c:v>
                    </c:pt>
                  </c:strCache>
                </c:strRef>
              </c:tx>
              <c:showVal val="1"/>
            </c:dLbl>
            <c:dLbl>
              <c:idx val="5"/>
              <c:layout/>
              <c:tx>
                <c:strRef>
                  <c:f>Sheet1!$F$8</c:f>
                  <c:strCache>
                    <c:ptCount val="1"/>
                    <c:pt idx="0">
                      <c:v>OLNG</c:v>
                    </c:pt>
                  </c:strCache>
                </c:strRef>
              </c:tx>
              <c:showVal val="1"/>
            </c:dLbl>
            <c:dLbl>
              <c:idx val="6"/>
              <c:layout/>
              <c:tx>
                <c:strRef>
                  <c:f>Sheet1!$F$9</c:f>
                  <c:strCache>
                    <c:ptCount val="1"/>
                    <c:pt idx="0">
                      <c:v>BLNG</c:v>
                    </c:pt>
                  </c:strCache>
                </c:strRef>
              </c:tx>
              <c:showVal val="1"/>
            </c:dLbl>
            <c:dLbl>
              <c:idx val="7"/>
              <c:layout/>
              <c:tx>
                <c:strRef>
                  <c:f>Sheet1!$F$10</c:f>
                  <c:strCache>
                    <c:ptCount val="1"/>
                    <c:pt idx="0">
                      <c:v>ALNG</c:v>
                    </c:pt>
                  </c:strCache>
                </c:strRef>
              </c:tx>
              <c:showVal val="1"/>
            </c:dLbl>
            <c:dLbl>
              <c:idx val="8"/>
              <c:layout/>
              <c:tx>
                <c:strRef>
                  <c:f>Sheet1!$F$11</c:f>
                  <c:strCache>
                    <c:ptCount val="1"/>
                    <c:pt idx="0">
                      <c:v>MLNG</c:v>
                    </c:pt>
                  </c:strCache>
                </c:strRef>
              </c:tx>
              <c:showVal val="1"/>
            </c:dLbl>
            <c:dLbl>
              <c:idx val="9"/>
              <c:layout/>
              <c:tx>
                <c:strRef>
                  <c:f>Sheet1!$F$12</c:f>
                  <c:strCache>
                    <c:ptCount val="1"/>
                    <c:pt idx="0">
                      <c:v>NWS</c:v>
                    </c:pt>
                  </c:strCache>
                </c:strRef>
              </c:tx>
              <c:showVal val="1"/>
            </c:dLbl>
            <c:dLbl>
              <c:idx val="10"/>
              <c:layout/>
              <c:tx>
                <c:strRef>
                  <c:f>Sheet1!$F$13</c:f>
                  <c:strCache>
                    <c:ptCount val="1"/>
                    <c:pt idx="0">
                      <c:v>동해가스</c:v>
                    </c:pt>
                  </c:strCache>
                </c:strRef>
              </c:tx>
              <c:showVal val="1"/>
            </c:dLbl>
            <c:dLbl>
              <c:idx val="11"/>
              <c:layout>
                <c:manualLayout>
                  <c:x val="0"/>
                  <c:y val="9.5860566448801768E-2"/>
                </c:manualLayout>
              </c:layout>
              <c:tx>
                <c:strRef>
                  <c:f>Sheet1!$F$14</c:f>
                  <c:strCache>
                    <c:ptCount val="1"/>
                    <c:pt idx="0">
                      <c:v>MLNG III</c:v>
                    </c:pt>
                  </c:strCache>
                </c:strRef>
              </c:tx>
              <c:showVal val="1"/>
            </c:dLbl>
            <c:dLbl>
              <c:idx val="12"/>
              <c:layout>
                <c:manualLayout>
                  <c:x val="-1.7555409260478448E-3"/>
                  <c:y val="-2.1786492374727674E-2"/>
                </c:manualLayout>
              </c:layout>
              <c:tx>
                <c:strRef>
                  <c:f>Sheet1!$F$15</c:f>
                  <c:strCache>
                    <c:ptCount val="1"/>
                    <c:pt idx="0">
                      <c:v>YLNG</c:v>
                    </c:pt>
                  </c:strCache>
                </c:strRef>
              </c:tx>
              <c:showVal val="1"/>
            </c:dLbl>
            <c:dLbl>
              <c:idx val="13"/>
              <c:layout/>
              <c:tx>
                <c:strRef>
                  <c:f>Sheet1!$F$16</c:f>
                  <c:strCache>
                    <c:ptCount val="1"/>
                    <c:pt idx="0">
                      <c:v>SakhalinⅡ</c:v>
                    </c:pt>
                  </c:strCache>
                </c:strRef>
              </c:tx>
              <c:showVal val="1"/>
            </c:dLbl>
            <c:dLbl>
              <c:idx val="14"/>
              <c:layout/>
              <c:tx>
                <c:strRef>
                  <c:f>Sheet1!$F$17</c:f>
                  <c:strCache>
                    <c:ptCount val="1"/>
                    <c:pt idx="0">
                      <c:v>RasGas III</c:v>
                    </c:pt>
                  </c:strCache>
                </c:strRef>
              </c:tx>
              <c:showVal val="1"/>
            </c:dLbl>
            <c:dLbl>
              <c:idx val="15"/>
              <c:layout/>
              <c:tx>
                <c:strRef>
                  <c:f>Sheet1!$F$18</c:f>
                  <c:strCache>
                    <c:ptCount val="1"/>
                    <c:pt idx="0">
                      <c:v>BG portfolio</c:v>
                    </c:pt>
                  </c:strCache>
                </c:strRef>
              </c:tx>
              <c:showVal val="1"/>
            </c:dLbl>
            <c:dLbl>
              <c:idx val="16"/>
              <c:layout/>
              <c:tx>
                <c:strRef>
                  <c:f>Sheet1!$F$19</c:f>
                  <c:strCache>
                    <c:ptCount val="1"/>
                    <c:pt idx="0">
                      <c:v>Repsol</c:v>
                    </c:pt>
                  </c:strCache>
                </c:strRef>
              </c:tx>
              <c:showVal val="1"/>
            </c:dLbl>
            <c:dLbl>
              <c:idx val="17"/>
              <c:layout/>
              <c:tx>
                <c:strRef>
                  <c:f>Sheet1!$F$20</c:f>
                  <c:strCache>
                    <c:ptCount val="1"/>
                    <c:pt idx="0">
                      <c:v>GLNG</c:v>
                    </c:pt>
                  </c:strCache>
                </c:strRef>
              </c:tx>
              <c:showVal val="1"/>
            </c:dLbl>
            <c:dLbl>
              <c:idx val="18"/>
              <c:layout>
                <c:manualLayout>
                  <c:x val="3.1152647975077967E-3"/>
                  <c:y val="-1.7948717948717947E-2"/>
                </c:manualLayout>
              </c:layout>
              <c:tx>
                <c:strRef>
                  <c:f>Sheet1!$F$21</c:f>
                  <c:strCache>
                    <c:ptCount val="1"/>
                    <c:pt idx="0">
                      <c:v>Tangguh</c:v>
                    </c:pt>
                  </c:strCache>
                </c:strRef>
              </c:tx>
              <c:showVal val="1"/>
            </c:dLbl>
            <c:dLbl>
              <c:idx val="19"/>
              <c:layout>
                <c:manualLayout>
                  <c:x val="-1.557632398753894E-3"/>
                  <c:y val="-6.1538461538461764E-2"/>
                </c:manualLayout>
              </c:layout>
              <c:tx>
                <c:strRef>
                  <c:f>Sheet1!$F$22</c:f>
                  <c:strCache>
                    <c:ptCount val="1"/>
                    <c:pt idx="0">
                      <c:v>DSLNG</c:v>
                    </c:pt>
                  </c:strCache>
                </c:strRef>
              </c:tx>
              <c:showVal val="1"/>
            </c:dLbl>
            <c:dLbl>
              <c:idx val="20"/>
              <c:layout>
                <c:manualLayout>
                  <c:x val="1.2461059190031187E-2"/>
                  <c:y val="-0.26923076923076938"/>
                </c:manualLayout>
              </c:layout>
              <c:tx>
                <c:strRef>
                  <c:f>Sheet1!$F$23</c:f>
                  <c:strCache>
                    <c:ptCount val="1"/>
                    <c:pt idx="0">
                      <c:v>Bontang</c:v>
                    </c:pt>
                  </c:strCache>
                </c:strRef>
              </c:tx>
              <c:showVal val="1"/>
            </c:dLbl>
            <c:dLbl>
              <c:idx val="21"/>
              <c:layout>
                <c:manualLayout>
                  <c:x val="3.1152647975077967E-3"/>
                  <c:y val="-0.24358974358974397"/>
                </c:manualLayout>
              </c:layout>
              <c:tx>
                <c:strRef>
                  <c:f>Sheet1!$F$24</c:f>
                  <c:strCache>
                    <c:ptCount val="1"/>
                    <c:pt idx="0">
                      <c:v>Tangguh</c:v>
                    </c:pt>
                  </c:strCache>
                </c:strRef>
              </c:tx>
              <c:showVal val="1"/>
            </c:dLbl>
            <c:dLbl>
              <c:idx val="22"/>
              <c:layout>
                <c:manualLayout>
                  <c:x val="3.1152647975076831E-3"/>
                  <c:y val="-0.14871794871794938"/>
                </c:manualLayout>
              </c:layout>
              <c:tx>
                <c:strRef>
                  <c:f>Sheet1!$F$25</c:f>
                  <c:strCache>
                    <c:ptCount val="1"/>
                    <c:pt idx="0">
                      <c:v>Shell(Prelude)</c:v>
                    </c:pt>
                  </c:strCache>
                </c:strRef>
              </c:tx>
              <c:showVal val="1"/>
            </c:dLbl>
            <c:dLbl>
              <c:idx val="23"/>
              <c:layout/>
              <c:tx>
                <c:strRef>
                  <c:f>Sheet1!$F$26</c:f>
                  <c:strCache>
                    <c:ptCount val="1"/>
                    <c:pt idx="0">
                      <c:v>Shell(Prelude)</c:v>
                    </c:pt>
                  </c:strCache>
                </c:strRef>
              </c:tx>
              <c:showVal val="1"/>
            </c:dLbl>
            <c:dLbl>
              <c:idx val="24"/>
              <c:layout>
                <c:manualLayout>
                  <c:x val="1.5576323987537821E-3"/>
                  <c:y val="-6.1538461538461764E-2"/>
                </c:manualLayout>
              </c:layout>
              <c:tx>
                <c:strRef>
                  <c:f>Sheet1!$F$27</c:f>
                  <c:strCache>
                    <c:ptCount val="1"/>
                    <c:pt idx="0">
                      <c:v>Total(Ichthys)</c:v>
                    </c:pt>
                  </c:strCache>
                </c:strRef>
              </c:tx>
              <c:showVal val="1"/>
            </c:dLbl>
            <c:dLbl>
              <c:idx val="25"/>
              <c:layout/>
              <c:tx>
                <c:strRef>
                  <c:f>Sheet1!$F$28</c:f>
                  <c:strCache>
                    <c:ptCount val="1"/>
                    <c:pt idx="0">
                      <c:v>Total(Ichthys)</c:v>
                    </c:pt>
                  </c:strCache>
                </c:strRef>
              </c:tx>
              <c:showVal val="1"/>
            </c:dLbl>
            <c:dLbl>
              <c:idx val="26"/>
              <c:layout/>
              <c:tx>
                <c:strRef>
                  <c:f>Sheet1!$F$29</c:f>
                  <c:strCache>
                    <c:ptCount val="1"/>
                    <c:pt idx="0">
                      <c:v>RasGas III</c:v>
                    </c:pt>
                  </c:strCache>
                </c:strRef>
              </c:tx>
              <c:showVal val="1"/>
            </c:dLbl>
            <c:dLbl>
              <c:idx val="27"/>
              <c:layout/>
              <c:tx>
                <c:strRef>
                  <c:f>Sheet1!$F$30</c:f>
                  <c:strCache>
                    <c:ptCount val="1"/>
                    <c:pt idx="0">
                      <c:v>RasGas III</c:v>
                    </c:pt>
                  </c:strCache>
                </c:strRef>
              </c:tx>
              <c:showVal val="1"/>
            </c:dLbl>
            <c:dLbl>
              <c:idx val="28"/>
              <c:layout/>
              <c:tx>
                <c:strRef>
                  <c:f>Sheet1!$F$31</c:f>
                  <c:strCache>
                    <c:ptCount val="1"/>
                    <c:pt idx="0">
                      <c:v>Total</c:v>
                    </c:pt>
                  </c:strCache>
                </c:strRef>
              </c:tx>
              <c:showVal val="1"/>
            </c:dLbl>
            <c:dLbl>
              <c:idx val="29"/>
              <c:layout/>
              <c:tx>
                <c:strRef>
                  <c:f>Sheet1!$F$32</c:f>
                  <c:strCache>
                    <c:ptCount val="1"/>
                    <c:pt idx="0">
                      <c:v>Sabine Pass</c:v>
                    </c:pt>
                  </c:strCache>
                </c:strRef>
              </c:tx>
              <c:showVal val="1"/>
            </c:dLbl>
            <c:dLbl>
              <c:idx val="30"/>
              <c:layout/>
              <c:tx>
                <c:strRef>
                  <c:f>Sheet1!$F$33</c:f>
                  <c:strCache>
                    <c:ptCount val="1"/>
                    <c:pt idx="0">
                      <c:v>LNG Canada</c:v>
                    </c:pt>
                  </c:strCache>
                </c:strRef>
              </c:tx>
              <c:showVal val="1"/>
            </c:dLbl>
            <c:txPr>
              <a:bodyPr/>
              <a:lstStyle/>
              <a:p>
                <a:pPr>
                  <a:defRPr sz="600"/>
                </a:pPr>
                <a:endParaRPr lang="ko-KR"/>
              </a:p>
            </c:txPr>
            <c:showVal val="1"/>
          </c:dLbls>
          <c:cat>
            <c:numRef>
              <c:f>Sheet1!$C$3:$C$33</c:f>
              <c:numCache>
                <c:formatCode>yyyy"/"m"/"d;@</c:formatCode>
                <c:ptCount val="31"/>
                <c:pt idx="0">
                  <c:v>30540</c:v>
                </c:pt>
                <c:pt idx="1">
                  <c:v>33365</c:v>
                </c:pt>
                <c:pt idx="2">
                  <c:v>34148</c:v>
                </c:pt>
                <c:pt idx="3">
                  <c:v>34923</c:v>
                </c:pt>
                <c:pt idx="4">
                  <c:v>34988</c:v>
                </c:pt>
                <c:pt idx="5">
                  <c:v>35361</c:v>
                </c:pt>
                <c:pt idx="6">
                  <c:v>35725</c:v>
                </c:pt>
                <c:pt idx="7">
                  <c:v>37688</c:v>
                </c:pt>
                <c:pt idx="8">
                  <c:v>37688</c:v>
                </c:pt>
                <c:pt idx="9">
                  <c:v>37688</c:v>
                </c:pt>
                <c:pt idx="10">
                  <c:v>38196</c:v>
                </c:pt>
                <c:pt idx="11">
                  <c:v>38547</c:v>
                </c:pt>
                <c:pt idx="12">
                  <c:v>38548</c:v>
                </c:pt>
                <c:pt idx="13">
                  <c:v>38548</c:v>
                </c:pt>
                <c:pt idx="14">
                  <c:v>39168</c:v>
                </c:pt>
                <c:pt idx="15">
                  <c:v>39608</c:v>
                </c:pt>
                <c:pt idx="16">
                  <c:v>40527</c:v>
                </c:pt>
                <c:pt idx="17">
                  <c:v>40529</c:v>
                </c:pt>
                <c:pt idx="18">
                  <c:v>40534</c:v>
                </c:pt>
                <c:pt idx="19">
                  <c:v>40567</c:v>
                </c:pt>
                <c:pt idx="20">
                  <c:v>40606</c:v>
                </c:pt>
                <c:pt idx="21">
                  <c:v>40749</c:v>
                </c:pt>
                <c:pt idx="22">
                  <c:v>40772</c:v>
                </c:pt>
                <c:pt idx="23">
                  <c:v>40772</c:v>
                </c:pt>
                <c:pt idx="24">
                  <c:v>40772</c:v>
                </c:pt>
                <c:pt idx="25">
                  <c:v>40772</c:v>
                </c:pt>
                <c:pt idx="26">
                  <c:v>40772</c:v>
                </c:pt>
                <c:pt idx="27">
                  <c:v>40948</c:v>
                </c:pt>
                <c:pt idx="28">
                  <c:v>40959</c:v>
                </c:pt>
                <c:pt idx="29">
                  <c:v>41033</c:v>
                </c:pt>
                <c:pt idx="30">
                  <c:v>41058</c:v>
                </c:pt>
              </c:numCache>
            </c:numRef>
          </c:cat>
          <c:val>
            <c:numRef>
              <c:f>Sheet1!$D$3:$D$33</c:f>
              <c:numCache>
                <c:formatCode>General</c:formatCode>
                <c:ptCount val="31"/>
                <c:pt idx="0">
                  <c:v>5060</c:v>
                </c:pt>
                <c:pt idx="1">
                  <c:v>4200</c:v>
                </c:pt>
                <c:pt idx="2">
                  <c:v>4200</c:v>
                </c:pt>
                <c:pt idx="3">
                  <c:v>2000</c:v>
                </c:pt>
                <c:pt idx="4">
                  <c:v>12792</c:v>
                </c:pt>
                <c:pt idx="5">
                  <c:v>10150</c:v>
                </c:pt>
                <c:pt idx="6">
                  <c:v>1190</c:v>
                </c:pt>
                <c:pt idx="7">
                  <c:v>400</c:v>
                </c:pt>
                <c:pt idx="8">
                  <c:v>1200</c:v>
                </c:pt>
                <c:pt idx="9">
                  <c:v>700</c:v>
                </c:pt>
                <c:pt idx="10">
                  <c:v>600</c:v>
                </c:pt>
                <c:pt idx="11">
                  <c:v>4200</c:v>
                </c:pt>
                <c:pt idx="12">
                  <c:v>4200</c:v>
                </c:pt>
                <c:pt idx="13">
                  <c:v>3150</c:v>
                </c:pt>
                <c:pt idx="14">
                  <c:v>4200</c:v>
                </c:pt>
                <c:pt idx="15">
                  <c:v>1404</c:v>
                </c:pt>
                <c:pt idx="16">
                  <c:v>48</c:v>
                </c:pt>
                <c:pt idx="17">
                  <c:v>7350</c:v>
                </c:pt>
                <c:pt idx="18">
                  <c:v>96</c:v>
                </c:pt>
                <c:pt idx="19">
                  <c:v>980</c:v>
                </c:pt>
                <c:pt idx="20">
                  <c:v>276</c:v>
                </c:pt>
                <c:pt idx="21">
                  <c:v>192</c:v>
                </c:pt>
                <c:pt idx="22">
                  <c:v>400</c:v>
                </c:pt>
                <c:pt idx="23">
                  <c:v>7644</c:v>
                </c:pt>
                <c:pt idx="24">
                  <c:v>400</c:v>
                </c:pt>
                <c:pt idx="25">
                  <c:v>2800</c:v>
                </c:pt>
                <c:pt idx="26">
                  <c:v>1000</c:v>
                </c:pt>
                <c:pt idx="27">
                  <c:v>4000</c:v>
                </c:pt>
                <c:pt idx="28">
                  <c:v>162</c:v>
                </c:pt>
                <c:pt idx="29">
                  <c:v>7000</c:v>
                </c:pt>
                <c:pt idx="30">
                  <c:v>4800</c:v>
                </c:pt>
              </c:numCache>
            </c:numRef>
          </c:val>
        </c:ser>
        <c:gapWidth val="33"/>
        <c:overlap val="15"/>
        <c:axId val="109288448"/>
        <c:axId val="109352832"/>
      </c:barChart>
      <c:lineChart>
        <c:grouping val="standard"/>
        <c:ser>
          <c:idx val="1"/>
          <c:order val="1"/>
          <c:tx>
            <c:strRef>
              <c:f>Sheet1!$G$2</c:f>
              <c:strCache>
                <c:ptCount val="1"/>
                <c:pt idx="0">
                  <c:v>누적계약물량</c:v>
                </c:pt>
              </c:strCache>
            </c:strRef>
          </c:tx>
          <c:cat>
            <c:numRef>
              <c:f>Sheet1!$C$3:$C$33</c:f>
              <c:numCache>
                <c:formatCode>yyyy"/"m"/"d;@</c:formatCode>
                <c:ptCount val="31"/>
                <c:pt idx="0">
                  <c:v>30540</c:v>
                </c:pt>
                <c:pt idx="1">
                  <c:v>33365</c:v>
                </c:pt>
                <c:pt idx="2">
                  <c:v>34148</c:v>
                </c:pt>
                <c:pt idx="3">
                  <c:v>34923</c:v>
                </c:pt>
                <c:pt idx="4">
                  <c:v>34988</c:v>
                </c:pt>
                <c:pt idx="5">
                  <c:v>35361</c:v>
                </c:pt>
                <c:pt idx="6">
                  <c:v>35725</c:v>
                </c:pt>
                <c:pt idx="7">
                  <c:v>37688</c:v>
                </c:pt>
                <c:pt idx="8">
                  <c:v>37688</c:v>
                </c:pt>
                <c:pt idx="9">
                  <c:v>37688</c:v>
                </c:pt>
                <c:pt idx="10">
                  <c:v>38196</c:v>
                </c:pt>
                <c:pt idx="11">
                  <c:v>38547</c:v>
                </c:pt>
                <c:pt idx="12">
                  <c:v>38548</c:v>
                </c:pt>
                <c:pt idx="13">
                  <c:v>38548</c:v>
                </c:pt>
                <c:pt idx="14">
                  <c:v>39168</c:v>
                </c:pt>
                <c:pt idx="15">
                  <c:v>39608</c:v>
                </c:pt>
                <c:pt idx="16">
                  <c:v>40527</c:v>
                </c:pt>
                <c:pt idx="17">
                  <c:v>40529</c:v>
                </c:pt>
                <c:pt idx="18">
                  <c:v>40534</c:v>
                </c:pt>
                <c:pt idx="19">
                  <c:v>40567</c:v>
                </c:pt>
                <c:pt idx="20">
                  <c:v>40606</c:v>
                </c:pt>
                <c:pt idx="21">
                  <c:v>40749</c:v>
                </c:pt>
                <c:pt idx="22">
                  <c:v>40772</c:v>
                </c:pt>
                <c:pt idx="23">
                  <c:v>40772</c:v>
                </c:pt>
                <c:pt idx="24">
                  <c:v>40772</c:v>
                </c:pt>
                <c:pt idx="25">
                  <c:v>40772</c:v>
                </c:pt>
                <c:pt idx="26">
                  <c:v>40772</c:v>
                </c:pt>
                <c:pt idx="27">
                  <c:v>40948</c:v>
                </c:pt>
                <c:pt idx="28">
                  <c:v>40959</c:v>
                </c:pt>
                <c:pt idx="29">
                  <c:v>41033</c:v>
                </c:pt>
                <c:pt idx="30">
                  <c:v>41058</c:v>
                </c:pt>
              </c:numCache>
            </c:numRef>
          </c:cat>
          <c:val>
            <c:numRef>
              <c:f>Sheet1!$G$3:$G$33</c:f>
              <c:numCache>
                <c:formatCode>General</c:formatCode>
                <c:ptCount val="31"/>
                <c:pt idx="0">
                  <c:v>5060</c:v>
                </c:pt>
                <c:pt idx="1">
                  <c:v>9260</c:v>
                </c:pt>
                <c:pt idx="2">
                  <c:v>13460</c:v>
                </c:pt>
                <c:pt idx="3">
                  <c:v>15460</c:v>
                </c:pt>
                <c:pt idx="4">
                  <c:v>28252</c:v>
                </c:pt>
                <c:pt idx="5">
                  <c:v>38402</c:v>
                </c:pt>
                <c:pt idx="6">
                  <c:v>39592</c:v>
                </c:pt>
                <c:pt idx="7">
                  <c:v>39992</c:v>
                </c:pt>
                <c:pt idx="8">
                  <c:v>41192</c:v>
                </c:pt>
                <c:pt idx="9">
                  <c:v>41892</c:v>
                </c:pt>
                <c:pt idx="10">
                  <c:v>42492</c:v>
                </c:pt>
                <c:pt idx="11">
                  <c:v>46692</c:v>
                </c:pt>
                <c:pt idx="12">
                  <c:v>50892</c:v>
                </c:pt>
                <c:pt idx="13">
                  <c:v>54042</c:v>
                </c:pt>
                <c:pt idx="14">
                  <c:v>58242</c:v>
                </c:pt>
                <c:pt idx="15">
                  <c:v>59646</c:v>
                </c:pt>
                <c:pt idx="16">
                  <c:v>59694</c:v>
                </c:pt>
                <c:pt idx="17">
                  <c:v>67044</c:v>
                </c:pt>
                <c:pt idx="18">
                  <c:v>67140</c:v>
                </c:pt>
                <c:pt idx="19">
                  <c:v>68120</c:v>
                </c:pt>
                <c:pt idx="20">
                  <c:v>68396</c:v>
                </c:pt>
                <c:pt idx="21">
                  <c:v>68588</c:v>
                </c:pt>
                <c:pt idx="22">
                  <c:v>68988</c:v>
                </c:pt>
                <c:pt idx="23">
                  <c:v>76632</c:v>
                </c:pt>
                <c:pt idx="24">
                  <c:v>77032</c:v>
                </c:pt>
                <c:pt idx="25">
                  <c:v>79832</c:v>
                </c:pt>
                <c:pt idx="26">
                  <c:v>80832</c:v>
                </c:pt>
                <c:pt idx="27">
                  <c:v>84832</c:v>
                </c:pt>
                <c:pt idx="28">
                  <c:v>84994</c:v>
                </c:pt>
                <c:pt idx="29">
                  <c:v>91994</c:v>
                </c:pt>
                <c:pt idx="30">
                  <c:v>96794</c:v>
                </c:pt>
              </c:numCache>
            </c:numRef>
          </c:val>
        </c:ser>
        <c:marker val="1"/>
        <c:axId val="109356160"/>
        <c:axId val="109354368"/>
      </c:lineChart>
      <c:dateAx>
        <c:axId val="109288448"/>
        <c:scaling>
          <c:orientation val="minMax"/>
          <c:max val="41274"/>
          <c:min val="30651"/>
        </c:scaling>
        <c:axPos val="b"/>
        <c:numFmt formatCode="yyyy&quot;/&quot;m&quot;/&quot;d;@" sourceLinked="1"/>
        <c:tickLblPos val="nextTo"/>
        <c:spPr>
          <a:ln w="22225"/>
        </c:spPr>
        <c:txPr>
          <a:bodyPr rot="0" vert="horz"/>
          <a:lstStyle/>
          <a:p>
            <a:pPr>
              <a:defRPr/>
            </a:pPr>
            <a:endParaRPr lang="ko-KR"/>
          </a:p>
        </c:txPr>
        <c:crossAx val="109352832"/>
        <c:crosses val="autoZero"/>
        <c:auto val="1"/>
        <c:lblOffset val="100"/>
        <c:majorUnit val="3"/>
        <c:majorTimeUnit val="years"/>
      </c:dateAx>
      <c:valAx>
        <c:axId val="109352832"/>
        <c:scaling>
          <c:orientation val="minMax"/>
        </c:scaling>
        <c:axPos val="l"/>
        <c:majorGridlines/>
        <c:numFmt formatCode="General" sourceLinked="1"/>
        <c:tickLblPos val="nextTo"/>
        <c:crossAx val="109288448"/>
        <c:crosses val="autoZero"/>
        <c:crossBetween val="between"/>
      </c:valAx>
      <c:valAx>
        <c:axId val="109354368"/>
        <c:scaling>
          <c:orientation val="minMax"/>
        </c:scaling>
        <c:axPos val="r"/>
        <c:numFmt formatCode="General" sourceLinked="1"/>
        <c:tickLblPos val="nextTo"/>
        <c:crossAx val="109356160"/>
        <c:crosses val="max"/>
        <c:crossBetween val="between"/>
      </c:valAx>
      <c:dateAx>
        <c:axId val="109356160"/>
        <c:scaling>
          <c:orientation val="minMax"/>
        </c:scaling>
        <c:delete val="1"/>
        <c:axPos val="b"/>
        <c:numFmt formatCode="yyyy&quot;/&quot;m&quot;/&quot;d;@" sourceLinked="1"/>
        <c:tickLblPos val="none"/>
        <c:crossAx val="109354368"/>
        <c:crosses val="autoZero"/>
        <c:auto val="1"/>
        <c:lblOffset val="100"/>
        <c:majorUnit val="1"/>
        <c:minorUnit val="1"/>
      </c:dateAx>
      <c:spPr>
        <a:noFill/>
        <a:ln>
          <a:solidFill>
            <a:sysClr val="windowText" lastClr="000000">
              <a:tint val="75000"/>
              <a:shade val="95000"/>
              <a:satMod val="105000"/>
            </a:sysClr>
          </a:solidFill>
        </a:ln>
      </c:spPr>
    </c:plotArea>
    <c:legend>
      <c:legendPos val="r"/>
      <c:layout>
        <c:manualLayout>
          <c:xMode val="edge"/>
          <c:yMode val="edge"/>
          <c:x val="0.11560851873381602"/>
          <c:y val="0.20376554082055531"/>
          <c:w val="0.12508585375426204"/>
          <c:h val="0.11150272562083589"/>
        </c:manualLayout>
      </c:layout>
      <c:spPr>
        <a:solidFill>
          <a:schemeClr val="bg1"/>
        </a:solidFill>
        <a:ln>
          <a:solidFill>
            <a:sysClr val="windowText" lastClr="000000">
              <a:tint val="75000"/>
              <a:shade val="95000"/>
              <a:satMod val="105000"/>
            </a:sysClr>
          </a:solidFill>
        </a:ln>
      </c:spPr>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ko-KR"/>
  <c:chart>
    <c:plotArea>
      <c:layout>
        <c:manualLayout>
          <c:layoutTarget val="inner"/>
          <c:xMode val="edge"/>
          <c:yMode val="edge"/>
          <c:x val="0.10910380945372512"/>
          <c:y val="8.3431253785584497E-2"/>
          <c:w val="0.82508274743515242"/>
          <c:h val="0.73784655764183649"/>
        </c:manualLayout>
      </c:layout>
      <c:lineChart>
        <c:grouping val="standard"/>
        <c:ser>
          <c:idx val="0"/>
          <c:order val="0"/>
          <c:tx>
            <c:strRef>
              <c:f>Sheet1!$H$18:$H$19</c:f>
              <c:strCache>
                <c:ptCount val="1"/>
                <c:pt idx="0">
                  <c:v>일본 LNG</c:v>
                </c:pt>
              </c:strCache>
            </c:strRef>
          </c:tx>
          <c:spPr>
            <a:ln w="15875">
              <a:solidFill>
                <a:srgbClr val="00B0F0"/>
              </a:solidFill>
            </a:ln>
          </c:spPr>
          <c:marker>
            <c:symbol val="diamond"/>
            <c:size val="3"/>
            <c:spPr>
              <a:solidFill>
                <a:srgbClr val="00B0F0"/>
              </a:solidFill>
            </c:spPr>
          </c:marker>
          <c:cat>
            <c:numRef>
              <c:f>Sheet1!$A$21:$A$286</c:f>
              <c:numCache>
                <c:formatCode>0.00_ </c:formatCode>
                <c:ptCount val="266"/>
                <c:pt idx="0">
                  <c:v>1990.01</c:v>
                </c:pt>
                <c:pt idx="1">
                  <c:v>1990.02</c:v>
                </c:pt>
                <c:pt idx="2">
                  <c:v>1990.03</c:v>
                </c:pt>
                <c:pt idx="3">
                  <c:v>1990.04</c:v>
                </c:pt>
                <c:pt idx="4">
                  <c:v>1990.05</c:v>
                </c:pt>
                <c:pt idx="5">
                  <c:v>1990.06</c:v>
                </c:pt>
                <c:pt idx="6">
                  <c:v>1990.07</c:v>
                </c:pt>
                <c:pt idx="7">
                  <c:v>1990.08</c:v>
                </c:pt>
                <c:pt idx="8">
                  <c:v>1990.09</c:v>
                </c:pt>
                <c:pt idx="9">
                  <c:v>1990.1</c:v>
                </c:pt>
                <c:pt idx="10">
                  <c:v>1990.11</c:v>
                </c:pt>
                <c:pt idx="11">
                  <c:v>1990.12</c:v>
                </c:pt>
                <c:pt idx="12">
                  <c:v>1991.01</c:v>
                </c:pt>
                <c:pt idx="13">
                  <c:v>1991.02</c:v>
                </c:pt>
                <c:pt idx="14">
                  <c:v>1991.03</c:v>
                </c:pt>
                <c:pt idx="15">
                  <c:v>1991.04</c:v>
                </c:pt>
                <c:pt idx="16">
                  <c:v>1991.05</c:v>
                </c:pt>
                <c:pt idx="17">
                  <c:v>1991.06</c:v>
                </c:pt>
                <c:pt idx="18">
                  <c:v>1991.07</c:v>
                </c:pt>
                <c:pt idx="19">
                  <c:v>1991.08</c:v>
                </c:pt>
                <c:pt idx="20">
                  <c:v>1991.09</c:v>
                </c:pt>
                <c:pt idx="21">
                  <c:v>1991.1</c:v>
                </c:pt>
                <c:pt idx="22">
                  <c:v>1991.11</c:v>
                </c:pt>
                <c:pt idx="23">
                  <c:v>1991.12</c:v>
                </c:pt>
                <c:pt idx="24">
                  <c:v>1992.01</c:v>
                </c:pt>
                <c:pt idx="25">
                  <c:v>1992.02</c:v>
                </c:pt>
                <c:pt idx="26">
                  <c:v>1992.03</c:v>
                </c:pt>
                <c:pt idx="27">
                  <c:v>1992.04</c:v>
                </c:pt>
                <c:pt idx="28">
                  <c:v>1992.05</c:v>
                </c:pt>
                <c:pt idx="29">
                  <c:v>1992.06</c:v>
                </c:pt>
                <c:pt idx="30">
                  <c:v>1992.07</c:v>
                </c:pt>
                <c:pt idx="31">
                  <c:v>1992.08</c:v>
                </c:pt>
                <c:pt idx="32">
                  <c:v>1992.09</c:v>
                </c:pt>
                <c:pt idx="33">
                  <c:v>1992.1</c:v>
                </c:pt>
                <c:pt idx="34">
                  <c:v>1992.11</c:v>
                </c:pt>
                <c:pt idx="35">
                  <c:v>1992.12</c:v>
                </c:pt>
                <c:pt idx="36">
                  <c:v>1993.01</c:v>
                </c:pt>
                <c:pt idx="37">
                  <c:v>1993.02</c:v>
                </c:pt>
                <c:pt idx="38">
                  <c:v>1993.03</c:v>
                </c:pt>
                <c:pt idx="39">
                  <c:v>1993.04</c:v>
                </c:pt>
                <c:pt idx="40">
                  <c:v>1993.05</c:v>
                </c:pt>
                <c:pt idx="41">
                  <c:v>1993.06</c:v>
                </c:pt>
                <c:pt idx="42">
                  <c:v>1993.07</c:v>
                </c:pt>
                <c:pt idx="43">
                  <c:v>1993.08</c:v>
                </c:pt>
                <c:pt idx="44">
                  <c:v>1993.09</c:v>
                </c:pt>
                <c:pt idx="45">
                  <c:v>1993.1</c:v>
                </c:pt>
                <c:pt idx="46">
                  <c:v>1993.11</c:v>
                </c:pt>
                <c:pt idx="47">
                  <c:v>1993.12</c:v>
                </c:pt>
                <c:pt idx="48">
                  <c:v>1994.01</c:v>
                </c:pt>
                <c:pt idx="49">
                  <c:v>1994.02</c:v>
                </c:pt>
                <c:pt idx="50">
                  <c:v>1994.03</c:v>
                </c:pt>
                <c:pt idx="51">
                  <c:v>1994.04</c:v>
                </c:pt>
                <c:pt idx="52">
                  <c:v>1994.05</c:v>
                </c:pt>
                <c:pt idx="53">
                  <c:v>1994.06</c:v>
                </c:pt>
                <c:pt idx="54">
                  <c:v>1994.07</c:v>
                </c:pt>
                <c:pt idx="55">
                  <c:v>1994.08</c:v>
                </c:pt>
                <c:pt idx="56">
                  <c:v>1994.09</c:v>
                </c:pt>
                <c:pt idx="57">
                  <c:v>1994.1</c:v>
                </c:pt>
                <c:pt idx="58">
                  <c:v>1994.11</c:v>
                </c:pt>
                <c:pt idx="59">
                  <c:v>1994.12</c:v>
                </c:pt>
                <c:pt idx="60">
                  <c:v>1995.01</c:v>
                </c:pt>
                <c:pt idx="61">
                  <c:v>1995.02</c:v>
                </c:pt>
                <c:pt idx="62">
                  <c:v>1995.03</c:v>
                </c:pt>
                <c:pt idx="63">
                  <c:v>1995.04</c:v>
                </c:pt>
                <c:pt idx="64">
                  <c:v>1995.05</c:v>
                </c:pt>
                <c:pt idx="65">
                  <c:v>1995.06</c:v>
                </c:pt>
                <c:pt idx="66">
                  <c:v>1995.07</c:v>
                </c:pt>
                <c:pt idx="67">
                  <c:v>1995.08</c:v>
                </c:pt>
                <c:pt idx="68">
                  <c:v>1995.09</c:v>
                </c:pt>
                <c:pt idx="69">
                  <c:v>1995.1</c:v>
                </c:pt>
                <c:pt idx="70">
                  <c:v>1995.11</c:v>
                </c:pt>
                <c:pt idx="71">
                  <c:v>1995.12</c:v>
                </c:pt>
                <c:pt idx="72">
                  <c:v>1996.01</c:v>
                </c:pt>
                <c:pt idx="73">
                  <c:v>1996.02</c:v>
                </c:pt>
                <c:pt idx="74">
                  <c:v>1996.03</c:v>
                </c:pt>
                <c:pt idx="75">
                  <c:v>1996.04</c:v>
                </c:pt>
                <c:pt idx="76">
                  <c:v>1996.05</c:v>
                </c:pt>
                <c:pt idx="77">
                  <c:v>1996.06</c:v>
                </c:pt>
                <c:pt idx="78">
                  <c:v>1996.07</c:v>
                </c:pt>
                <c:pt idx="79">
                  <c:v>1996.08</c:v>
                </c:pt>
                <c:pt idx="80">
                  <c:v>1996.09</c:v>
                </c:pt>
                <c:pt idx="81">
                  <c:v>1996.1</c:v>
                </c:pt>
                <c:pt idx="82">
                  <c:v>1996.11</c:v>
                </c:pt>
                <c:pt idx="83">
                  <c:v>1996.12</c:v>
                </c:pt>
                <c:pt idx="84">
                  <c:v>1997.01</c:v>
                </c:pt>
                <c:pt idx="85">
                  <c:v>1997.02</c:v>
                </c:pt>
                <c:pt idx="86">
                  <c:v>1997.03</c:v>
                </c:pt>
                <c:pt idx="87">
                  <c:v>1997.04</c:v>
                </c:pt>
                <c:pt idx="88">
                  <c:v>1997.05</c:v>
                </c:pt>
                <c:pt idx="89">
                  <c:v>1997.06</c:v>
                </c:pt>
                <c:pt idx="90">
                  <c:v>1997.07</c:v>
                </c:pt>
                <c:pt idx="91">
                  <c:v>1997.08</c:v>
                </c:pt>
                <c:pt idx="92">
                  <c:v>1997.09</c:v>
                </c:pt>
                <c:pt idx="93">
                  <c:v>1997.1</c:v>
                </c:pt>
                <c:pt idx="94">
                  <c:v>1997.11</c:v>
                </c:pt>
                <c:pt idx="95">
                  <c:v>1997.12</c:v>
                </c:pt>
                <c:pt idx="96">
                  <c:v>1998.01</c:v>
                </c:pt>
                <c:pt idx="97">
                  <c:v>1998.02</c:v>
                </c:pt>
                <c:pt idx="98">
                  <c:v>1998.03</c:v>
                </c:pt>
                <c:pt idx="99">
                  <c:v>1998.04</c:v>
                </c:pt>
                <c:pt idx="100">
                  <c:v>1998.05</c:v>
                </c:pt>
                <c:pt idx="101">
                  <c:v>1998.06</c:v>
                </c:pt>
                <c:pt idx="102">
                  <c:v>1998.07</c:v>
                </c:pt>
                <c:pt idx="103">
                  <c:v>1998.08</c:v>
                </c:pt>
                <c:pt idx="104">
                  <c:v>1998.09</c:v>
                </c:pt>
                <c:pt idx="105">
                  <c:v>1998.1</c:v>
                </c:pt>
                <c:pt idx="106">
                  <c:v>1998.11</c:v>
                </c:pt>
                <c:pt idx="107">
                  <c:v>1998.12</c:v>
                </c:pt>
                <c:pt idx="108">
                  <c:v>1999.01</c:v>
                </c:pt>
                <c:pt idx="109">
                  <c:v>1999.02</c:v>
                </c:pt>
                <c:pt idx="110">
                  <c:v>1999.03</c:v>
                </c:pt>
                <c:pt idx="111">
                  <c:v>1999.04</c:v>
                </c:pt>
                <c:pt idx="112">
                  <c:v>1999.05</c:v>
                </c:pt>
                <c:pt idx="113">
                  <c:v>1999.06</c:v>
                </c:pt>
                <c:pt idx="114">
                  <c:v>1999.07</c:v>
                </c:pt>
                <c:pt idx="115">
                  <c:v>1999.08</c:v>
                </c:pt>
                <c:pt idx="116">
                  <c:v>1999.09</c:v>
                </c:pt>
                <c:pt idx="117">
                  <c:v>1999.1</c:v>
                </c:pt>
                <c:pt idx="118">
                  <c:v>1999.11</c:v>
                </c:pt>
                <c:pt idx="119">
                  <c:v>1999.12</c:v>
                </c:pt>
                <c:pt idx="120">
                  <c:v>2000.01</c:v>
                </c:pt>
                <c:pt idx="121">
                  <c:v>2000.02</c:v>
                </c:pt>
                <c:pt idx="122">
                  <c:v>2000.03</c:v>
                </c:pt>
                <c:pt idx="123">
                  <c:v>2000.04</c:v>
                </c:pt>
                <c:pt idx="124">
                  <c:v>2000.05</c:v>
                </c:pt>
                <c:pt idx="125">
                  <c:v>2000.06</c:v>
                </c:pt>
                <c:pt idx="126">
                  <c:v>2000.07</c:v>
                </c:pt>
                <c:pt idx="127">
                  <c:v>2000.08</c:v>
                </c:pt>
                <c:pt idx="128">
                  <c:v>2000.09</c:v>
                </c:pt>
                <c:pt idx="129">
                  <c:v>2000.1</c:v>
                </c:pt>
                <c:pt idx="130">
                  <c:v>2000.11</c:v>
                </c:pt>
                <c:pt idx="131">
                  <c:v>2000.12</c:v>
                </c:pt>
                <c:pt idx="132">
                  <c:v>2001.01</c:v>
                </c:pt>
                <c:pt idx="133">
                  <c:v>2001.02</c:v>
                </c:pt>
                <c:pt idx="134">
                  <c:v>2001.03</c:v>
                </c:pt>
                <c:pt idx="135">
                  <c:v>2001.04</c:v>
                </c:pt>
                <c:pt idx="136">
                  <c:v>2001.05</c:v>
                </c:pt>
                <c:pt idx="137">
                  <c:v>2001.06</c:v>
                </c:pt>
                <c:pt idx="138">
                  <c:v>2001.07</c:v>
                </c:pt>
                <c:pt idx="139">
                  <c:v>2001.08</c:v>
                </c:pt>
                <c:pt idx="140">
                  <c:v>2001.09</c:v>
                </c:pt>
                <c:pt idx="141">
                  <c:v>2001.1</c:v>
                </c:pt>
                <c:pt idx="142">
                  <c:v>2001.11</c:v>
                </c:pt>
                <c:pt idx="143">
                  <c:v>2001.12</c:v>
                </c:pt>
                <c:pt idx="144">
                  <c:v>2002.01</c:v>
                </c:pt>
                <c:pt idx="145">
                  <c:v>2002.02</c:v>
                </c:pt>
                <c:pt idx="146">
                  <c:v>2002.03</c:v>
                </c:pt>
                <c:pt idx="147">
                  <c:v>2002.04</c:v>
                </c:pt>
                <c:pt idx="148">
                  <c:v>2002.05</c:v>
                </c:pt>
                <c:pt idx="149">
                  <c:v>2002.06</c:v>
                </c:pt>
                <c:pt idx="150">
                  <c:v>2002.07</c:v>
                </c:pt>
                <c:pt idx="151">
                  <c:v>2002.08</c:v>
                </c:pt>
                <c:pt idx="152">
                  <c:v>2002.09</c:v>
                </c:pt>
                <c:pt idx="153">
                  <c:v>2002.1</c:v>
                </c:pt>
                <c:pt idx="154">
                  <c:v>2002.11</c:v>
                </c:pt>
                <c:pt idx="155">
                  <c:v>2002.12</c:v>
                </c:pt>
                <c:pt idx="156">
                  <c:v>2003.01</c:v>
                </c:pt>
                <c:pt idx="157">
                  <c:v>2003.02</c:v>
                </c:pt>
                <c:pt idx="158">
                  <c:v>2003.03</c:v>
                </c:pt>
                <c:pt idx="159">
                  <c:v>2003.04</c:v>
                </c:pt>
                <c:pt idx="160">
                  <c:v>2003.05</c:v>
                </c:pt>
                <c:pt idx="161">
                  <c:v>2003.06</c:v>
                </c:pt>
                <c:pt idx="162">
                  <c:v>2003.07</c:v>
                </c:pt>
                <c:pt idx="163">
                  <c:v>2003.08</c:v>
                </c:pt>
                <c:pt idx="164">
                  <c:v>2003.09</c:v>
                </c:pt>
                <c:pt idx="165">
                  <c:v>2003.1</c:v>
                </c:pt>
                <c:pt idx="166">
                  <c:v>2003.11</c:v>
                </c:pt>
                <c:pt idx="167">
                  <c:v>2003.12</c:v>
                </c:pt>
                <c:pt idx="168">
                  <c:v>2004.01</c:v>
                </c:pt>
                <c:pt idx="169">
                  <c:v>2004.02</c:v>
                </c:pt>
                <c:pt idx="170">
                  <c:v>2004.03</c:v>
                </c:pt>
                <c:pt idx="171">
                  <c:v>2004.04</c:v>
                </c:pt>
                <c:pt idx="172">
                  <c:v>2004.05</c:v>
                </c:pt>
                <c:pt idx="173">
                  <c:v>2004.06</c:v>
                </c:pt>
                <c:pt idx="174">
                  <c:v>2004.07</c:v>
                </c:pt>
                <c:pt idx="175">
                  <c:v>2004.08</c:v>
                </c:pt>
                <c:pt idx="176">
                  <c:v>2004.09</c:v>
                </c:pt>
                <c:pt idx="177">
                  <c:v>2004.1</c:v>
                </c:pt>
                <c:pt idx="178">
                  <c:v>2004.11</c:v>
                </c:pt>
                <c:pt idx="179">
                  <c:v>2004.12</c:v>
                </c:pt>
                <c:pt idx="180">
                  <c:v>2005.01</c:v>
                </c:pt>
                <c:pt idx="181">
                  <c:v>2005.02</c:v>
                </c:pt>
                <c:pt idx="182">
                  <c:v>2005.03</c:v>
                </c:pt>
                <c:pt idx="183">
                  <c:v>2005.04</c:v>
                </c:pt>
                <c:pt idx="184">
                  <c:v>2005.05</c:v>
                </c:pt>
                <c:pt idx="185">
                  <c:v>2005.06</c:v>
                </c:pt>
                <c:pt idx="186">
                  <c:v>2005.07</c:v>
                </c:pt>
                <c:pt idx="187">
                  <c:v>2005.08</c:v>
                </c:pt>
                <c:pt idx="188">
                  <c:v>2005.09</c:v>
                </c:pt>
                <c:pt idx="189">
                  <c:v>2005.1</c:v>
                </c:pt>
                <c:pt idx="190">
                  <c:v>2005.11</c:v>
                </c:pt>
                <c:pt idx="191">
                  <c:v>2005.12</c:v>
                </c:pt>
                <c:pt idx="192">
                  <c:v>2006.01</c:v>
                </c:pt>
                <c:pt idx="193">
                  <c:v>2006.02</c:v>
                </c:pt>
                <c:pt idx="194">
                  <c:v>2006.03</c:v>
                </c:pt>
                <c:pt idx="195">
                  <c:v>2006.04</c:v>
                </c:pt>
                <c:pt idx="196">
                  <c:v>2006.05</c:v>
                </c:pt>
                <c:pt idx="197">
                  <c:v>2006.06</c:v>
                </c:pt>
                <c:pt idx="198">
                  <c:v>2006.07</c:v>
                </c:pt>
                <c:pt idx="199">
                  <c:v>2006.08</c:v>
                </c:pt>
                <c:pt idx="200">
                  <c:v>2006.09</c:v>
                </c:pt>
                <c:pt idx="201">
                  <c:v>2006.1</c:v>
                </c:pt>
                <c:pt idx="202">
                  <c:v>2006.11</c:v>
                </c:pt>
                <c:pt idx="203">
                  <c:v>2006.12</c:v>
                </c:pt>
                <c:pt idx="204">
                  <c:v>2007.01</c:v>
                </c:pt>
                <c:pt idx="205">
                  <c:v>2007.02</c:v>
                </c:pt>
                <c:pt idx="206">
                  <c:v>2007.03</c:v>
                </c:pt>
                <c:pt idx="207">
                  <c:v>2007.04</c:v>
                </c:pt>
                <c:pt idx="208">
                  <c:v>2007.05</c:v>
                </c:pt>
                <c:pt idx="209">
                  <c:v>2007.06</c:v>
                </c:pt>
                <c:pt idx="210">
                  <c:v>2007.07</c:v>
                </c:pt>
                <c:pt idx="211">
                  <c:v>2007.08</c:v>
                </c:pt>
                <c:pt idx="212">
                  <c:v>2007.09</c:v>
                </c:pt>
                <c:pt idx="213">
                  <c:v>2007.1</c:v>
                </c:pt>
                <c:pt idx="214">
                  <c:v>2007.11</c:v>
                </c:pt>
                <c:pt idx="215">
                  <c:v>2007.12</c:v>
                </c:pt>
                <c:pt idx="216">
                  <c:v>2008.01</c:v>
                </c:pt>
                <c:pt idx="217">
                  <c:v>2008.02</c:v>
                </c:pt>
                <c:pt idx="218">
                  <c:v>2008.03</c:v>
                </c:pt>
                <c:pt idx="219">
                  <c:v>2008.04</c:v>
                </c:pt>
                <c:pt idx="220">
                  <c:v>2008.05</c:v>
                </c:pt>
                <c:pt idx="221">
                  <c:v>2008.06</c:v>
                </c:pt>
                <c:pt idx="222">
                  <c:v>2008.07</c:v>
                </c:pt>
                <c:pt idx="223">
                  <c:v>2008.08</c:v>
                </c:pt>
                <c:pt idx="224">
                  <c:v>2008.09</c:v>
                </c:pt>
                <c:pt idx="225">
                  <c:v>2008.1</c:v>
                </c:pt>
                <c:pt idx="226">
                  <c:v>2008.11</c:v>
                </c:pt>
                <c:pt idx="227">
                  <c:v>2008.12</c:v>
                </c:pt>
                <c:pt idx="228">
                  <c:v>2009.01</c:v>
                </c:pt>
                <c:pt idx="229">
                  <c:v>2009.02</c:v>
                </c:pt>
                <c:pt idx="230">
                  <c:v>2009.03</c:v>
                </c:pt>
                <c:pt idx="231">
                  <c:v>2009.04</c:v>
                </c:pt>
                <c:pt idx="232">
                  <c:v>2009.05</c:v>
                </c:pt>
                <c:pt idx="233">
                  <c:v>2009.06</c:v>
                </c:pt>
                <c:pt idx="234">
                  <c:v>2009.07</c:v>
                </c:pt>
                <c:pt idx="235">
                  <c:v>2009.08</c:v>
                </c:pt>
                <c:pt idx="236">
                  <c:v>2009.09</c:v>
                </c:pt>
                <c:pt idx="237">
                  <c:v>2009.1</c:v>
                </c:pt>
                <c:pt idx="238">
                  <c:v>2009.11</c:v>
                </c:pt>
                <c:pt idx="239">
                  <c:v>2009.12</c:v>
                </c:pt>
                <c:pt idx="240">
                  <c:v>2010.01</c:v>
                </c:pt>
                <c:pt idx="241">
                  <c:v>2010.02</c:v>
                </c:pt>
                <c:pt idx="242">
                  <c:v>2010.03</c:v>
                </c:pt>
                <c:pt idx="243">
                  <c:v>2010.04</c:v>
                </c:pt>
                <c:pt idx="244">
                  <c:v>2010.05</c:v>
                </c:pt>
                <c:pt idx="245">
                  <c:v>2010.06</c:v>
                </c:pt>
                <c:pt idx="246">
                  <c:v>2010.07</c:v>
                </c:pt>
                <c:pt idx="247">
                  <c:v>2010.08</c:v>
                </c:pt>
                <c:pt idx="248">
                  <c:v>2010.09</c:v>
                </c:pt>
                <c:pt idx="249">
                  <c:v>2010.1</c:v>
                </c:pt>
                <c:pt idx="250">
                  <c:v>2010.11</c:v>
                </c:pt>
                <c:pt idx="251">
                  <c:v>2010.12</c:v>
                </c:pt>
                <c:pt idx="252">
                  <c:v>2011.01</c:v>
                </c:pt>
                <c:pt idx="253">
                  <c:v>2011.02</c:v>
                </c:pt>
                <c:pt idx="254">
                  <c:v>2011.03</c:v>
                </c:pt>
                <c:pt idx="255">
                  <c:v>2011.04</c:v>
                </c:pt>
                <c:pt idx="256">
                  <c:v>2011.05</c:v>
                </c:pt>
                <c:pt idx="257">
                  <c:v>2011.06</c:v>
                </c:pt>
                <c:pt idx="258">
                  <c:v>2011.07</c:v>
                </c:pt>
                <c:pt idx="259">
                  <c:v>2011.08</c:v>
                </c:pt>
                <c:pt idx="260">
                  <c:v>2011.09</c:v>
                </c:pt>
                <c:pt idx="261">
                  <c:v>2011.1</c:v>
                </c:pt>
                <c:pt idx="262">
                  <c:v>2011.11</c:v>
                </c:pt>
                <c:pt idx="263">
                  <c:v>2011.12</c:v>
                </c:pt>
                <c:pt idx="264">
                  <c:v>2012.01</c:v>
                </c:pt>
                <c:pt idx="265">
                  <c:v>2012.02</c:v>
                </c:pt>
              </c:numCache>
            </c:numRef>
          </c:cat>
          <c:val>
            <c:numRef>
              <c:f>Sheet1!$H$21:$H$286</c:f>
              <c:numCache>
                <c:formatCode>_-* #,##0.00_-;\-* #,##0.00_-;_-* "-"_-;_-@_-</c:formatCode>
                <c:ptCount val="266"/>
                <c:pt idx="0">
                  <c:v>173.55</c:v>
                </c:pt>
                <c:pt idx="1">
                  <c:v>177.39000000000001</c:v>
                </c:pt>
                <c:pt idx="2">
                  <c:v>178.23</c:v>
                </c:pt>
                <c:pt idx="3">
                  <c:v>174.76</c:v>
                </c:pt>
                <c:pt idx="4">
                  <c:v>170.76999999999998</c:v>
                </c:pt>
                <c:pt idx="5">
                  <c:v>170.42000000000004</c:v>
                </c:pt>
                <c:pt idx="6">
                  <c:v>166.48000000000027</c:v>
                </c:pt>
                <c:pt idx="7">
                  <c:v>171.39000000000001</c:v>
                </c:pt>
                <c:pt idx="8">
                  <c:v>190.12</c:v>
                </c:pt>
                <c:pt idx="9">
                  <c:v>223.73</c:v>
                </c:pt>
                <c:pt idx="10">
                  <c:v>231.64</c:v>
                </c:pt>
                <c:pt idx="11">
                  <c:v>227.53</c:v>
                </c:pt>
                <c:pt idx="12">
                  <c:v>234.88000000000062</c:v>
                </c:pt>
                <c:pt idx="13">
                  <c:v>243.31</c:v>
                </c:pt>
                <c:pt idx="14">
                  <c:v>237.02</c:v>
                </c:pt>
                <c:pt idx="15">
                  <c:v>226.95000000000007</c:v>
                </c:pt>
                <c:pt idx="16">
                  <c:v>218.81</c:v>
                </c:pt>
                <c:pt idx="17">
                  <c:v>200.81</c:v>
                </c:pt>
                <c:pt idx="18">
                  <c:v>187.16</c:v>
                </c:pt>
                <c:pt idx="19">
                  <c:v>179.99</c:v>
                </c:pt>
                <c:pt idx="20">
                  <c:v>181.52</c:v>
                </c:pt>
                <c:pt idx="21">
                  <c:v>184.37</c:v>
                </c:pt>
                <c:pt idx="22">
                  <c:v>186.41</c:v>
                </c:pt>
                <c:pt idx="23">
                  <c:v>186.10999999999999</c:v>
                </c:pt>
                <c:pt idx="24">
                  <c:v>185.94</c:v>
                </c:pt>
                <c:pt idx="25">
                  <c:v>186.09</c:v>
                </c:pt>
                <c:pt idx="26">
                  <c:v>185.76999999999998</c:v>
                </c:pt>
                <c:pt idx="27">
                  <c:v>182.68</c:v>
                </c:pt>
                <c:pt idx="28">
                  <c:v>179.87</c:v>
                </c:pt>
                <c:pt idx="29">
                  <c:v>180.76</c:v>
                </c:pt>
                <c:pt idx="30">
                  <c:v>186.46</c:v>
                </c:pt>
                <c:pt idx="31">
                  <c:v>188.76999999999998</c:v>
                </c:pt>
                <c:pt idx="32">
                  <c:v>188.17</c:v>
                </c:pt>
                <c:pt idx="33">
                  <c:v>191.6</c:v>
                </c:pt>
                <c:pt idx="34">
                  <c:v>194.1</c:v>
                </c:pt>
                <c:pt idx="35">
                  <c:v>192.23999999999998</c:v>
                </c:pt>
                <c:pt idx="36">
                  <c:v>188.54</c:v>
                </c:pt>
                <c:pt idx="37">
                  <c:v>187.25</c:v>
                </c:pt>
                <c:pt idx="38">
                  <c:v>185.82000000000062</c:v>
                </c:pt>
                <c:pt idx="39">
                  <c:v>187.75</c:v>
                </c:pt>
                <c:pt idx="40">
                  <c:v>185.17</c:v>
                </c:pt>
                <c:pt idx="41">
                  <c:v>182.86</c:v>
                </c:pt>
                <c:pt idx="42">
                  <c:v>183.29</c:v>
                </c:pt>
                <c:pt idx="43">
                  <c:v>180.64</c:v>
                </c:pt>
                <c:pt idx="44">
                  <c:v>180.29</c:v>
                </c:pt>
                <c:pt idx="45">
                  <c:v>176.38000000000062</c:v>
                </c:pt>
                <c:pt idx="46">
                  <c:v>174.18</c:v>
                </c:pt>
                <c:pt idx="47">
                  <c:v>167.99</c:v>
                </c:pt>
                <c:pt idx="48">
                  <c:v>161.63</c:v>
                </c:pt>
                <c:pt idx="49">
                  <c:v>162.30000000000001</c:v>
                </c:pt>
                <c:pt idx="50">
                  <c:v>162.59</c:v>
                </c:pt>
                <c:pt idx="51">
                  <c:v>158.38000000000062</c:v>
                </c:pt>
                <c:pt idx="52">
                  <c:v>158.1</c:v>
                </c:pt>
                <c:pt idx="53">
                  <c:v>159.96</c:v>
                </c:pt>
                <c:pt idx="54">
                  <c:v>162.4</c:v>
                </c:pt>
                <c:pt idx="55">
                  <c:v>167.66</c:v>
                </c:pt>
                <c:pt idx="56">
                  <c:v>169.03</c:v>
                </c:pt>
                <c:pt idx="57">
                  <c:v>168.26</c:v>
                </c:pt>
                <c:pt idx="58">
                  <c:v>168.22</c:v>
                </c:pt>
                <c:pt idx="59">
                  <c:v>169.99</c:v>
                </c:pt>
                <c:pt idx="60">
                  <c:v>173.23999999999998</c:v>
                </c:pt>
                <c:pt idx="61">
                  <c:v>175.73999999999998</c:v>
                </c:pt>
                <c:pt idx="62">
                  <c:v>178.87</c:v>
                </c:pt>
                <c:pt idx="63">
                  <c:v>178.1</c:v>
                </c:pt>
                <c:pt idx="64">
                  <c:v>182.23999999999998</c:v>
                </c:pt>
                <c:pt idx="65">
                  <c:v>183.75</c:v>
                </c:pt>
                <c:pt idx="66">
                  <c:v>183.1</c:v>
                </c:pt>
                <c:pt idx="67">
                  <c:v>178.86</c:v>
                </c:pt>
                <c:pt idx="68">
                  <c:v>180.43</c:v>
                </c:pt>
                <c:pt idx="69">
                  <c:v>178.33</c:v>
                </c:pt>
                <c:pt idx="70">
                  <c:v>176.12</c:v>
                </c:pt>
                <c:pt idx="71">
                  <c:v>173.8</c:v>
                </c:pt>
                <c:pt idx="72">
                  <c:v>177.26</c:v>
                </c:pt>
                <c:pt idx="73">
                  <c:v>179.58</c:v>
                </c:pt>
                <c:pt idx="74">
                  <c:v>179.2</c:v>
                </c:pt>
                <c:pt idx="75">
                  <c:v>183.3</c:v>
                </c:pt>
                <c:pt idx="76">
                  <c:v>185.69</c:v>
                </c:pt>
                <c:pt idx="77">
                  <c:v>186.02</c:v>
                </c:pt>
                <c:pt idx="78">
                  <c:v>186.75</c:v>
                </c:pt>
                <c:pt idx="79">
                  <c:v>189.22</c:v>
                </c:pt>
                <c:pt idx="80">
                  <c:v>189.78</c:v>
                </c:pt>
                <c:pt idx="81">
                  <c:v>196.07</c:v>
                </c:pt>
                <c:pt idx="82">
                  <c:v>207.04</c:v>
                </c:pt>
                <c:pt idx="83">
                  <c:v>207.86</c:v>
                </c:pt>
                <c:pt idx="84">
                  <c:v>210.60999999999999</c:v>
                </c:pt>
                <c:pt idx="85">
                  <c:v>218.59</c:v>
                </c:pt>
                <c:pt idx="86">
                  <c:v>213.59</c:v>
                </c:pt>
                <c:pt idx="87">
                  <c:v>209.5</c:v>
                </c:pt>
                <c:pt idx="88">
                  <c:v>208.07</c:v>
                </c:pt>
                <c:pt idx="89">
                  <c:v>207.09</c:v>
                </c:pt>
                <c:pt idx="90">
                  <c:v>201.01</c:v>
                </c:pt>
                <c:pt idx="91">
                  <c:v>191.49</c:v>
                </c:pt>
                <c:pt idx="92">
                  <c:v>190.98000000000027</c:v>
                </c:pt>
                <c:pt idx="93">
                  <c:v>187.55</c:v>
                </c:pt>
                <c:pt idx="94">
                  <c:v>190.14</c:v>
                </c:pt>
                <c:pt idx="95">
                  <c:v>189.42000000000004</c:v>
                </c:pt>
                <c:pt idx="96">
                  <c:v>184.52</c:v>
                </c:pt>
                <c:pt idx="97">
                  <c:v>177.4</c:v>
                </c:pt>
                <c:pt idx="98">
                  <c:v>177.91</c:v>
                </c:pt>
                <c:pt idx="99">
                  <c:v>168.26999999999998</c:v>
                </c:pt>
                <c:pt idx="100">
                  <c:v>164.70999999999998</c:v>
                </c:pt>
                <c:pt idx="101">
                  <c:v>156.70999999999998</c:v>
                </c:pt>
                <c:pt idx="102">
                  <c:v>146.4</c:v>
                </c:pt>
                <c:pt idx="103">
                  <c:v>144</c:v>
                </c:pt>
                <c:pt idx="104">
                  <c:v>141.62</c:v>
                </c:pt>
                <c:pt idx="105">
                  <c:v>142.30000000000001</c:v>
                </c:pt>
                <c:pt idx="106">
                  <c:v>143.53</c:v>
                </c:pt>
                <c:pt idx="107">
                  <c:v>140.39000000000001</c:v>
                </c:pt>
                <c:pt idx="108">
                  <c:v>143.08000000000001</c:v>
                </c:pt>
                <c:pt idx="109">
                  <c:v>143.41999999999999</c:v>
                </c:pt>
                <c:pt idx="110">
                  <c:v>143.23999999999998</c:v>
                </c:pt>
                <c:pt idx="111">
                  <c:v>142.6</c:v>
                </c:pt>
                <c:pt idx="112">
                  <c:v>148.69999999999999</c:v>
                </c:pt>
                <c:pt idx="113">
                  <c:v>150.91999999999999</c:v>
                </c:pt>
                <c:pt idx="114">
                  <c:v>153.97999999999999</c:v>
                </c:pt>
                <c:pt idx="115">
                  <c:v>163.56</c:v>
                </c:pt>
                <c:pt idx="116">
                  <c:v>172.65</c:v>
                </c:pt>
                <c:pt idx="117">
                  <c:v>184.23999999999998</c:v>
                </c:pt>
                <c:pt idx="118">
                  <c:v>192.56</c:v>
                </c:pt>
                <c:pt idx="119">
                  <c:v>203.12</c:v>
                </c:pt>
                <c:pt idx="120">
                  <c:v>214.46</c:v>
                </c:pt>
                <c:pt idx="121">
                  <c:v>221.73</c:v>
                </c:pt>
                <c:pt idx="122">
                  <c:v>229.95000000000007</c:v>
                </c:pt>
                <c:pt idx="123">
                  <c:v>239.4</c:v>
                </c:pt>
                <c:pt idx="124">
                  <c:v>234</c:v>
                </c:pt>
                <c:pt idx="125">
                  <c:v>244.70999999999998</c:v>
                </c:pt>
                <c:pt idx="126">
                  <c:v>250.98000000000027</c:v>
                </c:pt>
                <c:pt idx="127">
                  <c:v>249.89000000000001</c:v>
                </c:pt>
                <c:pt idx="128">
                  <c:v>252.8</c:v>
                </c:pt>
                <c:pt idx="129">
                  <c:v>260.58999999999969</c:v>
                </c:pt>
                <c:pt idx="130">
                  <c:v>264.64999999999998</c:v>
                </c:pt>
                <c:pt idx="131">
                  <c:v>260.57</c:v>
                </c:pt>
                <c:pt idx="132">
                  <c:v>251.99</c:v>
                </c:pt>
                <c:pt idx="133">
                  <c:v>247.88000000000062</c:v>
                </c:pt>
                <c:pt idx="134">
                  <c:v>251.46</c:v>
                </c:pt>
                <c:pt idx="135">
                  <c:v>244.15</c:v>
                </c:pt>
                <c:pt idx="136">
                  <c:v>240.56</c:v>
                </c:pt>
                <c:pt idx="137">
                  <c:v>242.10999999999999</c:v>
                </c:pt>
                <c:pt idx="138">
                  <c:v>240.42000000000004</c:v>
                </c:pt>
                <c:pt idx="139">
                  <c:v>234.49</c:v>
                </c:pt>
                <c:pt idx="140">
                  <c:v>234.48000000000027</c:v>
                </c:pt>
                <c:pt idx="141">
                  <c:v>236.81</c:v>
                </c:pt>
                <c:pt idx="142">
                  <c:v>226.2</c:v>
                </c:pt>
                <c:pt idx="143">
                  <c:v>220.2</c:v>
                </c:pt>
                <c:pt idx="144">
                  <c:v>216.45000000000007</c:v>
                </c:pt>
                <c:pt idx="145">
                  <c:v>212.81</c:v>
                </c:pt>
                <c:pt idx="146">
                  <c:v>206.16</c:v>
                </c:pt>
                <c:pt idx="147">
                  <c:v>206.04</c:v>
                </c:pt>
                <c:pt idx="148">
                  <c:v>208.69</c:v>
                </c:pt>
                <c:pt idx="149">
                  <c:v>211.12</c:v>
                </c:pt>
                <c:pt idx="150">
                  <c:v>215.59</c:v>
                </c:pt>
                <c:pt idx="151">
                  <c:v>225.94</c:v>
                </c:pt>
                <c:pt idx="152">
                  <c:v>231.95000000000007</c:v>
                </c:pt>
                <c:pt idx="153">
                  <c:v>235.92000000000004</c:v>
                </c:pt>
                <c:pt idx="154">
                  <c:v>236.95000000000007</c:v>
                </c:pt>
                <c:pt idx="155">
                  <c:v>237.19</c:v>
                </c:pt>
                <c:pt idx="156">
                  <c:v>244.26</c:v>
                </c:pt>
                <c:pt idx="157">
                  <c:v>249.58</c:v>
                </c:pt>
                <c:pt idx="158">
                  <c:v>248.62</c:v>
                </c:pt>
                <c:pt idx="159">
                  <c:v>248.62</c:v>
                </c:pt>
                <c:pt idx="160">
                  <c:v>246.58</c:v>
                </c:pt>
                <c:pt idx="161">
                  <c:v>247.95000000000007</c:v>
                </c:pt>
                <c:pt idx="162">
                  <c:v>247.2</c:v>
                </c:pt>
                <c:pt idx="163">
                  <c:v>242.99</c:v>
                </c:pt>
                <c:pt idx="164">
                  <c:v>244.26</c:v>
                </c:pt>
                <c:pt idx="165">
                  <c:v>240.19</c:v>
                </c:pt>
                <c:pt idx="166">
                  <c:v>245.20999999999998</c:v>
                </c:pt>
                <c:pt idx="167">
                  <c:v>246.82000000000062</c:v>
                </c:pt>
                <c:pt idx="168">
                  <c:v>246.96</c:v>
                </c:pt>
                <c:pt idx="169">
                  <c:v>249.95000000000007</c:v>
                </c:pt>
                <c:pt idx="170">
                  <c:v>253.85000000000062</c:v>
                </c:pt>
                <c:pt idx="171">
                  <c:v>255.57</c:v>
                </c:pt>
                <c:pt idx="172">
                  <c:v>255.47</c:v>
                </c:pt>
                <c:pt idx="173">
                  <c:v>262.39999999999969</c:v>
                </c:pt>
                <c:pt idx="174">
                  <c:v>263.81</c:v>
                </c:pt>
                <c:pt idx="175">
                  <c:v>268.7</c:v>
                </c:pt>
                <c:pt idx="176">
                  <c:v>282.58</c:v>
                </c:pt>
                <c:pt idx="177">
                  <c:v>287.39999999999969</c:v>
                </c:pt>
                <c:pt idx="178">
                  <c:v>285.58999999999969</c:v>
                </c:pt>
                <c:pt idx="179">
                  <c:v>295.44</c:v>
                </c:pt>
                <c:pt idx="180">
                  <c:v>281.94</c:v>
                </c:pt>
                <c:pt idx="181">
                  <c:v>290.3</c:v>
                </c:pt>
                <c:pt idx="182">
                  <c:v>290.82</c:v>
                </c:pt>
                <c:pt idx="183">
                  <c:v>294.89999999999969</c:v>
                </c:pt>
                <c:pt idx="184">
                  <c:v>298.52999999999969</c:v>
                </c:pt>
                <c:pt idx="185">
                  <c:v>295.61</c:v>
                </c:pt>
                <c:pt idx="186">
                  <c:v>313.72999999999894</c:v>
                </c:pt>
                <c:pt idx="187">
                  <c:v>322.41000000000003</c:v>
                </c:pt>
                <c:pt idx="188">
                  <c:v>332.11</c:v>
                </c:pt>
                <c:pt idx="189">
                  <c:v>337.11</c:v>
                </c:pt>
                <c:pt idx="190">
                  <c:v>348.66</c:v>
                </c:pt>
                <c:pt idx="191">
                  <c:v>337.39</c:v>
                </c:pt>
                <c:pt idx="192">
                  <c:v>338.66</c:v>
                </c:pt>
                <c:pt idx="193">
                  <c:v>365.02</c:v>
                </c:pt>
                <c:pt idx="194">
                  <c:v>370.27</c:v>
                </c:pt>
                <c:pt idx="195">
                  <c:v>348.56</c:v>
                </c:pt>
                <c:pt idx="196">
                  <c:v>358.8</c:v>
                </c:pt>
                <c:pt idx="197">
                  <c:v>368.53</c:v>
                </c:pt>
                <c:pt idx="198">
                  <c:v>355.89</c:v>
                </c:pt>
                <c:pt idx="199">
                  <c:v>376.09</c:v>
                </c:pt>
                <c:pt idx="200">
                  <c:v>396.91999999999899</c:v>
                </c:pt>
                <c:pt idx="201">
                  <c:v>374.51</c:v>
                </c:pt>
                <c:pt idx="202">
                  <c:v>374.78999999999894</c:v>
                </c:pt>
                <c:pt idx="203">
                  <c:v>382.42999999999893</c:v>
                </c:pt>
                <c:pt idx="204">
                  <c:v>369.39</c:v>
                </c:pt>
                <c:pt idx="205">
                  <c:v>358.42999999999893</c:v>
                </c:pt>
                <c:pt idx="206">
                  <c:v>356.88</c:v>
                </c:pt>
                <c:pt idx="207">
                  <c:v>368.47999999999894</c:v>
                </c:pt>
                <c:pt idx="208">
                  <c:v>375.40999999999963</c:v>
                </c:pt>
                <c:pt idx="209">
                  <c:v>369.86</c:v>
                </c:pt>
                <c:pt idx="210">
                  <c:v>377.22999999999894</c:v>
                </c:pt>
                <c:pt idx="211">
                  <c:v>400.3</c:v>
                </c:pt>
                <c:pt idx="212">
                  <c:v>411.05</c:v>
                </c:pt>
                <c:pt idx="213">
                  <c:v>444.61</c:v>
                </c:pt>
                <c:pt idx="214">
                  <c:v>475.04</c:v>
                </c:pt>
                <c:pt idx="215">
                  <c:v>477.48999999999899</c:v>
                </c:pt>
                <c:pt idx="216">
                  <c:v>516.84999999999798</c:v>
                </c:pt>
                <c:pt idx="217">
                  <c:v>543.79000000000053</c:v>
                </c:pt>
                <c:pt idx="218">
                  <c:v>567.98</c:v>
                </c:pt>
                <c:pt idx="219">
                  <c:v>593.93999999999949</c:v>
                </c:pt>
                <c:pt idx="220">
                  <c:v>604.54</c:v>
                </c:pt>
                <c:pt idx="221">
                  <c:v>627.70000000000005</c:v>
                </c:pt>
                <c:pt idx="222">
                  <c:v>642.04</c:v>
                </c:pt>
                <c:pt idx="223">
                  <c:v>688.84999999999798</c:v>
                </c:pt>
                <c:pt idx="224">
                  <c:v>748.05</c:v>
                </c:pt>
                <c:pt idx="225">
                  <c:v>756.44999999999948</c:v>
                </c:pt>
                <c:pt idx="226">
                  <c:v>782.9</c:v>
                </c:pt>
                <c:pt idx="227">
                  <c:v>694.41</c:v>
                </c:pt>
                <c:pt idx="228">
                  <c:v>657.59</c:v>
                </c:pt>
                <c:pt idx="229">
                  <c:v>564.31999999999948</c:v>
                </c:pt>
                <c:pt idx="230">
                  <c:v>499.98999999999899</c:v>
                </c:pt>
                <c:pt idx="231">
                  <c:v>422.19</c:v>
                </c:pt>
                <c:pt idx="232">
                  <c:v>384.90999999999963</c:v>
                </c:pt>
                <c:pt idx="233">
                  <c:v>375.68</c:v>
                </c:pt>
                <c:pt idx="234">
                  <c:v>390.01</c:v>
                </c:pt>
                <c:pt idx="235">
                  <c:v>403.46</c:v>
                </c:pt>
                <c:pt idx="236">
                  <c:v>429.69</c:v>
                </c:pt>
                <c:pt idx="237">
                  <c:v>475.41999999999899</c:v>
                </c:pt>
                <c:pt idx="238">
                  <c:v>485.19</c:v>
                </c:pt>
                <c:pt idx="239">
                  <c:v>517.78000000000054</c:v>
                </c:pt>
                <c:pt idx="240">
                  <c:v>533.07000000000005</c:v>
                </c:pt>
                <c:pt idx="241">
                  <c:v>537.77000000000055</c:v>
                </c:pt>
                <c:pt idx="242">
                  <c:v>561.51</c:v>
                </c:pt>
                <c:pt idx="243">
                  <c:v>562.11</c:v>
                </c:pt>
                <c:pt idx="244">
                  <c:v>584.84999999999798</c:v>
                </c:pt>
                <c:pt idx="245">
                  <c:v>544.61</c:v>
                </c:pt>
                <c:pt idx="246">
                  <c:v>580.70000000000005</c:v>
                </c:pt>
                <c:pt idx="247">
                  <c:v>582.72</c:v>
                </c:pt>
                <c:pt idx="248">
                  <c:v>571.25</c:v>
                </c:pt>
                <c:pt idx="249">
                  <c:v>566.66</c:v>
                </c:pt>
                <c:pt idx="250">
                  <c:v>572.72</c:v>
                </c:pt>
                <c:pt idx="251">
                  <c:v>568.58000000000004</c:v>
                </c:pt>
                <c:pt idx="252">
                  <c:v>600.76</c:v>
                </c:pt>
                <c:pt idx="253">
                  <c:v>633.66</c:v>
                </c:pt>
                <c:pt idx="254">
                  <c:v>653.17999999999995</c:v>
                </c:pt>
                <c:pt idx="255">
                  <c:v>678.13</c:v>
                </c:pt>
                <c:pt idx="256">
                  <c:v>704.76</c:v>
                </c:pt>
                <c:pt idx="257">
                  <c:v>751.43999999999949</c:v>
                </c:pt>
                <c:pt idx="258">
                  <c:v>830.97</c:v>
                </c:pt>
                <c:pt idx="259">
                  <c:v>851.45999999999947</c:v>
                </c:pt>
                <c:pt idx="260">
                  <c:v>848.66</c:v>
                </c:pt>
                <c:pt idx="261">
                  <c:v>856.14</c:v>
                </c:pt>
                <c:pt idx="262">
                  <c:v>875.31</c:v>
                </c:pt>
                <c:pt idx="263">
                  <c:v>859.83999999999946</c:v>
                </c:pt>
                <c:pt idx="264">
                  <c:v>864.62</c:v>
                </c:pt>
                <c:pt idx="265">
                  <c:v>849.89</c:v>
                </c:pt>
              </c:numCache>
            </c:numRef>
          </c:val>
        </c:ser>
        <c:ser>
          <c:idx val="1"/>
          <c:order val="1"/>
          <c:tx>
            <c:strRef>
              <c:f>Sheet1!$I$18:$I$19</c:f>
              <c:strCache>
                <c:ptCount val="1"/>
                <c:pt idx="0">
                  <c:v>한국 LNG</c:v>
                </c:pt>
              </c:strCache>
            </c:strRef>
          </c:tx>
          <c:spPr>
            <a:ln w="15875">
              <a:solidFill>
                <a:srgbClr val="FF0000"/>
              </a:solidFill>
              <a:prstDash val="sysDot"/>
            </a:ln>
          </c:spPr>
          <c:marker>
            <c:symbol val="diamond"/>
            <c:size val="4"/>
            <c:spPr>
              <a:solidFill>
                <a:srgbClr val="FF0000"/>
              </a:solidFill>
            </c:spPr>
          </c:marker>
          <c:cat>
            <c:numRef>
              <c:f>Sheet1!$A$21:$A$286</c:f>
              <c:numCache>
                <c:formatCode>0.00_ </c:formatCode>
                <c:ptCount val="266"/>
                <c:pt idx="0">
                  <c:v>1990.01</c:v>
                </c:pt>
                <c:pt idx="1">
                  <c:v>1990.02</c:v>
                </c:pt>
                <c:pt idx="2">
                  <c:v>1990.03</c:v>
                </c:pt>
                <c:pt idx="3">
                  <c:v>1990.04</c:v>
                </c:pt>
                <c:pt idx="4">
                  <c:v>1990.05</c:v>
                </c:pt>
                <c:pt idx="5">
                  <c:v>1990.06</c:v>
                </c:pt>
                <c:pt idx="6">
                  <c:v>1990.07</c:v>
                </c:pt>
                <c:pt idx="7">
                  <c:v>1990.08</c:v>
                </c:pt>
                <c:pt idx="8">
                  <c:v>1990.09</c:v>
                </c:pt>
                <c:pt idx="9">
                  <c:v>1990.1</c:v>
                </c:pt>
                <c:pt idx="10">
                  <c:v>1990.11</c:v>
                </c:pt>
                <c:pt idx="11">
                  <c:v>1990.12</c:v>
                </c:pt>
                <c:pt idx="12">
                  <c:v>1991.01</c:v>
                </c:pt>
                <c:pt idx="13">
                  <c:v>1991.02</c:v>
                </c:pt>
                <c:pt idx="14">
                  <c:v>1991.03</c:v>
                </c:pt>
                <c:pt idx="15">
                  <c:v>1991.04</c:v>
                </c:pt>
                <c:pt idx="16">
                  <c:v>1991.05</c:v>
                </c:pt>
                <c:pt idx="17">
                  <c:v>1991.06</c:v>
                </c:pt>
                <c:pt idx="18">
                  <c:v>1991.07</c:v>
                </c:pt>
                <c:pt idx="19">
                  <c:v>1991.08</c:v>
                </c:pt>
                <c:pt idx="20">
                  <c:v>1991.09</c:v>
                </c:pt>
                <c:pt idx="21">
                  <c:v>1991.1</c:v>
                </c:pt>
                <c:pt idx="22">
                  <c:v>1991.11</c:v>
                </c:pt>
                <c:pt idx="23">
                  <c:v>1991.12</c:v>
                </c:pt>
                <c:pt idx="24">
                  <c:v>1992.01</c:v>
                </c:pt>
                <c:pt idx="25">
                  <c:v>1992.02</c:v>
                </c:pt>
                <c:pt idx="26">
                  <c:v>1992.03</c:v>
                </c:pt>
                <c:pt idx="27">
                  <c:v>1992.04</c:v>
                </c:pt>
                <c:pt idx="28">
                  <c:v>1992.05</c:v>
                </c:pt>
                <c:pt idx="29">
                  <c:v>1992.06</c:v>
                </c:pt>
                <c:pt idx="30">
                  <c:v>1992.07</c:v>
                </c:pt>
                <c:pt idx="31">
                  <c:v>1992.08</c:v>
                </c:pt>
                <c:pt idx="32">
                  <c:v>1992.09</c:v>
                </c:pt>
                <c:pt idx="33">
                  <c:v>1992.1</c:v>
                </c:pt>
                <c:pt idx="34">
                  <c:v>1992.11</c:v>
                </c:pt>
                <c:pt idx="35">
                  <c:v>1992.12</c:v>
                </c:pt>
                <c:pt idx="36">
                  <c:v>1993.01</c:v>
                </c:pt>
                <c:pt idx="37">
                  <c:v>1993.02</c:v>
                </c:pt>
                <c:pt idx="38">
                  <c:v>1993.03</c:v>
                </c:pt>
                <c:pt idx="39">
                  <c:v>1993.04</c:v>
                </c:pt>
                <c:pt idx="40">
                  <c:v>1993.05</c:v>
                </c:pt>
                <c:pt idx="41">
                  <c:v>1993.06</c:v>
                </c:pt>
                <c:pt idx="42">
                  <c:v>1993.07</c:v>
                </c:pt>
                <c:pt idx="43">
                  <c:v>1993.08</c:v>
                </c:pt>
                <c:pt idx="44">
                  <c:v>1993.09</c:v>
                </c:pt>
                <c:pt idx="45">
                  <c:v>1993.1</c:v>
                </c:pt>
                <c:pt idx="46">
                  <c:v>1993.11</c:v>
                </c:pt>
                <c:pt idx="47">
                  <c:v>1993.12</c:v>
                </c:pt>
                <c:pt idx="48">
                  <c:v>1994.01</c:v>
                </c:pt>
                <c:pt idx="49">
                  <c:v>1994.02</c:v>
                </c:pt>
                <c:pt idx="50">
                  <c:v>1994.03</c:v>
                </c:pt>
                <c:pt idx="51">
                  <c:v>1994.04</c:v>
                </c:pt>
                <c:pt idx="52">
                  <c:v>1994.05</c:v>
                </c:pt>
                <c:pt idx="53">
                  <c:v>1994.06</c:v>
                </c:pt>
                <c:pt idx="54">
                  <c:v>1994.07</c:v>
                </c:pt>
                <c:pt idx="55">
                  <c:v>1994.08</c:v>
                </c:pt>
                <c:pt idx="56">
                  <c:v>1994.09</c:v>
                </c:pt>
                <c:pt idx="57">
                  <c:v>1994.1</c:v>
                </c:pt>
                <c:pt idx="58">
                  <c:v>1994.11</c:v>
                </c:pt>
                <c:pt idx="59">
                  <c:v>1994.12</c:v>
                </c:pt>
                <c:pt idx="60">
                  <c:v>1995.01</c:v>
                </c:pt>
                <c:pt idx="61">
                  <c:v>1995.02</c:v>
                </c:pt>
                <c:pt idx="62">
                  <c:v>1995.03</c:v>
                </c:pt>
                <c:pt idx="63">
                  <c:v>1995.04</c:v>
                </c:pt>
                <c:pt idx="64">
                  <c:v>1995.05</c:v>
                </c:pt>
                <c:pt idx="65">
                  <c:v>1995.06</c:v>
                </c:pt>
                <c:pt idx="66">
                  <c:v>1995.07</c:v>
                </c:pt>
                <c:pt idx="67">
                  <c:v>1995.08</c:v>
                </c:pt>
                <c:pt idx="68">
                  <c:v>1995.09</c:v>
                </c:pt>
                <c:pt idx="69">
                  <c:v>1995.1</c:v>
                </c:pt>
                <c:pt idx="70">
                  <c:v>1995.11</c:v>
                </c:pt>
                <c:pt idx="71">
                  <c:v>1995.12</c:v>
                </c:pt>
                <c:pt idx="72">
                  <c:v>1996.01</c:v>
                </c:pt>
                <c:pt idx="73">
                  <c:v>1996.02</c:v>
                </c:pt>
                <c:pt idx="74">
                  <c:v>1996.03</c:v>
                </c:pt>
                <c:pt idx="75">
                  <c:v>1996.04</c:v>
                </c:pt>
                <c:pt idx="76">
                  <c:v>1996.05</c:v>
                </c:pt>
                <c:pt idx="77">
                  <c:v>1996.06</c:v>
                </c:pt>
                <c:pt idx="78">
                  <c:v>1996.07</c:v>
                </c:pt>
                <c:pt idx="79">
                  <c:v>1996.08</c:v>
                </c:pt>
                <c:pt idx="80">
                  <c:v>1996.09</c:v>
                </c:pt>
                <c:pt idx="81">
                  <c:v>1996.1</c:v>
                </c:pt>
                <c:pt idx="82">
                  <c:v>1996.11</c:v>
                </c:pt>
                <c:pt idx="83">
                  <c:v>1996.12</c:v>
                </c:pt>
                <c:pt idx="84">
                  <c:v>1997.01</c:v>
                </c:pt>
                <c:pt idx="85">
                  <c:v>1997.02</c:v>
                </c:pt>
                <c:pt idx="86">
                  <c:v>1997.03</c:v>
                </c:pt>
                <c:pt idx="87">
                  <c:v>1997.04</c:v>
                </c:pt>
                <c:pt idx="88">
                  <c:v>1997.05</c:v>
                </c:pt>
                <c:pt idx="89">
                  <c:v>1997.06</c:v>
                </c:pt>
                <c:pt idx="90">
                  <c:v>1997.07</c:v>
                </c:pt>
                <c:pt idx="91">
                  <c:v>1997.08</c:v>
                </c:pt>
                <c:pt idx="92">
                  <c:v>1997.09</c:v>
                </c:pt>
                <c:pt idx="93">
                  <c:v>1997.1</c:v>
                </c:pt>
                <c:pt idx="94">
                  <c:v>1997.11</c:v>
                </c:pt>
                <c:pt idx="95">
                  <c:v>1997.12</c:v>
                </c:pt>
                <c:pt idx="96">
                  <c:v>1998.01</c:v>
                </c:pt>
                <c:pt idx="97">
                  <c:v>1998.02</c:v>
                </c:pt>
                <c:pt idx="98">
                  <c:v>1998.03</c:v>
                </c:pt>
                <c:pt idx="99">
                  <c:v>1998.04</c:v>
                </c:pt>
                <c:pt idx="100">
                  <c:v>1998.05</c:v>
                </c:pt>
                <c:pt idx="101">
                  <c:v>1998.06</c:v>
                </c:pt>
                <c:pt idx="102">
                  <c:v>1998.07</c:v>
                </c:pt>
                <c:pt idx="103">
                  <c:v>1998.08</c:v>
                </c:pt>
                <c:pt idx="104">
                  <c:v>1998.09</c:v>
                </c:pt>
                <c:pt idx="105">
                  <c:v>1998.1</c:v>
                </c:pt>
                <c:pt idx="106">
                  <c:v>1998.11</c:v>
                </c:pt>
                <c:pt idx="107">
                  <c:v>1998.12</c:v>
                </c:pt>
                <c:pt idx="108">
                  <c:v>1999.01</c:v>
                </c:pt>
                <c:pt idx="109">
                  <c:v>1999.02</c:v>
                </c:pt>
                <c:pt idx="110">
                  <c:v>1999.03</c:v>
                </c:pt>
                <c:pt idx="111">
                  <c:v>1999.04</c:v>
                </c:pt>
                <c:pt idx="112">
                  <c:v>1999.05</c:v>
                </c:pt>
                <c:pt idx="113">
                  <c:v>1999.06</c:v>
                </c:pt>
                <c:pt idx="114">
                  <c:v>1999.07</c:v>
                </c:pt>
                <c:pt idx="115">
                  <c:v>1999.08</c:v>
                </c:pt>
                <c:pt idx="116">
                  <c:v>1999.09</c:v>
                </c:pt>
                <c:pt idx="117">
                  <c:v>1999.1</c:v>
                </c:pt>
                <c:pt idx="118">
                  <c:v>1999.11</c:v>
                </c:pt>
                <c:pt idx="119">
                  <c:v>1999.12</c:v>
                </c:pt>
                <c:pt idx="120">
                  <c:v>2000.01</c:v>
                </c:pt>
                <c:pt idx="121">
                  <c:v>2000.02</c:v>
                </c:pt>
                <c:pt idx="122">
                  <c:v>2000.03</c:v>
                </c:pt>
                <c:pt idx="123">
                  <c:v>2000.04</c:v>
                </c:pt>
                <c:pt idx="124">
                  <c:v>2000.05</c:v>
                </c:pt>
                <c:pt idx="125">
                  <c:v>2000.06</c:v>
                </c:pt>
                <c:pt idx="126">
                  <c:v>2000.07</c:v>
                </c:pt>
                <c:pt idx="127">
                  <c:v>2000.08</c:v>
                </c:pt>
                <c:pt idx="128">
                  <c:v>2000.09</c:v>
                </c:pt>
                <c:pt idx="129">
                  <c:v>2000.1</c:v>
                </c:pt>
                <c:pt idx="130">
                  <c:v>2000.11</c:v>
                </c:pt>
                <c:pt idx="131">
                  <c:v>2000.12</c:v>
                </c:pt>
                <c:pt idx="132">
                  <c:v>2001.01</c:v>
                </c:pt>
                <c:pt idx="133">
                  <c:v>2001.02</c:v>
                </c:pt>
                <c:pt idx="134">
                  <c:v>2001.03</c:v>
                </c:pt>
                <c:pt idx="135">
                  <c:v>2001.04</c:v>
                </c:pt>
                <c:pt idx="136">
                  <c:v>2001.05</c:v>
                </c:pt>
                <c:pt idx="137">
                  <c:v>2001.06</c:v>
                </c:pt>
                <c:pt idx="138">
                  <c:v>2001.07</c:v>
                </c:pt>
                <c:pt idx="139">
                  <c:v>2001.08</c:v>
                </c:pt>
                <c:pt idx="140">
                  <c:v>2001.09</c:v>
                </c:pt>
                <c:pt idx="141">
                  <c:v>2001.1</c:v>
                </c:pt>
                <c:pt idx="142">
                  <c:v>2001.11</c:v>
                </c:pt>
                <c:pt idx="143">
                  <c:v>2001.12</c:v>
                </c:pt>
                <c:pt idx="144">
                  <c:v>2002.01</c:v>
                </c:pt>
                <c:pt idx="145">
                  <c:v>2002.02</c:v>
                </c:pt>
                <c:pt idx="146">
                  <c:v>2002.03</c:v>
                </c:pt>
                <c:pt idx="147">
                  <c:v>2002.04</c:v>
                </c:pt>
                <c:pt idx="148">
                  <c:v>2002.05</c:v>
                </c:pt>
                <c:pt idx="149">
                  <c:v>2002.06</c:v>
                </c:pt>
                <c:pt idx="150">
                  <c:v>2002.07</c:v>
                </c:pt>
                <c:pt idx="151">
                  <c:v>2002.08</c:v>
                </c:pt>
                <c:pt idx="152">
                  <c:v>2002.09</c:v>
                </c:pt>
                <c:pt idx="153">
                  <c:v>2002.1</c:v>
                </c:pt>
                <c:pt idx="154">
                  <c:v>2002.11</c:v>
                </c:pt>
                <c:pt idx="155">
                  <c:v>2002.12</c:v>
                </c:pt>
                <c:pt idx="156">
                  <c:v>2003.01</c:v>
                </c:pt>
                <c:pt idx="157">
                  <c:v>2003.02</c:v>
                </c:pt>
                <c:pt idx="158">
                  <c:v>2003.03</c:v>
                </c:pt>
                <c:pt idx="159">
                  <c:v>2003.04</c:v>
                </c:pt>
                <c:pt idx="160">
                  <c:v>2003.05</c:v>
                </c:pt>
                <c:pt idx="161">
                  <c:v>2003.06</c:v>
                </c:pt>
                <c:pt idx="162">
                  <c:v>2003.07</c:v>
                </c:pt>
                <c:pt idx="163">
                  <c:v>2003.08</c:v>
                </c:pt>
                <c:pt idx="164">
                  <c:v>2003.09</c:v>
                </c:pt>
                <c:pt idx="165">
                  <c:v>2003.1</c:v>
                </c:pt>
                <c:pt idx="166">
                  <c:v>2003.11</c:v>
                </c:pt>
                <c:pt idx="167">
                  <c:v>2003.12</c:v>
                </c:pt>
                <c:pt idx="168">
                  <c:v>2004.01</c:v>
                </c:pt>
                <c:pt idx="169">
                  <c:v>2004.02</c:v>
                </c:pt>
                <c:pt idx="170">
                  <c:v>2004.03</c:v>
                </c:pt>
                <c:pt idx="171">
                  <c:v>2004.04</c:v>
                </c:pt>
                <c:pt idx="172">
                  <c:v>2004.05</c:v>
                </c:pt>
                <c:pt idx="173">
                  <c:v>2004.06</c:v>
                </c:pt>
                <c:pt idx="174">
                  <c:v>2004.07</c:v>
                </c:pt>
                <c:pt idx="175">
                  <c:v>2004.08</c:v>
                </c:pt>
                <c:pt idx="176">
                  <c:v>2004.09</c:v>
                </c:pt>
                <c:pt idx="177">
                  <c:v>2004.1</c:v>
                </c:pt>
                <c:pt idx="178">
                  <c:v>2004.11</c:v>
                </c:pt>
                <c:pt idx="179">
                  <c:v>2004.12</c:v>
                </c:pt>
                <c:pt idx="180">
                  <c:v>2005.01</c:v>
                </c:pt>
                <c:pt idx="181">
                  <c:v>2005.02</c:v>
                </c:pt>
                <c:pt idx="182">
                  <c:v>2005.03</c:v>
                </c:pt>
                <c:pt idx="183">
                  <c:v>2005.04</c:v>
                </c:pt>
                <c:pt idx="184">
                  <c:v>2005.05</c:v>
                </c:pt>
                <c:pt idx="185">
                  <c:v>2005.06</c:v>
                </c:pt>
                <c:pt idx="186">
                  <c:v>2005.07</c:v>
                </c:pt>
                <c:pt idx="187">
                  <c:v>2005.08</c:v>
                </c:pt>
                <c:pt idx="188">
                  <c:v>2005.09</c:v>
                </c:pt>
                <c:pt idx="189">
                  <c:v>2005.1</c:v>
                </c:pt>
                <c:pt idx="190">
                  <c:v>2005.11</c:v>
                </c:pt>
                <c:pt idx="191">
                  <c:v>2005.12</c:v>
                </c:pt>
                <c:pt idx="192">
                  <c:v>2006.01</c:v>
                </c:pt>
                <c:pt idx="193">
                  <c:v>2006.02</c:v>
                </c:pt>
                <c:pt idx="194">
                  <c:v>2006.03</c:v>
                </c:pt>
                <c:pt idx="195">
                  <c:v>2006.04</c:v>
                </c:pt>
                <c:pt idx="196">
                  <c:v>2006.05</c:v>
                </c:pt>
                <c:pt idx="197">
                  <c:v>2006.06</c:v>
                </c:pt>
                <c:pt idx="198">
                  <c:v>2006.07</c:v>
                </c:pt>
                <c:pt idx="199">
                  <c:v>2006.08</c:v>
                </c:pt>
                <c:pt idx="200">
                  <c:v>2006.09</c:v>
                </c:pt>
                <c:pt idx="201">
                  <c:v>2006.1</c:v>
                </c:pt>
                <c:pt idx="202">
                  <c:v>2006.11</c:v>
                </c:pt>
                <c:pt idx="203">
                  <c:v>2006.12</c:v>
                </c:pt>
                <c:pt idx="204">
                  <c:v>2007.01</c:v>
                </c:pt>
                <c:pt idx="205">
                  <c:v>2007.02</c:v>
                </c:pt>
                <c:pt idx="206">
                  <c:v>2007.03</c:v>
                </c:pt>
                <c:pt idx="207">
                  <c:v>2007.04</c:v>
                </c:pt>
                <c:pt idx="208">
                  <c:v>2007.05</c:v>
                </c:pt>
                <c:pt idx="209">
                  <c:v>2007.06</c:v>
                </c:pt>
                <c:pt idx="210">
                  <c:v>2007.07</c:v>
                </c:pt>
                <c:pt idx="211">
                  <c:v>2007.08</c:v>
                </c:pt>
                <c:pt idx="212">
                  <c:v>2007.09</c:v>
                </c:pt>
                <c:pt idx="213">
                  <c:v>2007.1</c:v>
                </c:pt>
                <c:pt idx="214">
                  <c:v>2007.11</c:v>
                </c:pt>
                <c:pt idx="215">
                  <c:v>2007.12</c:v>
                </c:pt>
                <c:pt idx="216">
                  <c:v>2008.01</c:v>
                </c:pt>
                <c:pt idx="217">
                  <c:v>2008.02</c:v>
                </c:pt>
                <c:pt idx="218">
                  <c:v>2008.03</c:v>
                </c:pt>
                <c:pt idx="219">
                  <c:v>2008.04</c:v>
                </c:pt>
                <c:pt idx="220">
                  <c:v>2008.05</c:v>
                </c:pt>
                <c:pt idx="221">
                  <c:v>2008.06</c:v>
                </c:pt>
                <c:pt idx="222">
                  <c:v>2008.07</c:v>
                </c:pt>
                <c:pt idx="223">
                  <c:v>2008.08</c:v>
                </c:pt>
                <c:pt idx="224">
                  <c:v>2008.09</c:v>
                </c:pt>
                <c:pt idx="225">
                  <c:v>2008.1</c:v>
                </c:pt>
                <c:pt idx="226">
                  <c:v>2008.11</c:v>
                </c:pt>
                <c:pt idx="227">
                  <c:v>2008.12</c:v>
                </c:pt>
                <c:pt idx="228">
                  <c:v>2009.01</c:v>
                </c:pt>
                <c:pt idx="229">
                  <c:v>2009.02</c:v>
                </c:pt>
                <c:pt idx="230">
                  <c:v>2009.03</c:v>
                </c:pt>
                <c:pt idx="231">
                  <c:v>2009.04</c:v>
                </c:pt>
                <c:pt idx="232">
                  <c:v>2009.05</c:v>
                </c:pt>
                <c:pt idx="233">
                  <c:v>2009.06</c:v>
                </c:pt>
                <c:pt idx="234">
                  <c:v>2009.07</c:v>
                </c:pt>
                <c:pt idx="235">
                  <c:v>2009.08</c:v>
                </c:pt>
                <c:pt idx="236">
                  <c:v>2009.09</c:v>
                </c:pt>
                <c:pt idx="237">
                  <c:v>2009.1</c:v>
                </c:pt>
                <c:pt idx="238">
                  <c:v>2009.11</c:v>
                </c:pt>
                <c:pt idx="239">
                  <c:v>2009.12</c:v>
                </c:pt>
                <c:pt idx="240">
                  <c:v>2010.01</c:v>
                </c:pt>
                <c:pt idx="241">
                  <c:v>2010.02</c:v>
                </c:pt>
                <c:pt idx="242">
                  <c:v>2010.03</c:v>
                </c:pt>
                <c:pt idx="243">
                  <c:v>2010.04</c:v>
                </c:pt>
                <c:pt idx="244">
                  <c:v>2010.05</c:v>
                </c:pt>
                <c:pt idx="245">
                  <c:v>2010.06</c:v>
                </c:pt>
                <c:pt idx="246">
                  <c:v>2010.07</c:v>
                </c:pt>
                <c:pt idx="247">
                  <c:v>2010.08</c:v>
                </c:pt>
                <c:pt idx="248">
                  <c:v>2010.09</c:v>
                </c:pt>
                <c:pt idx="249">
                  <c:v>2010.1</c:v>
                </c:pt>
                <c:pt idx="250">
                  <c:v>2010.11</c:v>
                </c:pt>
                <c:pt idx="251">
                  <c:v>2010.12</c:v>
                </c:pt>
                <c:pt idx="252">
                  <c:v>2011.01</c:v>
                </c:pt>
                <c:pt idx="253">
                  <c:v>2011.02</c:v>
                </c:pt>
                <c:pt idx="254">
                  <c:v>2011.03</c:v>
                </c:pt>
                <c:pt idx="255">
                  <c:v>2011.04</c:v>
                </c:pt>
                <c:pt idx="256">
                  <c:v>2011.05</c:v>
                </c:pt>
                <c:pt idx="257">
                  <c:v>2011.06</c:v>
                </c:pt>
                <c:pt idx="258">
                  <c:v>2011.07</c:v>
                </c:pt>
                <c:pt idx="259">
                  <c:v>2011.08</c:v>
                </c:pt>
                <c:pt idx="260">
                  <c:v>2011.09</c:v>
                </c:pt>
                <c:pt idx="261">
                  <c:v>2011.1</c:v>
                </c:pt>
                <c:pt idx="262">
                  <c:v>2011.11</c:v>
                </c:pt>
                <c:pt idx="263">
                  <c:v>2011.12</c:v>
                </c:pt>
                <c:pt idx="264">
                  <c:v>2012.01</c:v>
                </c:pt>
                <c:pt idx="265">
                  <c:v>2012.02</c:v>
                </c:pt>
              </c:numCache>
            </c:numRef>
          </c:cat>
          <c:val>
            <c:numRef>
              <c:f>Sheet1!$J$21:$J$286</c:f>
              <c:numCache>
                <c:formatCode>_-* #,##0.00_-;\-* #,##0.00_-;_-* "-"_-;_-@_-</c:formatCode>
                <c:ptCount val="266"/>
                <c:pt idx="0">
                  <c:v>180.25221357660379</c:v>
                </c:pt>
                <c:pt idx="1">
                  <c:v>190.8914613398689</c:v>
                </c:pt>
                <c:pt idx="2">
                  <c:v>191.25392952797944</c:v>
                </c:pt>
                <c:pt idx="3">
                  <c:v>189.06278107573368</c:v>
                </c:pt>
                <c:pt idx="4">
                  <c:v>180.28978963814788</c:v>
                </c:pt>
                <c:pt idx="5">
                  <c:v>170.11649176855602</c:v>
                </c:pt>
                <c:pt idx="6">
                  <c:v>162.71135984758274</c:v>
                </c:pt>
                <c:pt idx="7">
                  <c:v>156.42227369857602</c:v>
                </c:pt>
                <c:pt idx="8">
                  <c:v>168.30721872734921</c:v>
                </c:pt>
                <c:pt idx="9">
                  <c:v>225.90834505391555</c:v>
                </c:pt>
                <c:pt idx="10">
                  <c:v>298.60450152150901</c:v>
                </c:pt>
                <c:pt idx="11">
                  <c:v>306.02275012850021</c:v>
                </c:pt>
                <c:pt idx="12">
                  <c:v>242.20113180853627</c:v>
                </c:pt>
                <c:pt idx="13">
                  <c:v>236.65241942848144</c:v>
                </c:pt>
                <c:pt idx="14">
                  <c:v>197.83613995288493</c:v>
                </c:pt>
                <c:pt idx="15">
                  <c:v>171.79039494331116</c:v>
                </c:pt>
                <c:pt idx="16">
                  <c:v>177.58360712280052</c:v>
                </c:pt>
                <c:pt idx="17">
                  <c:v>164.74557707764671</c:v>
                </c:pt>
                <c:pt idx="18">
                  <c:v>180.1552720761072</c:v>
                </c:pt>
                <c:pt idx="19">
                  <c:v>181.60529001280031</c:v>
                </c:pt>
                <c:pt idx="20">
                  <c:v>178.6898328979704</c:v>
                </c:pt>
                <c:pt idx="21">
                  <c:v>187.02075350506098</c:v>
                </c:pt>
                <c:pt idx="22">
                  <c:v>193.54152918093197</c:v>
                </c:pt>
                <c:pt idx="23">
                  <c:v>196.83790239207161</c:v>
                </c:pt>
                <c:pt idx="24">
                  <c:v>187.82135065172841</c:v>
                </c:pt>
                <c:pt idx="25">
                  <c:v>179.15131748750676</c:v>
                </c:pt>
                <c:pt idx="26">
                  <c:v>176.58052373375114</c:v>
                </c:pt>
                <c:pt idx="27">
                  <c:v>169.32693577497028</c:v>
                </c:pt>
                <c:pt idx="28">
                  <c:v>180.99539433753523</c:v>
                </c:pt>
                <c:pt idx="29">
                  <c:v>188.22950514449352</c:v>
                </c:pt>
                <c:pt idx="30">
                  <c:v>191.96404876063764</c:v>
                </c:pt>
                <c:pt idx="31">
                  <c:v>199.60865912579212</c:v>
                </c:pt>
                <c:pt idx="32">
                  <c:v>199.29316055035611</c:v>
                </c:pt>
                <c:pt idx="33">
                  <c:v>196.40034869628701</c:v>
                </c:pt>
                <c:pt idx="34">
                  <c:v>193.84454352993995</c:v>
                </c:pt>
                <c:pt idx="35">
                  <c:v>185.51316717611016</c:v>
                </c:pt>
                <c:pt idx="36">
                  <c:v>182.50563432769604</c:v>
                </c:pt>
                <c:pt idx="37">
                  <c:v>178.55246911739371</c:v>
                </c:pt>
                <c:pt idx="38">
                  <c:v>181.22690288739724</c:v>
                </c:pt>
                <c:pt idx="39">
                  <c:v>176.95622643277162</c:v>
                </c:pt>
                <c:pt idx="40">
                  <c:v>186.67661733378182</c:v>
                </c:pt>
                <c:pt idx="41">
                  <c:v>186.71483028031588</c:v>
                </c:pt>
                <c:pt idx="42">
                  <c:v>181.60939155414204</c:v>
                </c:pt>
                <c:pt idx="43">
                  <c:v>171.59497415248089</c:v>
                </c:pt>
                <c:pt idx="44">
                  <c:v>174.93364476058966</c:v>
                </c:pt>
                <c:pt idx="45">
                  <c:v>169.66139725923207</c:v>
                </c:pt>
                <c:pt idx="46">
                  <c:v>167.13100558535493</c:v>
                </c:pt>
                <c:pt idx="47">
                  <c:v>158.82768524141986</c:v>
                </c:pt>
                <c:pt idx="48">
                  <c:v>148.65783541287874</c:v>
                </c:pt>
                <c:pt idx="49">
                  <c:v>153.40107525845085</c:v>
                </c:pt>
                <c:pt idx="50">
                  <c:v>156.25167021196995</c:v>
                </c:pt>
                <c:pt idx="51">
                  <c:v>147.02067963222754</c:v>
                </c:pt>
                <c:pt idx="52">
                  <c:v>155.11195712067325</c:v>
                </c:pt>
                <c:pt idx="53">
                  <c:v>158.53035386317913</c:v>
                </c:pt>
                <c:pt idx="54">
                  <c:v>167.8227004597768</c:v>
                </c:pt>
                <c:pt idx="55">
                  <c:v>173.57701607890004</c:v>
                </c:pt>
                <c:pt idx="56">
                  <c:v>176.04024351040746</c:v>
                </c:pt>
                <c:pt idx="57">
                  <c:v>166.44741227972713</c:v>
                </c:pt>
                <c:pt idx="58">
                  <c:v>165.31923913192117</c:v>
                </c:pt>
                <c:pt idx="59">
                  <c:v>162.32822374248184</c:v>
                </c:pt>
                <c:pt idx="60">
                  <c:v>171.11764994627731</c:v>
                </c:pt>
                <c:pt idx="61">
                  <c:v>175.42094223028579</c:v>
                </c:pt>
                <c:pt idx="62">
                  <c:v>180.79206080109066</c:v>
                </c:pt>
                <c:pt idx="63">
                  <c:v>180.56366822429786</c:v>
                </c:pt>
                <c:pt idx="64">
                  <c:v>206.72906905365699</c:v>
                </c:pt>
                <c:pt idx="65">
                  <c:v>215.33603494720796</c:v>
                </c:pt>
                <c:pt idx="66">
                  <c:v>254.12065072929423</c:v>
                </c:pt>
                <c:pt idx="67">
                  <c:v>189.35542803858459</c:v>
                </c:pt>
                <c:pt idx="68">
                  <c:v>205.26245503128595</c:v>
                </c:pt>
                <c:pt idx="69">
                  <c:v>213.25915076799819</c:v>
                </c:pt>
                <c:pt idx="70">
                  <c:v>170.93715642300469</c:v>
                </c:pt>
                <c:pt idx="71">
                  <c:v>181.01333190110745</c:v>
                </c:pt>
                <c:pt idx="72">
                  <c:v>181.45503550871393</c:v>
                </c:pt>
                <c:pt idx="73">
                  <c:v>186.77554159197672</c:v>
                </c:pt>
                <c:pt idx="74">
                  <c:v>186.9203151131463</c:v>
                </c:pt>
                <c:pt idx="75">
                  <c:v>185.31591694097187</c:v>
                </c:pt>
                <c:pt idx="76">
                  <c:v>191.9727330508569</c:v>
                </c:pt>
                <c:pt idx="77">
                  <c:v>190.63419018382058</c:v>
                </c:pt>
                <c:pt idx="78">
                  <c:v>301.09810024957915</c:v>
                </c:pt>
                <c:pt idx="79">
                  <c:v>380.26652217943405</c:v>
                </c:pt>
                <c:pt idx="80">
                  <c:v>192.51826555781423</c:v>
                </c:pt>
                <c:pt idx="81">
                  <c:v>200.25492943277825</c:v>
                </c:pt>
                <c:pt idx="82">
                  <c:v>212.47190618591122</c:v>
                </c:pt>
                <c:pt idx="83">
                  <c:v>200.57930467440482</c:v>
                </c:pt>
                <c:pt idx="84">
                  <c:v>213.06682804369382</c:v>
                </c:pt>
                <c:pt idx="85">
                  <c:v>219.62157796408778</c:v>
                </c:pt>
                <c:pt idx="86">
                  <c:v>206.84628706966254</c:v>
                </c:pt>
                <c:pt idx="87">
                  <c:v>202.25637526521595</c:v>
                </c:pt>
                <c:pt idx="88">
                  <c:v>202.45101462047577</c:v>
                </c:pt>
                <c:pt idx="89">
                  <c:v>202.98641303944677</c:v>
                </c:pt>
                <c:pt idx="90">
                  <c:v>196.39845360825069</c:v>
                </c:pt>
                <c:pt idx="91">
                  <c:v>186.65433117858259</c:v>
                </c:pt>
                <c:pt idx="92">
                  <c:v>187.74712199648118</c:v>
                </c:pt>
                <c:pt idx="93">
                  <c:v>189.50189371070059</c:v>
                </c:pt>
                <c:pt idx="94">
                  <c:v>196.69135627291271</c:v>
                </c:pt>
                <c:pt idx="95">
                  <c:v>188.00978056387072</c:v>
                </c:pt>
                <c:pt idx="96">
                  <c:v>178.07747773899587</c:v>
                </c:pt>
                <c:pt idx="97">
                  <c:v>165.4901598847988</c:v>
                </c:pt>
                <c:pt idx="98">
                  <c:v>159.84830563211517</c:v>
                </c:pt>
                <c:pt idx="99">
                  <c:v>160.835237564804</c:v>
                </c:pt>
                <c:pt idx="100">
                  <c:v>155.21811240769031</c:v>
                </c:pt>
                <c:pt idx="101">
                  <c:v>151.60373313790518</c:v>
                </c:pt>
                <c:pt idx="102">
                  <c:v>140.65014994295589</c:v>
                </c:pt>
                <c:pt idx="103">
                  <c:v>143.48453437249128</c:v>
                </c:pt>
                <c:pt idx="104">
                  <c:v>135.71735679466352</c:v>
                </c:pt>
                <c:pt idx="105">
                  <c:v>142.78757760283469</c:v>
                </c:pt>
                <c:pt idx="106">
                  <c:v>143.69309363150694</c:v>
                </c:pt>
                <c:pt idx="107">
                  <c:v>138.77310411572958</c:v>
                </c:pt>
                <c:pt idx="108">
                  <c:v>132.9642972956126</c:v>
                </c:pt>
                <c:pt idx="109">
                  <c:v>135.58940590621481</c:v>
                </c:pt>
                <c:pt idx="110">
                  <c:v>128.93073793496481</c:v>
                </c:pt>
                <c:pt idx="111">
                  <c:v>134.92711504202543</c:v>
                </c:pt>
                <c:pt idx="112">
                  <c:v>147.98992684381403</c:v>
                </c:pt>
                <c:pt idx="113">
                  <c:v>156.58915911663186</c:v>
                </c:pt>
                <c:pt idx="114">
                  <c:v>154.98228877275042</c:v>
                </c:pt>
                <c:pt idx="115">
                  <c:v>174.96026271536488</c:v>
                </c:pt>
                <c:pt idx="116">
                  <c:v>181.04229550869431</c:v>
                </c:pt>
                <c:pt idx="117">
                  <c:v>193.06922150788682</c:v>
                </c:pt>
                <c:pt idx="118">
                  <c:v>197.31353328663278</c:v>
                </c:pt>
                <c:pt idx="119">
                  <c:v>207.93756993510812</c:v>
                </c:pt>
                <c:pt idx="120">
                  <c:v>215.37465500435448</c:v>
                </c:pt>
                <c:pt idx="121">
                  <c:v>227.72275297946732</c:v>
                </c:pt>
                <c:pt idx="122">
                  <c:v>241.90482879235552</c:v>
                </c:pt>
                <c:pt idx="123">
                  <c:v>247.05864545305289</c:v>
                </c:pt>
                <c:pt idx="124">
                  <c:v>246.19477772991502</c:v>
                </c:pt>
                <c:pt idx="125">
                  <c:v>256.86890865290229</c:v>
                </c:pt>
                <c:pt idx="126">
                  <c:v>269.0614482836383</c:v>
                </c:pt>
                <c:pt idx="127">
                  <c:v>267.33941440762823</c:v>
                </c:pt>
                <c:pt idx="128">
                  <c:v>270.8691640375846</c:v>
                </c:pt>
                <c:pt idx="129">
                  <c:v>285.53497063438715</c:v>
                </c:pt>
                <c:pt idx="130">
                  <c:v>285.01771324392661</c:v>
                </c:pt>
                <c:pt idx="131">
                  <c:v>279.47510586863319</c:v>
                </c:pt>
                <c:pt idx="132">
                  <c:v>279.05248422097532</c:v>
                </c:pt>
                <c:pt idx="133">
                  <c:v>280.19027871679566</c:v>
                </c:pt>
                <c:pt idx="134">
                  <c:v>282.18967204212674</c:v>
                </c:pt>
                <c:pt idx="135">
                  <c:v>279.86627050607069</c:v>
                </c:pt>
                <c:pt idx="136">
                  <c:v>255.95273747919347</c:v>
                </c:pt>
                <c:pt idx="137">
                  <c:v>254.13151029390775</c:v>
                </c:pt>
                <c:pt idx="138">
                  <c:v>246.36418757620245</c:v>
                </c:pt>
                <c:pt idx="139">
                  <c:v>245.47300167818085</c:v>
                </c:pt>
                <c:pt idx="140">
                  <c:v>247.9683781872034</c:v>
                </c:pt>
                <c:pt idx="141">
                  <c:v>252.62693898318707</c:v>
                </c:pt>
                <c:pt idx="142">
                  <c:v>243.20359225116252</c:v>
                </c:pt>
                <c:pt idx="143">
                  <c:v>227.91873124427556</c:v>
                </c:pt>
                <c:pt idx="144">
                  <c:v>223.75260471402174</c:v>
                </c:pt>
                <c:pt idx="145">
                  <c:v>221.85961422708522</c:v>
                </c:pt>
                <c:pt idx="146">
                  <c:v>213.33943122244636</c:v>
                </c:pt>
                <c:pt idx="147">
                  <c:v>207.2122180228146</c:v>
                </c:pt>
                <c:pt idx="148">
                  <c:v>209.5483736582166</c:v>
                </c:pt>
                <c:pt idx="149">
                  <c:v>209.99583284985738</c:v>
                </c:pt>
                <c:pt idx="150">
                  <c:v>213.77866337270791</c:v>
                </c:pt>
                <c:pt idx="151">
                  <c:v>225.62477226304134</c:v>
                </c:pt>
                <c:pt idx="152">
                  <c:v>238.73430251146755</c:v>
                </c:pt>
                <c:pt idx="153">
                  <c:v>247.83161753849745</c:v>
                </c:pt>
                <c:pt idx="154">
                  <c:v>251.15481594518357</c:v>
                </c:pt>
                <c:pt idx="155">
                  <c:v>249.37975400424438</c:v>
                </c:pt>
                <c:pt idx="156">
                  <c:v>259.87424027343474</c:v>
                </c:pt>
                <c:pt idx="157">
                  <c:v>268.08780900815395</c:v>
                </c:pt>
                <c:pt idx="158">
                  <c:v>271.83903744302393</c:v>
                </c:pt>
                <c:pt idx="159">
                  <c:v>263.83228192386338</c:v>
                </c:pt>
                <c:pt idx="160">
                  <c:v>258.59960241696285</c:v>
                </c:pt>
                <c:pt idx="161">
                  <c:v>270.01244422684232</c:v>
                </c:pt>
                <c:pt idx="162">
                  <c:v>275.50271298800163</c:v>
                </c:pt>
                <c:pt idx="163">
                  <c:v>264.87110031777894</c:v>
                </c:pt>
                <c:pt idx="164">
                  <c:v>261.76399832747865</c:v>
                </c:pt>
                <c:pt idx="165">
                  <c:v>254.38660899464404</c:v>
                </c:pt>
                <c:pt idx="166">
                  <c:v>259.05311947286123</c:v>
                </c:pt>
                <c:pt idx="167">
                  <c:v>258.64105489657135</c:v>
                </c:pt>
                <c:pt idx="168">
                  <c:v>263.21504655469869</c:v>
                </c:pt>
                <c:pt idx="169">
                  <c:v>265.62234674530265</c:v>
                </c:pt>
                <c:pt idx="170">
                  <c:v>268.71654963646358</c:v>
                </c:pt>
                <c:pt idx="171">
                  <c:v>280.35501878406717</c:v>
                </c:pt>
                <c:pt idx="172">
                  <c:v>288.06722220011892</c:v>
                </c:pt>
                <c:pt idx="173">
                  <c:v>303.59067703483208</c:v>
                </c:pt>
                <c:pt idx="174">
                  <c:v>307.49871503777376</c:v>
                </c:pt>
                <c:pt idx="175">
                  <c:v>318.81657164319063</c:v>
                </c:pt>
                <c:pt idx="176">
                  <c:v>333.61294972215973</c:v>
                </c:pt>
                <c:pt idx="177">
                  <c:v>336.35843896377969</c:v>
                </c:pt>
                <c:pt idx="178">
                  <c:v>347.87980701061201</c:v>
                </c:pt>
                <c:pt idx="179">
                  <c:v>329.58724466362202</c:v>
                </c:pt>
                <c:pt idx="180">
                  <c:v>329.46794991053969</c:v>
                </c:pt>
                <c:pt idx="181">
                  <c:v>339.65239974627019</c:v>
                </c:pt>
                <c:pt idx="182">
                  <c:v>327.44603069757369</c:v>
                </c:pt>
                <c:pt idx="183">
                  <c:v>350.71452450062895</c:v>
                </c:pt>
                <c:pt idx="184">
                  <c:v>373.67782097795447</c:v>
                </c:pt>
                <c:pt idx="185">
                  <c:v>385.45267103812921</c:v>
                </c:pt>
                <c:pt idx="186">
                  <c:v>407.35899962116576</c:v>
                </c:pt>
                <c:pt idx="187">
                  <c:v>434.4965175361562</c:v>
                </c:pt>
                <c:pt idx="188">
                  <c:v>426.37305421352943</c:v>
                </c:pt>
                <c:pt idx="189">
                  <c:v>439.25185284820714</c:v>
                </c:pt>
                <c:pt idx="190">
                  <c:v>428.63107058307526</c:v>
                </c:pt>
                <c:pt idx="191">
                  <c:v>434.51772516408334</c:v>
                </c:pt>
                <c:pt idx="192">
                  <c:v>438.85418344168369</c:v>
                </c:pt>
                <c:pt idx="193">
                  <c:v>458.46249078349405</c:v>
                </c:pt>
                <c:pt idx="194">
                  <c:v>419.219834045369</c:v>
                </c:pt>
                <c:pt idx="195">
                  <c:v>456.34607804331773</c:v>
                </c:pt>
                <c:pt idx="196">
                  <c:v>484.50832819637839</c:v>
                </c:pt>
                <c:pt idx="197">
                  <c:v>483.90547260118223</c:v>
                </c:pt>
                <c:pt idx="198">
                  <c:v>510.30700124659199</c:v>
                </c:pt>
                <c:pt idx="199">
                  <c:v>511.92429361108861</c:v>
                </c:pt>
                <c:pt idx="200">
                  <c:v>498.22819977109924</c:v>
                </c:pt>
                <c:pt idx="201">
                  <c:v>521.86836144119559</c:v>
                </c:pt>
                <c:pt idx="202">
                  <c:v>468.45124624908863</c:v>
                </c:pt>
                <c:pt idx="203">
                  <c:v>494.82782245692914</c:v>
                </c:pt>
                <c:pt idx="204">
                  <c:v>497.03162940732523</c:v>
                </c:pt>
                <c:pt idx="205">
                  <c:v>458.91961017987006</c:v>
                </c:pt>
                <c:pt idx="206">
                  <c:v>457.99262228015539</c:v>
                </c:pt>
                <c:pt idx="207">
                  <c:v>451.98923084176226</c:v>
                </c:pt>
                <c:pt idx="208">
                  <c:v>450.62240388413448</c:v>
                </c:pt>
                <c:pt idx="209">
                  <c:v>474.26308083605215</c:v>
                </c:pt>
                <c:pt idx="210">
                  <c:v>470.16122890029243</c:v>
                </c:pt>
                <c:pt idx="211">
                  <c:v>515.84358846384532</c:v>
                </c:pt>
                <c:pt idx="212">
                  <c:v>500.43473397432399</c:v>
                </c:pt>
                <c:pt idx="213">
                  <c:v>506.78696129791666</c:v>
                </c:pt>
                <c:pt idx="214">
                  <c:v>527.7294287864114</c:v>
                </c:pt>
                <c:pt idx="215">
                  <c:v>589.45836700751931</c:v>
                </c:pt>
                <c:pt idx="216">
                  <c:v>587.94692568310506</c:v>
                </c:pt>
                <c:pt idx="217">
                  <c:v>603.65913273418812</c:v>
                </c:pt>
                <c:pt idx="218">
                  <c:v>615.54640763560849</c:v>
                </c:pt>
                <c:pt idx="219">
                  <c:v>719.77429893702413</c:v>
                </c:pt>
                <c:pt idx="220">
                  <c:v>696.62100703495241</c:v>
                </c:pt>
                <c:pt idx="221">
                  <c:v>708.27510490674854</c:v>
                </c:pt>
                <c:pt idx="222">
                  <c:v>776.72773374070005</c:v>
                </c:pt>
                <c:pt idx="223">
                  <c:v>773.5819684733176</c:v>
                </c:pt>
                <c:pt idx="224">
                  <c:v>825.4845596736285</c:v>
                </c:pt>
                <c:pt idx="225">
                  <c:v>860.44157884522747</c:v>
                </c:pt>
                <c:pt idx="226">
                  <c:v>870.59720795711894</c:v>
                </c:pt>
                <c:pt idx="227">
                  <c:v>856.29518079343541</c:v>
                </c:pt>
                <c:pt idx="228">
                  <c:v>769.46054782495719</c:v>
                </c:pt>
                <c:pt idx="229">
                  <c:v>665.90167191907801</c:v>
                </c:pt>
                <c:pt idx="230">
                  <c:v>607.96146452179141</c:v>
                </c:pt>
                <c:pt idx="231">
                  <c:v>454.24691665994203</c:v>
                </c:pt>
                <c:pt idx="232">
                  <c:v>398.57706046099003</c:v>
                </c:pt>
                <c:pt idx="233">
                  <c:v>386.22989259692497</c:v>
                </c:pt>
                <c:pt idx="234">
                  <c:v>375.73348913347297</c:v>
                </c:pt>
                <c:pt idx="235">
                  <c:v>420.00631820995369</c:v>
                </c:pt>
                <c:pt idx="236">
                  <c:v>437.72551639247786</c:v>
                </c:pt>
                <c:pt idx="237">
                  <c:v>458.83175017619129</c:v>
                </c:pt>
                <c:pt idx="238">
                  <c:v>475.45496705609673</c:v>
                </c:pt>
                <c:pt idx="239">
                  <c:v>499.15714084612415</c:v>
                </c:pt>
                <c:pt idx="240">
                  <c:v>496.91457198017815</c:v>
                </c:pt>
                <c:pt idx="241">
                  <c:v>467.41153737418892</c:v>
                </c:pt>
                <c:pt idx="242">
                  <c:v>509.04268181246954</c:v>
                </c:pt>
                <c:pt idx="243">
                  <c:v>567.35769216134906</c:v>
                </c:pt>
                <c:pt idx="244">
                  <c:v>578.28624434218329</c:v>
                </c:pt>
                <c:pt idx="245">
                  <c:v>528.78237553123574</c:v>
                </c:pt>
                <c:pt idx="246">
                  <c:v>547.40794228166783</c:v>
                </c:pt>
                <c:pt idx="247">
                  <c:v>564.9520029092572</c:v>
                </c:pt>
                <c:pt idx="248">
                  <c:v>542.08502033373009</c:v>
                </c:pt>
                <c:pt idx="249">
                  <c:v>516.84108172514243</c:v>
                </c:pt>
                <c:pt idx="250">
                  <c:v>510.98650253868794</c:v>
                </c:pt>
                <c:pt idx="251">
                  <c:v>506.44174421556352</c:v>
                </c:pt>
                <c:pt idx="252">
                  <c:v>528.77206639214683</c:v>
                </c:pt>
                <c:pt idx="253">
                  <c:v>527.02819587702481</c:v>
                </c:pt>
                <c:pt idx="254">
                  <c:v>565.5607394155644</c:v>
                </c:pt>
                <c:pt idx="255">
                  <c:v>630.76226815091843</c:v>
                </c:pt>
                <c:pt idx="256">
                  <c:v>631.06157563920772</c:v>
                </c:pt>
                <c:pt idx="257">
                  <c:v>697.78004153960444</c:v>
                </c:pt>
                <c:pt idx="258">
                  <c:v>694.73337586090804</c:v>
                </c:pt>
                <c:pt idx="259">
                  <c:v>725.52428503282181</c:v>
                </c:pt>
                <c:pt idx="260">
                  <c:v>718.41076666640481</c:v>
                </c:pt>
                <c:pt idx="261">
                  <c:v>716.07048688109842</c:v>
                </c:pt>
                <c:pt idx="262">
                  <c:v>703.88301666329073</c:v>
                </c:pt>
                <c:pt idx="263">
                  <c:v>750.06647041914925</c:v>
                </c:pt>
                <c:pt idx="264">
                  <c:v>690.63389597957132</c:v>
                </c:pt>
                <c:pt idx="265">
                  <c:v>743.8360927043085</c:v>
                </c:pt>
              </c:numCache>
            </c:numRef>
          </c:val>
        </c:ser>
        <c:marker val="1"/>
        <c:axId val="109075840"/>
        <c:axId val="109082112"/>
      </c:lineChart>
      <c:catAx>
        <c:axId val="109075840"/>
        <c:scaling>
          <c:orientation val="minMax"/>
        </c:scaling>
        <c:axPos val="b"/>
        <c:minorGridlines/>
        <c:numFmt formatCode="0.00_ " sourceLinked="1"/>
        <c:tickLblPos val="nextTo"/>
        <c:txPr>
          <a:bodyPr rot="-5400000" vert="horz"/>
          <a:lstStyle/>
          <a:p>
            <a:pPr>
              <a:defRPr/>
            </a:pPr>
            <a:endParaRPr lang="ko-KR"/>
          </a:p>
        </c:txPr>
        <c:crossAx val="109082112"/>
        <c:crosses val="autoZero"/>
        <c:auto val="1"/>
        <c:lblAlgn val="ctr"/>
        <c:lblOffset val="100"/>
        <c:tickLblSkip val="12"/>
        <c:tickMarkSkip val="12"/>
      </c:catAx>
      <c:valAx>
        <c:axId val="109082112"/>
        <c:scaling>
          <c:orientation val="minMax"/>
        </c:scaling>
        <c:axPos val="l"/>
        <c:majorGridlines/>
        <c:numFmt formatCode="_-* #,##0.00_-;\-* #,##0.00_-;_-* &quot;-&quot;_-;_-@_-" sourceLinked="1"/>
        <c:tickLblPos val="nextTo"/>
        <c:crossAx val="109075840"/>
        <c:crosses val="autoZero"/>
        <c:crossBetween val="between"/>
      </c:valAx>
      <c:spPr>
        <a:ln>
          <a:solidFill>
            <a:sysClr val="windowText" lastClr="000000">
              <a:lumMod val="95000"/>
              <a:lumOff val="5000"/>
            </a:sysClr>
          </a:solidFill>
        </a:ln>
      </c:spPr>
    </c:plotArea>
    <c:legend>
      <c:legendPos val="r"/>
      <c:layout>
        <c:manualLayout>
          <c:xMode val="edge"/>
          <c:yMode val="edge"/>
          <c:x val="0.14524333406922427"/>
          <c:y val="0.2309077326872607"/>
          <c:w val="0.18924738298181057"/>
          <c:h val="0.12350454270139323"/>
        </c:manualLayout>
      </c:layout>
      <c:spPr>
        <a:solidFill>
          <a:schemeClr val="bg1"/>
        </a:solidFill>
        <a:ln>
          <a:solidFill>
            <a:schemeClr val="tx1">
              <a:lumMod val="95000"/>
              <a:lumOff val="5000"/>
            </a:schemeClr>
          </a:solidFill>
        </a:ln>
      </c:spPr>
      <c:txPr>
        <a:bodyPr/>
        <a:lstStyle/>
        <a:p>
          <a:pPr>
            <a:defRPr sz="1400"/>
          </a:pPr>
          <a:endParaRPr lang="ko-KR"/>
        </a:p>
      </c:txPr>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ko-KR"/>
  <c:chart>
    <c:autoTitleDeleted val="1"/>
    <c:plotArea>
      <c:layout>
        <c:manualLayout>
          <c:layoutTarget val="inner"/>
          <c:xMode val="edge"/>
          <c:yMode val="edge"/>
          <c:x val="9.9648571965887764E-2"/>
          <c:y val="0.12667545626564117"/>
          <c:w val="0.82350822969559112"/>
          <c:h val="0.69224732954892254"/>
        </c:manualLayout>
      </c:layout>
      <c:scatterChart>
        <c:scatterStyle val="smoothMarker"/>
        <c:ser>
          <c:idx val="0"/>
          <c:order val="0"/>
          <c:tx>
            <c:strRef>
              <c:f>'Merit Order'!$P$5</c:f>
              <c:strCache>
                <c:ptCount val="1"/>
                <c:pt idx="0">
                  <c:v>정격용량 발전비용</c:v>
                </c:pt>
              </c:strCache>
            </c:strRef>
          </c:tx>
          <c:marker>
            <c:symbol val="none"/>
          </c:marker>
          <c:xVal>
            <c:numRef>
              <c:f>'Merit Order'!$Q$6:$Q$181</c:f>
              <c:numCache>
                <c:formatCode>_-* #,##0_-;\-* #,##0_-;_-* "-"_-;_-@_-</c:formatCode>
                <c:ptCount val="176"/>
                <c:pt idx="0">
                  <c:v>108</c:v>
                </c:pt>
                <c:pt idx="1">
                  <c:v>167.94</c:v>
                </c:pt>
                <c:pt idx="2">
                  <c:v>212.94</c:v>
                </c:pt>
                <c:pt idx="3">
                  <c:v>292.53999999999894</c:v>
                </c:pt>
                <c:pt idx="4">
                  <c:v>412.53999999999894</c:v>
                </c:pt>
                <c:pt idx="5">
                  <c:v>494.53999999999894</c:v>
                </c:pt>
                <c:pt idx="6">
                  <c:v>694.54</c:v>
                </c:pt>
                <c:pt idx="7">
                  <c:v>1106.54</c:v>
                </c:pt>
                <c:pt idx="8">
                  <c:v>1196.54</c:v>
                </c:pt>
                <c:pt idx="9">
                  <c:v>1286.54</c:v>
                </c:pt>
                <c:pt idx="10">
                  <c:v>1387.74</c:v>
                </c:pt>
                <c:pt idx="11">
                  <c:v>1437.74</c:v>
                </c:pt>
                <c:pt idx="12">
                  <c:v>1472.54</c:v>
                </c:pt>
                <c:pt idx="13">
                  <c:v>1495.54</c:v>
                </c:pt>
                <c:pt idx="14">
                  <c:v>1517.6399999999999</c:v>
                </c:pt>
                <c:pt idx="15">
                  <c:v>2117.64</c:v>
                </c:pt>
                <c:pt idx="16">
                  <c:v>2717.64</c:v>
                </c:pt>
                <c:pt idx="17">
                  <c:v>3117.64</c:v>
                </c:pt>
                <c:pt idx="18">
                  <c:v>4117.6399999999994</c:v>
                </c:pt>
                <c:pt idx="19">
                  <c:v>4817.6399999999994</c:v>
                </c:pt>
                <c:pt idx="20">
                  <c:v>5417.6399999999994</c:v>
                </c:pt>
                <c:pt idx="21">
                  <c:v>6096.3230000000003</c:v>
                </c:pt>
                <c:pt idx="22">
                  <c:v>7096.3230000000003</c:v>
                </c:pt>
                <c:pt idx="23">
                  <c:v>8096.3230000000003</c:v>
                </c:pt>
                <c:pt idx="24">
                  <c:v>9096.3230000000003</c:v>
                </c:pt>
                <c:pt idx="25">
                  <c:v>10096.323</c:v>
                </c:pt>
                <c:pt idx="26">
                  <c:v>11096.323</c:v>
                </c:pt>
                <c:pt idx="27">
                  <c:v>12096.323</c:v>
                </c:pt>
                <c:pt idx="28">
                  <c:v>13096.323</c:v>
                </c:pt>
                <c:pt idx="29">
                  <c:v>14046.323</c:v>
                </c:pt>
                <c:pt idx="30">
                  <c:v>14996.323</c:v>
                </c:pt>
                <c:pt idx="31">
                  <c:v>15696.323</c:v>
                </c:pt>
                <c:pt idx="32">
                  <c:v>16646.323</c:v>
                </c:pt>
                <c:pt idx="33">
                  <c:v>17596.323</c:v>
                </c:pt>
                <c:pt idx="34">
                  <c:v>18596.323</c:v>
                </c:pt>
                <c:pt idx="35">
                  <c:v>19546.323</c:v>
                </c:pt>
                <c:pt idx="36">
                  <c:v>20496.323</c:v>
                </c:pt>
                <c:pt idx="37">
                  <c:v>21083.323</c:v>
                </c:pt>
                <c:pt idx="38">
                  <c:v>21733.323</c:v>
                </c:pt>
                <c:pt idx="39">
                  <c:v>22433.323</c:v>
                </c:pt>
                <c:pt idx="40">
                  <c:v>23133.323</c:v>
                </c:pt>
                <c:pt idx="41">
                  <c:v>24003.323</c:v>
                </c:pt>
                <c:pt idx="42">
                  <c:v>24873.323</c:v>
                </c:pt>
                <c:pt idx="43">
                  <c:v>25673.323</c:v>
                </c:pt>
                <c:pt idx="44">
                  <c:v>26473.323</c:v>
                </c:pt>
                <c:pt idx="45">
                  <c:v>26973.323</c:v>
                </c:pt>
                <c:pt idx="46">
                  <c:v>27473.323</c:v>
                </c:pt>
                <c:pt idx="47">
                  <c:v>27973.323</c:v>
                </c:pt>
                <c:pt idx="48">
                  <c:v>28473.323</c:v>
                </c:pt>
                <c:pt idx="49">
                  <c:v>28973.323</c:v>
                </c:pt>
                <c:pt idx="50">
                  <c:v>29473.323</c:v>
                </c:pt>
                <c:pt idx="51">
                  <c:v>29973.323</c:v>
                </c:pt>
                <c:pt idx="52">
                  <c:v>30473.323</c:v>
                </c:pt>
                <c:pt idx="53">
                  <c:v>31033.323</c:v>
                </c:pt>
                <c:pt idx="54">
                  <c:v>31593.323</c:v>
                </c:pt>
                <c:pt idx="55">
                  <c:v>32153.323</c:v>
                </c:pt>
                <c:pt idx="56">
                  <c:v>32713.323</c:v>
                </c:pt>
                <c:pt idx="57">
                  <c:v>33213.323000000004</c:v>
                </c:pt>
                <c:pt idx="58">
                  <c:v>33713.323000000004</c:v>
                </c:pt>
                <c:pt idx="59">
                  <c:v>34213.323000000004</c:v>
                </c:pt>
                <c:pt idx="60">
                  <c:v>34713.323000000004</c:v>
                </c:pt>
                <c:pt idx="61">
                  <c:v>35213.323000000004</c:v>
                </c:pt>
                <c:pt idx="62">
                  <c:v>35713.323000000004</c:v>
                </c:pt>
                <c:pt idx="63">
                  <c:v>36213.323000000004</c:v>
                </c:pt>
                <c:pt idx="64">
                  <c:v>36713.323000000004</c:v>
                </c:pt>
                <c:pt idx="65">
                  <c:v>37213.323000000004</c:v>
                </c:pt>
                <c:pt idx="66">
                  <c:v>37713.323000000004</c:v>
                </c:pt>
                <c:pt idx="67">
                  <c:v>38213.323000000004</c:v>
                </c:pt>
                <c:pt idx="68">
                  <c:v>38713.323000000004</c:v>
                </c:pt>
                <c:pt idx="69">
                  <c:v>39213.323000000004</c:v>
                </c:pt>
                <c:pt idx="70">
                  <c:v>39713.323000000004</c:v>
                </c:pt>
                <c:pt idx="71">
                  <c:v>40213.323000000004</c:v>
                </c:pt>
                <c:pt idx="72">
                  <c:v>40713.323000000004</c:v>
                </c:pt>
                <c:pt idx="73">
                  <c:v>41213.323000000004</c:v>
                </c:pt>
                <c:pt idx="74">
                  <c:v>41713.323000000004</c:v>
                </c:pt>
                <c:pt idx="75">
                  <c:v>42207.923000000003</c:v>
                </c:pt>
                <c:pt idx="76">
                  <c:v>42702.523000000001</c:v>
                </c:pt>
                <c:pt idx="77">
                  <c:v>43202.523000000001</c:v>
                </c:pt>
                <c:pt idx="78">
                  <c:v>43702.523000000001</c:v>
                </c:pt>
                <c:pt idx="79">
                  <c:v>44202.523000000001</c:v>
                </c:pt>
                <c:pt idx="80">
                  <c:v>44702.523000000001</c:v>
                </c:pt>
                <c:pt idx="81">
                  <c:v>45202.523000000001</c:v>
                </c:pt>
                <c:pt idx="82">
                  <c:v>45702.523000000001</c:v>
                </c:pt>
                <c:pt idx="83">
                  <c:v>46202.523000000001</c:v>
                </c:pt>
                <c:pt idx="84">
                  <c:v>46702.523000000001</c:v>
                </c:pt>
                <c:pt idx="85">
                  <c:v>46952.523000000001</c:v>
                </c:pt>
                <c:pt idx="86">
                  <c:v>47202.523000000001</c:v>
                </c:pt>
                <c:pt idx="87">
                  <c:v>47327.523000000001</c:v>
                </c:pt>
                <c:pt idx="88">
                  <c:v>47527.523000000001</c:v>
                </c:pt>
                <c:pt idx="89">
                  <c:v>47727.523000000001</c:v>
                </c:pt>
                <c:pt idx="90">
                  <c:v>47927.523000000001</c:v>
                </c:pt>
                <c:pt idx="91">
                  <c:v>48645.923000000003</c:v>
                </c:pt>
                <c:pt idx="92">
                  <c:v>49178.923000000003</c:v>
                </c:pt>
                <c:pt idx="93">
                  <c:v>49679.673000000003</c:v>
                </c:pt>
                <c:pt idx="94">
                  <c:v>50129.673000000003</c:v>
                </c:pt>
                <c:pt idx="95">
                  <c:v>50579.673000000003</c:v>
                </c:pt>
                <c:pt idx="96">
                  <c:v>51083.212</c:v>
                </c:pt>
                <c:pt idx="97">
                  <c:v>51592.12</c:v>
                </c:pt>
                <c:pt idx="98">
                  <c:v>52042.12</c:v>
                </c:pt>
                <c:pt idx="99">
                  <c:v>52492.12</c:v>
                </c:pt>
                <c:pt idx="100">
                  <c:v>53017.62</c:v>
                </c:pt>
                <c:pt idx="101">
                  <c:v>53467.62</c:v>
                </c:pt>
                <c:pt idx="102">
                  <c:v>53692.62</c:v>
                </c:pt>
                <c:pt idx="103">
                  <c:v>54142.62</c:v>
                </c:pt>
                <c:pt idx="104">
                  <c:v>54592.62</c:v>
                </c:pt>
                <c:pt idx="105">
                  <c:v>55042.62</c:v>
                </c:pt>
                <c:pt idx="106">
                  <c:v>55267.62</c:v>
                </c:pt>
                <c:pt idx="107">
                  <c:v>55717.62</c:v>
                </c:pt>
                <c:pt idx="108">
                  <c:v>55942.62</c:v>
                </c:pt>
                <c:pt idx="109">
                  <c:v>56167.62</c:v>
                </c:pt>
                <c:pt idx="110">
                  <c:v>56617.62</c:v>
                </c:pt>
                <c:pt idx="111">
                  <c:v>57067.62</c:v>
                </c:pt>
                <c:pt idx="112">
                  <c:v>57517.62</c:v>
                </c:pt>
                <c:pt idx="113">
                  <c:v>57742.62</c:v>
                </c:pt>
                <c:pt idx="114">
                  <c:v>58192.62</c:v>
                </c:pt>
                <c:pt idx="115">
                  <c:v>58417.62</c:v>
                </c:pt>
                <c:pt idx="116">
                  <c:v>58929.420000000006</c:v>
                </c:pt>
                <c:pt idx="117">
                  <c:v>59379.420000000006</c:v>
                </c:pt>
                <c:pt idx="118">
                  <c:v>59604.420000000006</c:v>
                </c:pt>
                <c:pt idx="119">
                  <c:v>59829.420000000006</c:v>
                </c:pt>
                <c:pt idx="120">
                  <c:v>60029.420000000006</c:v>
                </c:pt>
                <c:pt idx="121">
                  <c:v>60229.420000000006</c:v>
                </c:pt>
                <c:pt idx="122">
                  <c:v>60679.420000000006</c:v>
                </c:pt>
                <c:pt idx="123">
                  <c:v>61129.420000000006</c:v>
                </c:pt>
                <c:pt idx="124">
                  <c:v>61429.420000000006</c:v>
                </c:pt>
                <c:pt idx="125">
                  <c:v>61729.420000000006</c:v>
                </c:pt>
                <c:pt idx="126">
                  <c:v>62077.693999999996</c:v>
                </c:pt>
                <c:pt idx="127">
                  <c:v>62527.693999999996</c:v>
                </c:pt>
                <c:pt idx="128">
                  <c:v>63127.693999999996</c:v>
                </c:pt>
                <c:pt idx="129">
                  <c:v>63701.484000000011</c:v>
                </c:pt>
                <c:pt idx="130">
                  <c:v>64181.484000000011</c:v>
                </c:pt>
                <c:pt idx="131">
                  <c:v>64368.784000000007</c:v>
                </c:pt>
                <c:pt idx="132">
                  <c:v>64818.784000000007</c:v>
                </c:pt>
                <c:pt idx="133">
                  <c:v>65268.784000000007</c:v>
                </c:pt>
                <c:pt idx="134">
                  <c:v>65718.784000000014</c:v>
                </c:pt>
                <c:pt idx="135">
                  <c:v>65968.784000000014</c:v>
                </c:pt>
                <c:pt idx="136">
                  <c:v>66218.784000000014</c:v>
                </c:pt>
                <c:pt idx="137">
                  <c:v>66468.784000000014</c:v>
                </c:pt>
                <c:pt idx="138">
                  <c:v>66508.784000000014</c:v>
                </c:pt>
                <c:pt idx="139">
                  <c:v>66858.784000000014</c:v>
                </c:pt>
                <c:pt idx="140">
                  <c:v>67208.784000000014</c:v>
                </c:pt>
                <c:pt idx="141">
                  <c:v>67558.784000000014</c:v>
                </c:pt>
                <c:pt idx="142">
                  <c:v>67908.784000000014</c:v>
                </c:pt>
                <c:pt idx="143">
                  <c:v>67948.784000000014</c:v>
                </c:pt>
                <c:pt idx="144">
                  <c:v>68348.784000000014</c:v>
                </c:pt>
                <c:pt idx="145">
                  <c:v>68748.784000000014</c:v>
                </c:pt>
                <c:pt idx="146">
                  <c:v>68768.784000000014</c:v>
                </c:pt>
                <c:pt idx="147">
                  <c:v>68788.784000000014</c:v>
                </c:pt>
                <c:pt idx="148">
                  <c:v>69188.784000000014</c:v>
                </c:pt>
                <c:pt idx="149">
                  <c:v>69326.284000000014</c:v>
                </c:pt>
                <c:pt idx="150">
                  <c:v>69654.88400000002</c:v>
                </c:pt>
                <c:pt idx="151">
                  <c:v>69854.88400000002</c:v>
                </c:pt>
                <c:pt idx="152">
                  <c:v>69954.88400000002</c:v>
                </c:pt>
                <c:pt idx="153">
                  <c:v>70054.88400000002</c:v>
                </c:pt>
                <c:pt idx="154">
                  <c:v>70129.88400000002</c:v>
                </c:pt>
                <c:pt idx="155">
                  <c:v>70329.88400000002</c:v>
                </c:pt>
                <c:pt idx="156">
                  <c:v>70404.88400000002</c:v>
                </c:pt>
                <c:pt idx="157">
                  <c:v>70441.88400000002</c:v>
                </c:pt>
                <c:pt idx="158">
                  <c:v>70641.88400000002</c:v>
                </c:pt>
                <c:pt idx="159">
                  <c:v>70841.88400000002</c:v>
                </c:pt>
                <c:pt idx="160">
                  <c:v>71041.88400000002</c:v>
                </c:pt>
                <c:pt idx="161">
                  <c:v>71241.88400000002</c:v>
                </c:pt>
                <c:pt idx="162">
                  <c:v>71346.88400000002</c:v>
                </c:pt>
                <c:pt idx="163">
                  <c:v>71434.88400000002</c:v>
                </c:pt>
                <c:pt idx="164">
                  <c:v>71496.284000000014</c:v>
                </c:pt>
                <c:pt idx="165">
                  <c:v>71539.784000000014</c:v>
                </c:pt>
                <c:pt idx="166">
                  <c:v>71599.784000000014</c:v>
                </c:pt>
                <c:pt idx="167">
                  <c:v>71642.984000000011</c:v>
                </c:pt>
                <c:pt idx="168">
                  <c:v>71685.584000000017</c:v>
                </c:pt>
                <c:pt idx="169">
                  <c:v>71709.584000000017</c:v>
                </c:pt>
                <c:pt idx="170">
                  <c:v>71730.38400000002</c:v>
                </c:pt>
                <c:pt idx="171">
                  <c:v>71751.38400000002</c:v>
                </c:pt>
                <c:pt idx="172">
                  <c:v>71775.38400000002</c:v>
                </c:pt>
                <c:pt idx="173">
                  <c:v>71830.38400000002</c:v>
                </c:pt>
                <c:pt idx="174">
                  <c:v>72233.38400000002</c:v>
                </c:pt>
                <c:pt idx="175">
                  <c:v>72337.38400000002</c:v>
                </c:pt>
              </c:numCache>
            </c:numRef>
          </c:xVal>
          <c:yVal>
            <c:numRef>
              <c:f>'Merit Order'!$P$6:$P$181</c:f>
              <c:numCache>
                <c:formatCode>#,##0.0_ </c:formatCode>
                <c:ptCount val="17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3.1042546660467192</c:v>
                </c:pt>
                <c:pt idx="22">
                  <c:v>3.1402688745990397</c:v>
                </c:pt>
                <c:pt idx="23">
                  <c:v>3.2005980610777618</c:v>
                </c:pt>
                <c:pt idx="24">
                  <c:v>3.2103865209218272</c:v>
                </c:pt>
                <c:pt idx="25">
                  <c:v>3.2336773123593652</c:v>
                </c:pt>
                <c:pt idx="26">
                  <c:v>3.3030419821340784</c:v>
                </c:pt>
                <c:pt idx="27">
                  <c:v>3.3731596284568637</c:v>
                </c:pt>
                <c:pt idx="28">
                  <c:v>3.3910417168908578</c:v>
                </c:pt>
                <c:pt idx="29">
                  <c:v>3.4257447182921252</c:v>
                </c:pt>
                <c:pt idx="30">
                  <c:v>3.4314654370510764</c:v>
                </c:pt>
                <c:pt idx="31">
                  <c:v>3.4438495962267566</c:v>
                </c:pt>
                <c:pt idx="32">
                  <c:v>3.4717296430746867</c:v>
                </c:pt>
                <c:pt idx="33">
                  <c:v>3.4813215641745212</c:v>
                </c:pt>
                <c:pt idx="34">
                  <c:v>3.4947704880499071</c:v>
                </c:pt>
                <c:pt idx="35">
                  <c:v>3.5078157411275437</c:v>
                </c:pt>
                <c:pt idx="36">
                  <c:v>3.5172324175852787</c:v>
                </c:pt>
                <c:pt idx="37">
                  <c:v>3.639971272700504</c:v>
                </c:pt>
                <c:pt idx="38">
                  <c:v>3.7324339527370012</c:v>
                </c:pt>
                <c:pt idx="39">
                  <c:v>3.8133550896137098</c:v>
                </c:pt>
                <c:pt idx="40">
                  <c:v>3.8246455562002968</c:v>
                </c:pt>
                <c:pt idx="41">
                  <c:v>33.534412012624401</c:v>
                </c:pt>
                <c:pt idx="42">
                  <c:v>33.554739695088145</c:v>
                </c:pt>
                <c:pt idx="43">
                  <c:v>33.717156890602354</c:v>
                </c:pt>
                <c:pt idx="44">
                  <c:v>34.045010490301337</c:v>
                </c:pt>
                <c:pt idx="45">
                  <c:v>34.094419795830675</c:v>
                </c:pt>
                <c:pt idx="46">
                  <c:v>34.499294387489215</c:v>
                </c:pt>
                <c:pt idx="47">
                  <c:v>34.663270493940345</c:v>
                </c:pt>
                <c:pt idx="48">
                  <c:v>34.702582339506463</c:v>
                </c:pt>
                <c:pt idx="49">
                  <c:v>35.998617797795575</c:v>
                </c:pt>
                <c:pt idx="50">
                  <c:v>36.084094680630869</c:v>
                </c:pt>
                <c:pt idx="51">
                  <c:v>36.160135530704757</c:v>
                </c:pt>
                <c:pt idx="52">
                  <c:v>36.165901362306499</c:v>
                </c:pt>
                <c:pt idx="53">
                  <c:v>36.285722302919069</c:v>
                </c:pt>
                <c:pt idx="54">
                  <c:v>36.330266529346495</c:v>
                </c:pt>
                <c:pt idx="55">
                  <c:v>36.475985893925461</c:v>
                </c:pt>
                <c:pt idx="56">
                  <c:v>36.572124321761116</c:v>
                </c:pt>
                <c:pt idx="57">
                  <c:v>37.003525062576273</c:v>
                </c:pt>
                <c:pt idx="58">
                  <c:v>37.084912528709964</c:v>
                </c:pt>
                <c:pt idx="59">
                  <c:v>37.095913405809412</c:v>
                </c:pt>
                <c:pt idx="60">
                  <c:v>37.323870988808658</c:v>
                </c:pt>
                <c:pt idx="61">
                  <c:v>37.461162772099712</c:v>
                </c:pt>
                <c:pt idx="62">
                  <c:v>37.726142896462612</c:v>
                </c:pt>
                <c:pt idx="63">
                  <c:v>37.884676960806154</c:v>
                </c:pt>
                <c:pt idx="64">
                  <c:v>37.994680376898444</c:v>
                </c:pt>
                <c:pt idx="65">
                  <c:v>38.14210762632031</c:v>
                </c:pt>
                <c:pt idx="66">
                  <c:v>38.580477615915974</c:v>
                </c:pt>
                <c:pt idx="67">
                  <c:v>38.660250449105632</c:v>
                </c:pt>
                <c:pt idx="68">
                  <c:v>38.736496166402645</c:v>
                </c:pt>
                <c:pt idx="69">
                  <c:v>38.972268691199993</c:v>
                </c:pt>
                <c:pt idx="70">
                  <c:v>39.077206228745837</c:v>
                </c:pt>
                <c:pt idx="71">
                  <c:v>39.087402082381544</c:v>
                </c:pt>
                <c:pt idx="72">
                  <c:v>39.174062735359627</c:v>
                </c:pt>
                <c:pt idx="73">
                  <c:v>39.178158033602138</c:v>
                </c:pt>
                <c:pt idx="74">
                  <c:v>39.237096936662766</c:v>
                </c:pt>
                <c:pt idx="75">
                  <c:v>47.355748886368254</c:v>
                </c:pt>
                <c:pt idx="76">
                  <c:v>47.496019061686248</c:v>
                </c:pt>
                <c:pt idx="77">
                  <c:v>48.689125920938508</c:v>
                </c:pt>
                <c:pt idx="78">
                  <c:v>48.957445980552293</c:v>
                </c:pt>
                <c:pt idx="79">
                  <c:v>50.450067102174906</c:v>
                </c:pt>
                <c:pt idx="80">
                  <c:v>50.450067102174906</c:v>
                </c:pt>
                <c:pt idx="81">
                  <c:v>50.450067102174906</c:v>
                </c:pt>
                <c:pt idx="82">
                  <c:v>50.453292383714725</c:v>
                </c:pt>
                <c:pt idx="83">
                  <c:v>50.651657999345794</c:v>
                </c:pt>
                <c:pt idx="84">
                  <c:v>50.656752215121699</c:v>
                </c:pt>
                <c:pt idx="85">
                  <c:v>56.722517999624408</c:v>
                </c:pt>
                <c:pt idx="86">
                  <c:v>56.722517999624408</c:v>
                </c:pt>
                <c:pt idx="87">
                  <c:v>61.599229547419</c:v>
                </c:pt>
                <c:pt idx="88">
                  <c:v>62.169984409857946</c:v>
                </c:pt>
                <c:pt idx="89">
                  <c:v>68.343612489153827</c:v>
                </c:pt>
                <c:pt idx="90">
                  <c:v>68.520176395117957</c:v>
                </c:pt>
                <c:pt idx="91">
                  <c:v>92.346207964512772</c:v>
                </c:pt>
                <c:pt idx="92">
                  <c:v>94.747791655502425</c:v>
                </c:pt>
                <c:pt idx="93">
                  <c:v>95.572100405165742</c:v>
                </c:pt>
                <c:pt idx="94">
                  <c:v>95.628432086675247</c:v>
                </c:pt>
                <c:pt idx="95">
                  <c:v>95.828138255590488</c:v>
                </c:pt>
                <c:pt idx="96">
                  <c:v>96.017468804238447</c:v>
                </c:pt>
                <c:pt idx="97">
                  <c:v>96.258963296678502</c:v>
                </c:pt>
                <c:pt idx="98">
                  <c:v>97.012210425759363</c:v>
                </c:pt>
                <c:pt idx="99">
                  <c:v>97.222000795306215</c:v>
                </c:pt>
                <c:pt idx="100">
                  <c:v>98.495452392711258</c:v>
                </c:pt>
                <c:pt idx="101">
                  <c:v>98.600083086036918</c:v>
                </c:pt>
                <c:pt idx="102">
                  <c:v>98.924300526830379</c:v>
                </c:pt>
                <c:pt idx="103">
                  <c:v>98.990361936069249</c:v>
                </c:pt>
                <c:pt idx="104">
                  <c:v>99.301081524091089</c:v>
                </c:pt>
                <c:pt idx="105">
                  <c:v>99.610215436107197</c:v>
                </c:pt>
                <c:pt idx="106">
                  <c:v>99.669677878518797</c:v>
                </c:pt>
                <c:pt idx="107">
                  <c:v>99.704859104442605</c:v>
                </c:pt>
                <c:pt idx="108">
                  <c:v>99.901087922329182</c:v>
                </c:pt>
                <c:pt idx="109">
                  <c:v>100.05727497461569</c:v>
                </c:pt>
                <c:pt idx="110">
                  <c:v>100.08750984356971</c:v>
                </c:pt>
                <c:pt idx="111">
                  <c:v>100.40423512035599</c:v>
                </c:pt>
                <c:pt idx="112">
                  <c:v>100.4545809171225</c:v>
                </c:pt>
                <c:pt idx="113">
                  <c:v>100.62933149204133</c:v>
                </c:pt>
                <c:pt idx="114">
                  <c:v>100.63621741735584</c:v>
                </c:pt>
                <c:pt idx="115">
                  <c:v>100.66400238078721</c:v>
                </c:pt>
                <c:pt idx="116">
                  <c:v>101.26623464076309</c:v>
                </c:pt>
                <c:pt idx="117">
                  <c:v>101.33494507526332</c:v>
                </c:pt>
                <c:pt idx="118">
                  <c:v>101.39284130692533</c:v>
                </c:pt>
                <c:pt idx="119">
                  <c:v>101.97702415901666</c:v>
                </c:pt>
                <c:pt idx="120">
                  <c:v>103.14298182385849</c:v>
                </c:pt>
                <c:pt idx="121">
                  <c:v>103.23542337829154</c:v>
                </c:pt>
                <c:pt idx="122">
                  <c:v>110.60229344155206</c:v>
                </c:pt>
                <c:pt idx="123">
                  <c:v>110.86815321139137</c:v>
                </c:pt>
                <c:pt idx="124">
                  <c:v>112.85808146803595</c:v>
                </c:pt>
                <c:pt idx="125">
                  <c:v>114.04270772577071</c:v>
                </c:pt>
                <c:pt idx="126">
                  <c:v>114.42365122463097</c:v>
                </c:pt>
                <c:pt idx="127">
                  <c:v>114.59776724684262</c:v>
                </c:pt>
                <c:pt idx="128">
                  <c:v>116.16802764073579</c:v>
                </c:pt>
                <c:pt idx="129">
                  <c:v>117.28707682222255</c:v>
                </c:pt>
                <c:pt idx="130">
                  <c:v>117.42100022043304</c:v>
                </c:pt>
                <c:pt idx="131">
                  <c:v>119.03682168208348</c:v>
                </c:pt>
                <c:pt idx="132">
                  <c:v>119.86765129907869</c:v>
                </c:pt>
                <c:pt idx="133">
                  <c:v>120.01038421241005</c:v>
                </c:pt>
                <c:pt idx="134">
                  <c:v>123.92600817804095</c:v>
                </c:pt>
                <c:pt idx="135">
                  <c:v>137.74206065478793</c:v>
                </c:pt>
                <c:pt idx="136">
                  <c:v>137.74206065478793</c:v>
                </c:pt>
                <c:pt idx="137">
                  <c:v>139.99499993436214</c:v>
                </c:pt>
                <c:pt idx="138">
                  <c:v>144.20441675137022</c:v>
                </c:pt>
                <c:pt idx="139">
                  <c:v>144.63904037194692</c:v>
                </c:pt>
                <c:pt idx="140">
                  <c:v>144.69925806102458</c:v>
                </c:pt>
                <c:pt idx="141">
                  <c:v>144.82211589374799</c:v>
                </c:pt>
                <c:pt idx="142">
                  <c:v>144.83437609175428</c:v>
                </c:pt>
                <c:pt idx="143">
                  <c:v>145.61879543644071</c:v>
                </c:pt>
                <c:pt idx="144">
                  <c:v>147.62842226096691</c:v>
                </c:pt>
                <c:pt idx="145">
                  <c:v>147.99471839317934</c:v>
                </c:pt>
                <c:pt idx="146">
                  <c:v>148.14022435676421</c:v>
                </c:pt>
                <c:pt idx="147">
                  <c:v>148.14022435676421</c:v>
                </c:pt>
                <c:pt idx="148">
                  <c:v>148.73358641753543</c:v>
                </c:pt>
                <c:pt idx="149">
                  <c:v>149.16573601056407</c:v>
                </c:pt>
                <c:pt idx="150">
                  <c:v>156.09959169409922</c:v>
                </c:pt>
                <c:pt idx="151">
                  <c:v>157.34219930691631</c:v>
                </c:pt>
                <c:pt idx="152">
                  <c:v>162.52309455708453</c:v>
                </c:pt>
                <c:pt idx="153">
                  <c:v>164.41895979330667</c:v>
                </c:pt>
                <c:pt idx="154">
                  <c:v>167.24369616797611</c:v>
                </c:pt>
                <c:pt idx="155">
                  <c:v>167.27154800187478</c:v>
                </c:pt>
                <c:pt idx="156">
                  <c:v>169.09480648385059</c:v>
                </c:pt>
                <c:pt idx="157">
                  <c:v>169.7872220045268</c:v>
                </c:pt>
                <c:pt idx="158">
                  <c:v>172.0558548420376</c:v>
                </c:pt>
                <c:pt idx="159">
                  <c:v>175.28172680145587</c:v>
                </c:pt>
                <c:pt idx="160">
                  <c:v>175.56419257971658</c:v>
                </c:pt>
                <c:pt idx="161">
                  <c:v>175.76631984970427</c:v>
                </c:pt>
                <c:pt idx="162">
                  <c:v>180.99487825195172</c:v>
                </c:pt>
                <c:pt idx="163">
                  <c:v>184.95247439699804</c:v>
                </c:pt>
                <c:pt idx="164">
                  <c:v>186.58564423770525</c:v>
                </c:pt>
                <c:pt idx="165">
                  <c:v>201.85505203033571</c:v>
                </c:pt>
                <c:pt idx="166">
                  <c:v>203.75153924937808</c:v>
                </c:pt>
                <c:pt idx="167">
                  <c:v>209.55914484049003</c:v>
                </c:pt>
                <c:pt idx="168">
                  <c:v>214.83419478624688</c:v>
                </c:pt>
                <c:pt idx="169">
                  <c:v>222.01223987855241</c:v>
                </c:pt>
                <c:pt idx="170">
                  <c:v>225.92874625600524</c:v>
                </c:pt>
                <c:pt idx="171">
                  <c:v>233.73572549651729</c:v>
                </c:pt>
                <c:pt idx="172">
                  <c:v>237.31399572253136</c:v>
                </c:pt>
                <c:pt idx="173">
                  <c:v>249.58105577140572</c:v>
                </c:pt>
                <c:pt idx="174">
                  <c:v>319.94779010830786</c:v>
                </c:pt>
                <c:pt idx="175">
                  <c:v>421.86744050891332</c:v>
                </c:pt>
              </c:numCache>
            </c:numRef>
          </c:yVal>
          <c:smooth val="1"/>
        </c:ser>
        <c:axId val="99975936"/>
        <c:axId val="99977472"/>
      </c:scatterChart>
      <c:valAx>
        <c:axId val="99975936"/>
        <c:scaling>
          <c:orientation val="minMax"/>
        </c:scaling>
        <c:axPos val="b"/>
        <c:numFmt formatCode="_-* #,##0_-;\-* #,##0_-;_-* &quot;-&quot;_-;_-@_-" sourceLinked="1"/>
        <c:minorTickMark val="in"/>
        <c:tickLblPos val="nextTo"/>
        <c:txPr>
          <a:bodyPr rot="0" vert="horz"/>
          <a:lstStyle/>
          <a:p>
            <a:pPr>
              <a:defRPr sz="1000" b="0" i="0" u="none" strike="noStrike" baseline="0">
                <a:solidFill>
                  <a:srgbClr val="333333"/>
                </a:solidFill>
                <a:latin typeface="맑은 고딕"/>
                <a:ea typeface="맑은 고딕"/>
                <a:cs typeface="맑은 고딕"/>
              </a:defRPr>
            </a:pPr>
            <a:endParaRPr lang="ko-KR"/>
          </a:p>
        </c:txPr>
        <c:crossAx val="99977472"/>
        <c:crosses val="autoZero"/>
        <c:crossBetween val="midCat"/>
      </c:valAx>
      <c:valAx>
        <c:axId val="99977472"/>
        <c:scaling>
          <c:orientation val="minMax"/>
          <c:max val="400"/>
          <c:min val="0"/>
        </c:scaling>
        <c:axPos val="l"/>
        <c:majorGridlines/>
        <c:numFmt formatCode="#,##0;\-#,##0" sourceLinked="0"/>
        <c:tickLblPos val="nextTo"/>
        <c:crossAx val="99975936"/>
        <c:crosses val="autoZero"/>
        <c:crossBetween val="midCat"/>
        <c:majorUnit val="50"/>
      </c:valAx>
      <c:spPr>
        <a:ln>
          <a:solidFill>
            <a:srgbClr val="4BACC6">
              <a:shade val="95000"/>
              <a:satMod val="105000"/>
            </a:srgbClr>
          </a:solidFill>
        </a:ln>
      </c:spPr>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ko-KR"/>
  <c:chart>
    <c:plotArea>
      <c:layout>
        <c:manualLayout>
          <c:layoutTarget val="inner"/>
          <c:xMode val="edge"/>
          <c:yMode val="edge"/>
          <c:x val="9.8571741032371027E-2"/>
          <c:y val="5.1400554097404488E-2"/>
          <c:w val="0.81531714785651543"/>
          <c:h val="0.79822506561679785"/>
        </c:manualLayout>
      </c:layout>
      <c:lineChart>
        <c:grouping val="standard"/>
        <c:ser>
          <c:idx val="0"/>
          <c:order val="0"/>
          <c:tx>
            <c:strRef>
              <c:f>Sheet1!$B$10</c:f>
              <c:strCache>
                <c:ptCount val="1"/>
                <c:pt idx="0">
                  <c:v>총배출량</c:v>
                </c:pt>
              </c:strCache>
            </c:strRef>
          </c:tx>
          <c:cat>
            <c:numRef>
              <c:f>Sheet1!$C$9:$W$9</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Sheet1!$C$10:$W$10</c:f>
              <c:numCache>
                <c:formatCode>General</c:formatCode>
                <c:ptCount val="21"/>
                <c:pt idx="0">
                  <c:v>296.13</c:v>
                </c:pt>
                <c:pt idx="1">
                  <c:v>318.92999999999893</c:v>
                </c:pt>
                <c:pt idx="2">
                  <c:v>345.12</c:v>
                </c:pt>
                <c:pt idx="3">
                  <c:v>387.21</c:v>
                </c:pt>
                <c:pt idx="4">
                  <c:v>409.74</c:v>
                </c:pt>
                <c:pt idx="5">
                  <c:v>445.91999999999899</c:v>
                </c:pt>
                <c:pt idx="6">
                  <c:v>489</c:v>
                </c:pt>
                <c:pt idx="7">
                  <c:v>512.84999999999798</c:v>
                </c:pt>
                <c:pt idx="8">
                  <c:v>437.40999999999963</c:v>
                </c:pt>
                <c:pt idx="9">
                  <c:v>478.92999999999893</c:v>
                </c:pt>
                <c:pt idx="10">
                  <c:v>512.01</c:v>
                </c:pt>
                <c:pt idx="11">
                  <c:v>530.42999999999938</c:v>
                </c:pt>
                <c:pt idx="12">
                  <c:v>548.42999999999938</c:v>
                </c:pt>
                <c:pt idx="13">
                  <c:v>559.48</c:v>
                </c:pt>
                <c:pt idx="14">
                  <c:v>566.84999999999798</c:v>
                </c:pt>
                <c:pt idx="15">
                  <c:v>568.75</c:v>
                </c:pt>
                <c:pt idx="16">
                  <c:v>575.41999999999996</c:v>
                </c:pt>
                <c:pt idx="17">
                  <c:v>590.26</c:v>
                </c:pt>
                <c:pt idx="18">
                  <c:v>604.1</c:v>
                </c:pt>
                <c:pt idx="19">
                  <c:v>609.07000000000005</c:v>
                </c:pt>
                <c:pt idx="20">
                  <c:v>668.81999999999948</c:v>
                </c:pt>
              </c:numCache>
            </c:numRef>
          </c:val>
        </c:ser>
        <c:ser>
          <c:idx val="2"/>
          <c:order val="1"/>
          <c:tx>
            <c:strRef>
              <c:f>Sheet1!$B$12</c:f>
              <c:strCache>
                <c:ptCount val="1"/>
                <c:pt idx="0">
                  <c:v>에너지</c:v>
                </c:pt>
              </c:strCache>
            </c:strRef>
          </c:tx>
          <c:spPr>
            <a:ln>
              <a:solidFill>
                <a:srgbClr val="FF0000"/>
              </a:solidFill>
            </a:ln>
          </c:spPr>
          <c:marker>
            <c:spPr>
              <a:ln w="15875">
                <a:solidFill>
                  <a:srgbClr val="FF0000"/>
                </a:solidFill>
              </a:ln>
            </c:spPr>
          </c:marker>
          <c:cat>
            <c:numRef>
              <c:f>Sheet1!$C$9:$W$9</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Sheet1!$C$12:$W$12</c:f>
              <c:numCache>
                <c:formatCode>General</c:formatCode>
                <c:ptCount val="21"/>
                <c:pt idx="0">
                  <c:v>242.59</c:v>
                </c:pt>
                <c:pt idx="1">
                  <c:v>261.52999999999969</c:v>
                </c:pt>
                <c:pt idx="2">
                  <c:v>280.88</c:v>
                </c:pt>
                <c:pt idx="3">
                  <c:v>317.91000000000003</c:v>
                </c:pt>
                <c:pt idx="4">
                  <c:v>329.86</c:v>
                </c:pt>
                <c:pt idx="5">
                  <c:v>356.25</c:v>
                </c:pt>
                <c:pt idx="6">
                  <c:v>387.96</c:v>
                </c:pt>
                <c:pt idx="7">
                  <c:v>413.55</c:v>
                </c:pt>
                <c:pt idx="8">
                  <c:v>353.39</c:v>
                </c:pt>
                <c:pt idx="9">
                  <c:v>384.55</c:v>
                </c:pt>
                <c:pt idx="10">
                  <c:v>413</c:v>
                </c:pt>
                <c:pt idx="11">
                  <c:v>426.05</c:v>
                </c:pt>
                <c:pt idx="12">
                  <c:v>444.90999999999963</c:v>
                </c:pt>
                <c:pt idx="13">
                  <c:v>452.88</c:v>
                </c:pt>
                <c:pt idx="14">
                  <c:v>461.13</c:v>
                </c:pt>
                <c:pt idx="15">
                  <c:v>467.83</c:v>
                </c:pt>
                <c:pt idx="16">
                  <c:v>474.71</c:v>
                </c:pt>
                <c:pt idx="17">
                  <c:v>495.46</c:v>
                </c:pt>
                <c:pt idx="18">
                  <c:v>509.27</c:v>
                </c:pt>
                <c:pt idx="19">
                  <c:v>516.04999999999939</c:v>
                </c:pt>
                <c:pt idx="20">
                  <c:v>570.70000000000005</c:v>
                </c:pt>
              </c:numCache>
            </c:numRef>
          </c:val>
        </c:ser>
        <c:marker val="1"/>
        <c:axId val="108067456"/>
        <c:axId val="108077824"/>
      </c:lineChart>
      <c:lineChart>
        <c:grouping val="standard"/>
        <c:ser>
          <c:idx val="3"/>
          <c:order val="2"/>
          <c:tx>
            <c:v>증가율</c:v>
          </c:tx>
          <c:val>
            <c:numRef>
              <c:f>Sheet1!$C$19:$W$19</c:f>
              <c:numCache>
                <c:formatCode>0.0%</c:formatCode>
                <c:ptCount val="21"/>
                <c:pt idx="0" formatCode="0%">
                  <c:v>0</c:v>
                </c:pt>
                <c:pt idx="1">
                  <c:v>7.6993212440482184E-2</c:v>
                </c:pt>
                <c:pt idx="2">
                  <c:v>0.16543409988856297</c:v>
                </c:pt>
                <c:pt idx="3">
                  <c:v>0.30756762232803148</c:v>
                </c:pt>
                <c:pt idx="4">
                  <c:v>0.38364907304224705</c:v>
                </c:pt>
                <c:pt idx="5">
                  <c:v>0.50582514436227344</c:v>
                </c:pt>
                <c:pt idx="6">
                  <c:v>0.6513017931313978</c:v>
                </c:pt>
                <c:pt idx="7">
                  <c:v>0.73184074561848356</c:v>
                </c:pt>
                <c:pt idx="8">
                  <c:v>0.47708776550839188</c:v>
                </c:pt>
                <c:pt idx="9">
                  <c:v>0.61729645763685148</c:v>
                </c:pt>
                <c:pt idx="10">
                  <c:v>0.72900415358120063</c:v>
                </c:pt>
                <c:pt idx="11">
                  <c:v>0.79120656468442907</c:v>
                </c:pt>
                <c:pt idx="12">
                  <c:v>0.85199067976902065</c:v>
                </c:pt>
                <c:pt idx="13">
                  <c:v>0.88930537264039677</c:v>
                </c:pt>
                <c:pt idx="14">
                  <c:v>0.91419309087224976</c:v>
                </c:pt>
                <c:pt idx="15">
                  <c:v>0.92060919190895896</c:v>
                </c:pt>
                <c:pt idx="16">
                  <c:v>0.94313308344308444</c:v>
                </c:pt>
                <c:pt idx="17">
                  <c:v>0.99324620943504538</c:v>
                </c:pt>
                <c:pt idx="18">
                  <c:v>1.0399824401445312</c:v>
                </c:pt>
                <c:pt idx="19">
                  <c:v>1.0567656096984432</c:v>
                </c:pt>
                <c:pt idx="20">
                  <c:v>1.2585351028264617</c:v>
                </c:pt>
              </c:numCache>
            </c:numRef>
          </c:val>
        </c:ser>
        <c:ser>
          <c:idx val="4"/>
          <c:order val="3"/>
          <c:tx>
            <c:v>증가율(2005기준)</c:v>
          </c:tx>
          <c:spPr>
            <a:ln>
              <a:solidFill>
                <a:srgbClr val="00B050"/>
              </a:solidFill>
            </a:ln>
          </c:spPr>
          <c:marker>
            <c:spPr>
              <a:solidFill>
                <a:srgbClr val="00B050"/>
              </a:solidFill>
              <a:ln>
                <a:solidFill>
                  <a:srgbClr val="00B050"/>
                </a:solidFill>
              </a:ln>
            </c:spPr>
          </c:marker>
          <c:val>
            <c:numRef>
              <c:f>Sheet1!$C$18:$W$18</c:f>
              <c:numCache>
                <c:formatCode>General</c:formatCode>
                <c:ptCount val="21"/>
                <c:pt idx="15" formatCode="0.0%">
                  <c:v>0</c:v>
                </c:pt>
                <c:pt idx="16" formatCode="0.0%">
                  <c:v>1.1727472527472541E-2</c:v>
                </c:pt>
                <c:pt idx="17" formatCode="0.0%">
                  <c:v>3.7819780219780191E-2</c:v>
                </c:pt>
                <c:pt idx="18" formatCode="0.0%">
                  <c:v>6.2153846153846434E-2</c:v>
                </c:pt>
                <c:pt idx="19" formatCode="0.0%">
                  <c:v>7.0892307692307824E-2</c:v>
                </c:pt>
                <c:pt idx="20" formatCode="0.0%">
                  <c:v>0.17594725274725401</c:v>
                </c:pt>
              </c:numCache>
            </c:numRef>
          </c:val>
        </c:ser>
        <c:marker val="1"/>
        <c:axId val="108093440"/>
        <c:axId val="108079360"/>
      </c:lineChart>
      <c:catAx>
        <c:axId val="108067456"/>
        <c:scaling>
          <c:orientation val="minMax"/>
        </c:scaling>
        <c:axPos val="b"/>
        <c:numFmt formatCode="General" sourceLinked="1"/>
        <c:tickLblPos val="nextTo"/>
        <c:crossAx val="108077824"/>
        <c:crosses val="autoZero"/>
        <c:auto val="1"/>
        <c:lblAlgn val="ctr"/>
        <c:lblOffset val="100"/>
      </c:catAx>
      <c:valAx>
        <c:axId val="108077824"/>
        <c:scaling>
          <c:orientation val="minMax"/>
        </c:scaling>
        <c:axPos val="l"/>
        <c:majorGridlines/>
        <c:numFmt formatCode="General" sourceLinked="1"/>
        <c:tickLblPos val="nextTo"/>
        <c:crossAx val="108067456"/>
        <c:crosses val="autoZero"/>
        <c:crossBetween val="between"/>
      </c:valAx>
      <c:valAx>
        <c:axId val="108079360"/>
        <c:scaling>
          <c:orientation val="minMax"/>
          <c:max val="2"/>
          <c:min val="0"/>
        </c:scaling>
        <c:axPos val="r"/>
        <c:numFmt formatCode="0%" sourceLinked="1"/>
        <c:tickLblPos val="nextTo"/>
        <c:crossAx val="108093440"/>
        <c:crosses val="max"/>
        <c:crossBetween val="between"/>
      </c:valAx>
      <c:catAx>
        <c:axId val="108093440"/>
        <c:scaling>
          <c:orientation val="minMax"/>
        </c:scaling>
        <c:delete val="1"/>
        <c:axPos val="b"/>
        <c:tickLblPos val="none"/>
        <c:crossAx val="108079360"/>
        <c:crosses val="autoZero"/>
        <c:auto val="1"/>
        <c:lblAlgn val="ctr"/>
        <c:lblOffset val="100"/>
      </c:catAx>
      <c:spPr>
        <a:ln>
          <a:solidFill>
            <a:schemeClr val="accent1"/>
          </a:solidFill>
        </a:ln>
      </c:spPr>
    </c:plotArea>
    <c:legend>
      <c:legendPos val="r"/>
      <c:layout>
        <c:manualLayout>
          <c:xMode val="edge"/>
          <c:yMode val="edge"/>
          <c:x val="0.10397066164275465"/>
          <c:y val="6.9147392720488254E-2"/>
          <c:w val="0.23791411042944882"/>
          <c:h val="0.20052872908958605"/>
        </c:manualLayout>
      </c:layout>
      <c:spPr>
        <a:solidFill>
          <a:schemeClr val="bg1"/>
        </a:solidFill>
        <a:ln>
          <a:solidFill>
            <a:srgbClr val="4F81BD"/>
          </a:solidFill>
        </a:ln>
      </c:sp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ko-KR"/>
  <c:chart>
    <c:plotArea>
      <c:layout>
        <c:manualLayout>
          <c:layoutTarget val="inner"/>
          <c:xMode val="edge"/>
          <c:yMode val="edge"/>
          <c:x val="0.10910380945372512"/>
          <c:y val="8.3431253785584497E-2"/>
          <c:w val="0.82508274743515242"/>
          <c:h val="0.73784655764183615"/>
        </c:manualLayout>
      </c:layout>
      <c:lineChart>
        <c:grouping val="standard"/>
        <c:ser>
          <c:idx val="0"/>
          <c:order val="0"/>
          <c:tx>
            <c:strRef>
              <c:f>Sheet1!$H$18:$H$19</c:f>
              <c:strCache>
                <c:ptCount val="1"/>
                <c:pt idx="0">
                  <c:v>일본 LNG</c:v>
                </c:pt>
              </c:strCache>
            </c:strRef>
          </c:tx>
          <c:spPr>
            <a:ln w="15875">
              <a:solidFill>
                <a:srgbClr val="00B0F0"/>
              </a:solidFill>
            </a:ln>
          </c:spPr>
          <c:marker>
            <c:symbol val="diamond"/>
            <c:size val="3"/>
            <c:spPr>
              <a:solidFill>
                <a:srgbClr val="00B0F0"/>
              </a:solidFill>
            </c:spPr>
          </c:marker>
          <c:cat>
            <c:numRef>
              <c:f>Sheet1!$A$21:$A$286</c:f>
              <c:numCache>
                <c:formatCode>0.00_ </c:formatCode>
                <c:ptCount val="266"/>
                <c:pt idx="0">
                  <c:v>1990.01</c:v>
                </c:pt>
                <c:pt idx="1">
                  <c:v>1990.02</c:v>
                </c:pt>
                <c:pt idx="2">
                  <c:v>1990.03</c:v>
                </c:pt>
                <c:pt idx="3">
                  <c:v>1990.04</c:v>
                </c:pt>
                <c:pt idx="4">
                  <c:v>1990.05</c:v>
                </c:pt>
                <c:pt idx="5">
                  <c:v>1990.06</c:v>
                </c:pt>
                <c:pt idx="6">
                  <c:v>1990.07</c:v>
                </c:pt>
                <c:pt idx="7">
                  <c:v>1990.08</c:v>
                </c:pt>
                <c:pt idx="8">
                  <c:v>1990.09</c:v>
                </c:pt>
                <c:pt idx="9">
                  <c:v>1990.1</c:v>
                </c:pt>
                <c:pt idx="10">
                  <c:v>1990.11</c:v>
                </c:pt>
                <c:pt idx="11">
                  <c:v>1990.12</c:v>
                </c:pt>
                <c:pt idx="12">
                  <c:v>1991.01</c:v>
                </c:pt>
                <c:pt idx="13">
                  <c:v>1991.02</c:v>
                </c:pt>
                <c:pt idx="14">
                  <c:v>1991.03</c:v>
                </c:pt>
                <c:pt idx="15">
                  <c:v>1991.04</c:v>
                </c:pt>
                <c:pt idx="16">
                  <c:v>1991.05</c:v>
                </c:pt>
                <c:pt idx="17">
                  <c:v>1991.06</c:v>
                </c:pt>
                <c:pt idx="18">
                  <c:v>1991.07</c:v>
                </c:pt>
                <c:pt idx="19">
                  <c:v>1991.08</c:v>
                </c:pt>
                <c:pt idx="20">
                  <c:v>1991.09</c:v>
                </c:pt>
                <c:pt idx="21">
                  <c:v>1991.1</c:v>
                </c:pt>
                <c:pt idx="22">
                  <c:v>1991.11</c:v>
                </c:pt>
                <c:pt idx="23">
                  <c:v>1991.12</c:v>
                </c:pt>
                <c:pt idx="24">
                  <c:v>1992.01</c:v>
                </c:pt>
                <c:pt idx="25">
                  <c:v>1992.02</c:v>
                </c:pt>
                <c:pt idx="26">
                  <c:v>1992.03</c:v>
                </c:pt>
                <c:pt idx="27">
                  <c:v>1992.04</c:v>
                </c:pt>
                <c:pt idx="28">
                  <c:v>1992.05</c:v>
                </c:pt>
                <c:pt idx="29">
                  <c:v>1992.06</c:v>
                </c:pt>
                <c:pt idx="30">
                  <c:v>1992.07</c:v>
                </c:pt>
                <c:pt idx="31">
                  <c:v>1992.08</c:v>
                </c:pt>
                <c:pt idx="32">
                  <c:v>1992.09</c:v>
                </c:pt>
                <c:pt idx="33">
                  <c:v>1992.1</c:v>
                </c:pt>
                <c:pt idx="34">
                  <c:v>1992.11</c:v>
                </c:pt>
                <c:pt idx="35">
                  <c:v>1992.12</c:v>
                </c:pt>
                <c:pt idx="36">
                  <c:v>1993.01</c:v>
                </c:pt>
                <c:pt idx="37">
                  <c:v>1993.02</c:v>
                </c:pt>
                <c:pt idx="38">
                  <c:v>1993.03</c:v>
                </c:pt>
                <c:pt idx="39">
                  <c:v>1993.04</c:v>
                </c:pt>
                <c:pt idx="40">
                  <c:v>1993.05</c:v>
                </c:pt>
                <c:pt idx="41">
                  <c:v>1993.06</c:v>
                </c:pt>
                <c:pt idx="42">
                  <c:v>1993.07</c:v>
                </c:pt>
                <c:pt idx="43">
                  <c:v>1993.08</c:v>
                </c:pt>
                <c:pt idx="44">
                  <c:v>1993.09</c:v>
                </c:pt>
                <c:pt idx="45">
                  <c:v>1993.1</c:v>
                </c:pt>
                <c:pt idx="46">
                  <c:v>1993.11</c:v>
                </c:pt>
                <c:pt idx="47">
                  <c:v>1993.12</c:v>
                </c:pt>
                <c:pt idx="48">
                  <c:v>1994.01</c:v>
                </c:pt>
                <c:pt idx="49">
                  <c:v>1994.02</c:v>
                </c:pt>
                <c:pt idx="50">
                  <c:v>1994.03</c:v>
                </c:pt>
                <c:pt idx="51">
                  <c:v>1994.04</c:v>
                </c:pt>
                <c:pt idx="52">
                  <c:v>1994.05</c:v>
                </c:pt>
                <c:pt idx="53">
                  <c:v>1994.06</c:v>
                </c:pt>
                <c:pt idx="54">
                  <c:v>1994.07</c:v>
                </c:pt>
                <c:pt idx="55">
                  <c:v>1994.08</c:v>
                </c:pt>
                <c:pt idx="56">
                  <c:v>1994.09</c:v>
                </c:pt>
                <c:pt idx="57">
                  <c:v>1994.1</c:v>
                </c:pt>
                <c:pt idx="58">
                  <c:v>1994.11</c:v>
                </c:pt>
                <c:pt idx="59">
                  <c:v>1994.12</c:v>
                </c:pt>
                <c:pt idx="60">
                  <c:v>1995.01</c:v>
                </c:pt>
                <c:pt idx="61">
                  <c:v>1995.02</c:v>
                </c:pt>
                <c:pt idx="62">
                  <c:v>1995.03</c:v>
                </c:pt>
                <c:pt idx="63">
                  <c:v>1995.04</c:v>
                </c:pt>
                <c:pt idx="64">
                  <c:v>1995.05</c:v>
                </c:pt>
                <c:pt idx="65">
                  <c:v>1995.06</c:v>
                </c:pt>
                <c:pt idx="66">
                  <c:v>1995.07</c:v>
                </c:pt>
                <c:pt idx="67">
                  <c:v>1995.08</c:v>
                </c:pt>
                <c:pt idx="68">
                  <c:v>1995.09</c:v>
                </c:pt>
                <c:pt idx="69">
                  <c:v>1995.1</c:v>
                </c:pt>
                <c:pt idx="70">
                  <c:v>1995.11</c:v>
                </c:pt>
                <c:pt idx="71">
                  <c:v>1995.12</c:v>
                </c:pt>
                <c:pt idx="72">
                  <c:v>1996.01</c:v>
                </c:pt>
                <c:pt idx="73">
                  <c:v>1996.02</c:v>
                </c:pt>
                <c:pt idx="74">
                  <c:v>1996.03</c:v>
                </c:pt>
                <c:pt idx="75">
                  <c:v>1996.04</c:v>
                </c:pt>
                <c:pt idx="76">
                  <c:v>1996.05</c:v>
                </c:pt>
                <c:pt idx="77">
                  <c:v>1996.06</c:v>
                </c:pt>
                <c:pt idx="78">
                  <c:v>1996.07</c:v>
                </c:pt>
                <c:pt idx="79">
                  <c:v>1996.08</c:v>
                </c:pt>
                <c:pt idx="80">
                  <c:v>1996.09</c:v>
                </c:pt>
                <c:pt idx="81">
                  <c:v>1996.1</c:v>
                </c:pt>
                <c:pt idx="82">
                  <c:v>1996.11</c:v>
                </c:pt>
                <c:pt idx="83">
                  <c:v>1996.12</c:v>
                </c:pt>
                <c:pt idx="84">
                  <c:v>1997.01</c:v>
                </c:pt>
                <c:pt idx="85">
                  <c:v>1997.02</c:v>
                </c:pt>
                <c:pt idx="86">
                  <c:v>1997.03</c:v>
                </c:pt>
                <c:pt idx="87">
                  <c:v>1997.04</c:v>
                </c:pt>
                <c:pt idx="88">
                  <c:v>1997.05</c:v>
                </c:pt>
                <c:pt idx="89">
                  <c:v>1997.06</c:v>
                </c:pt>
                <c:pt idx="90">
                  <c:v>1997.07</c:v>
                </c:pt>
                <c:pt idx="91">
                  <c:v>1997.08</c:v>
                </c:pt>
                <c:pt idx="92">
                  <c:v>1997.09</c:v>
                </c:pt>
                <c:pt idx="93">
                  <c:v>1997.1</c:v>
                </c:pt>
                <c:pt idx="94">
                  <c:v>1997.11</c:v>
                </c:pt>
                <c:pt idx="95">
                  <c:v>1997.12</c:v>
                </c:pt>
                <c:pt idx="96">
                  <c:v>1998.01</c:v>
                </c:pt>
                <c:pt idx="97">
                  <c:v>1998.02</c:v>
                </c:pt>
                <c:pt idx="98">
                  <c:v>1998.03</c:v>
                </c:pt>
                <c:pt idx="99">
                  <c:v>1998.04</c:v>
                </c:pt>
                <c:pt idx="100">
                  <c:v>1998.05</c:v>
                </c:pt>
                <c:pt idx="101">
                  <c:v>1998.06</c:v>
                </c:pt>
                <c:pt idx="102">
                  <c:v>1998.07</c:v>
                </c:pt>
                <c:pt idx="103">
                  <c:v>1998.08</c:v>
                </c:pt>
                <c:pt idx="104">
                  <c:v>1998.09</c:v>
                </c:pt>
                <c:pt idx="105">
                  <c:v>1998.1</c:v>
                </c:pt>
                <c:pt idx="106">
                  <c:v>1998.11</c:v>
                </c:pt>
                <c:pt idx="107">
                  <c:v>1998.12</c:v>
                </c:pt>
                <c:pt idx="108">
                  <c:v>1999.01</c:v>
                </c:pt>
                <c:pt idx="109">
                  <c:v>1999.02</c:v>
                </c:pt>
                <c:pt idx="110">
                  <c:v>1999.03</c:v>
                </c:pt>
                <c:pt idx="111">
                  <c:v>1999.04</c:v>
                </c:pt>
                <c:pt idx="112">
                  <c:v>1999.05</c:v>
                </c:pt>
                <c:pt idx="113">
                  <c:v>1999.06</c:v>
                </c:pt>
                <c:pt idx="114">
                  <c:v>1999.07</c:v>
                </c:pt>
                <c:pt idx="115">
                  <c:v>1999.08</c:v>
                </c:pt>
                <c:pt idx="116">
                  <c:v>1999.09</c:v>
                </c:pt>
                <c:pt idx="117">
                  <c:v>1999.1</c:v>
                </c:pt>
                <c:pt idx="118">
                  <c:v>1999.11</c:v>
                </c:pt>
                <c:pt idx="119">
                  <c:v>1999.12</c:v>
                </c:pt>
                <c:pt idx="120">
                  <c:v>2000.01</c:v>
                </c:pt>
                <c:pt idx="121">
                  <c:v>2000.02</c:v>
                </c:pt>
                <c:pt idx="122">
                  <c:v>2000.03</c:v>
                </c:pt>
                <c:pt idx="123">
                  <c:v>2000.04</c:v>
                </c:pt>
                <c:pt idx="124">
                  <c:v>2000.05</c:v>
                </c:pt>
                <c:pt idx="125">
                  <c:v>2000.06</c:v>
                </c:pt>
                <c:pt idx="126">
                  <c:v>2000.07</c:v>
                </c:pt>
                <c:pt idx="127">
                  <c:v>2000.08</c:v>
                </c:pt>
                <c:pt idx="128">
                  <c:v>2000.09</c:v>
                </c:pt>
                <c:pt idx="129">
                  <c:v>2000.1</c:v>
                </c:pt>
                <c:pt idx="130">
                  <c:v>2000.11</c:v>
                </c:pt>
                <c:pt idx="131">
                  <c:v>2000.12</c:v>
                </c:pt>
                <c:pt idx="132">
                  <c:v>2001.01</c:v>
                </c:pt>
                <c:pt idx="133">
                  <c:v>2001.02</c:v>
                </c:pt>
                <c:pt idx="134">
                  <c:v>2001.03</c:v>
                </c:pt>
                <c:pt idx="135">
                  <c:v>2001.04</c:v>
                </c:pt>
                <c:pt idx="136">
                  <c:v>2001.05</c:v>
                </c:pt>
                <c:pt idx="137">
                  <c:v>2001.06</c:v>
                </c:pt>
                <c:pt idx="138">
                  <c:v>2001.07</c:v>
                </c:pt>
                <c:pt idx="139">
                  <c:v>2001.08</c:v>
                </c:pt>
                <c:pt idx="140">
                  <c:v>2001.09</c:v>
                </c:pt>
                <c:pt idx="141">
                  <c:v>2001.1</c:v>
                </c:pt>
                <c:pt idx="142">
                  <c:v>2001.11</c:v>
                </c:pt>
                <c:pt idx="143">
                  <c:v>2001.12</c:v>
                </c:pt>
                <c:pt idx="144">
                  <c:v>2002.01</c:v>
                </c:pt>
                <c:pt idx="145">
                  <c:v>2002.02</c:v>
                </c:pt>
                <c:pt idx="146">
                  <c:v>2002.03</c:v>
                </c:pt>
                <c:pt idx="147">
                  <c:v>2002.04</c:v>
                </c:pt>
                <c:pt idx="148">
                  <c:v>2002.05</c:v>
                </c:pt>
                <c:pt idx="149">
                  <c:v>2002.06</c:v>
                </c:pt>
                <c:pt idx="150">
                  <c:v>2002.07</c:v>
                </c:pt>
                <c:pt idx="151">
                  <c:v>2002.08</c:v>
                </c:pt>
                <c:pt idx="152">
                  <c:v>2002.09</c:v>
                </c:pt>
                <c:pt idx="153">
                  <c:v>2002.1</c:v>
                </c:pt>
                <c:pt idx="154">
                  <c:v>2002.11</c:v>
                </c:pt>
                <c:pt idx="155">
                  <c:v>2002.12</c:v>
                </c:pt>
                <c:pt idx="156">
                  <c:v>2003.01</c:v>
                </c:pt>
                <c:pt idx="157">
                  <c:v>2003.02</c:v>
                </c:pt>
                <c:pt idx="158">
                  <c:v>2003.03</c:v>
                </c:pt>
                <c:pt idx="159">
                  <c:v>2003.04</c:v>
                </c:pt>
                <c:pt idx="160">
                  <c:v>2003.05</c:v>
                </c:pt>
                <c:pt idx="161">
                  <c:v>2003.06</c:v>
                </c:pt>
                <c:pt idx="162">
                  <c:v>2003.07</c:v>
                </c:pt>
                <c:pt idx="163">
                  <c:v>2003.08</c:v>
                </c:pt>
                <c:pt idx="164">
                  <c:v>2003.09</c:v>
                </c:pt>
                <c:pt idx="165">
                  <c:v>2003.1</c:v>
                </c:pt>
                <c:pt idx="166">
                  <c:v>2003.11</c:v>
                </c:pt>
                <c:pt idx="167">
                  <c:v>2003.12</c:v>
                </c:pt>
                <c:pt idx="168">
                  <c:v>2004.01</c:v>
                </c:pt>
                <c:pt idx="169">
                  <c:v>2004.02</c:v>
                </c:pt>
                <c:pt idx="170">
                  <c:v>2004.03</c:v>
                </c:pt>
                <c:pt idx="171">
                  <c:v>2004.04</c:v>
                </c:pt>
                <c:pt idx="172">
                  <c:v>2004.05</c:v>
                </c:pt>
                <c:pt idx="173">
                  <c:v>2004.06</c:v>
                </c:pt>
                <c:pt idx="174">
                  <c:v>2004.07</c:v>
                </c:pt>
                <c:pt idx="175">
                  <c:v>2004.08</c:v>
                </c:pt>
                <c:pt idx="176">
                  <c:v>2004.09</c:v>
                </c:pt>
                <c:pt idx="177">
                  <c:v>2004.1</c:v>
                </c:pt>
                <c:pt idx="178">
                  <c:v>2004.11</c:v>
                </c:pt>
                <c:pt idx="179">
                  <c:v>2004.12</c:v>
                </c:pt>
                <c:pt idx="180">
                  <c:v>2005.01</c:v>
                </c:pt>
                <c:pt idx="181">
                  <c:v>2005.02</c:v>
                </c:pt>
                <c:pt idx="182">
                  <c:v>2005.03</c:v>
                </c:pt>
                <c:pt idx="183">
                  <c:v>2005.04</c:v>
                </c:pt>
                <c:pt idx="184">
                  <c:v>2005.05</c:v>
                </c:pt>
                <c:pt idx="185">
                  <c:v>2005.06</c:v>
                </c:pt>
                <c:pt idx="186">
                  <c:v>2005.07</c:v>
                </c:pt>
                <c:pt idx="187">
                  <c:v>2005.08</c:v>
                </c:pt>
                <c:pt idx="188">
                  <c:v>2005.09</c:v>
                </c:pt>
                <c:pt idx="189">
                  <c:v>2005.1</c:v>
                </c:pt>
                <c:pt idx="190">
                  <c:v>2005.11</c:v>
                </c:pt>
                <c:pt idx="191">
                  <c:v>2005.12</c:v>
                </c:pt>
                <c:pt idx="192">
                  <c:v>2006.01</c:v>
                </c:pt>
                <c:pt idx="193">
                  <c:v>2006.02</c:v>
                </c:pt>
                <c:pt idx="194">
                  <c:v>2006.03</c:v>
                </c:pt>
                <c:pt idx="195">
                  <c:v>2006.04</c:v>
                </c:pt>
                <c:pt idx="196">
                  <c:v>2006.05</c:v>
                </c:pt>
                <c:pt idx="197">
                  <c:v>2006.06</c:v>
                </c:pt>
                <c:pt idx="198">
                  <c:v>2006.07</c:v>
                </c:pt>
                <c:pt idx="199">
                  <c:v>2006.08</c:v>
                </c:pt>
                <c:pt idx="200">
                  <c:v>2006.09</c:v>
                </c:pt>
                <c:pt idx="201">
                  <c:v>2006.1</c:v>
                </c:pt>
                <c:pt idx="202">
                  <c:v>2006.11</c:v>
                </c:pt>
                <c:pt idx="203">
                  <c:v>2006.12</c:v>
                </c:pt>
                <c:pt idx="204">
                  <c:v>2007.01</c:v>
                </c:pt>
                <c:pt idx="205">
                  <c:v>2007.02</c:v>
                </c:pt>
                <c:pt idx="206">
                  <c:v>2007.03</c:v>
                </c:pt>
                <c:pt idx="207">
                  <c:v>2007.04</c:v>
                </c:pt>
                <c:pt idx="208">
                  <c:v>2007.05</c:v>
                </c:pt>
                <c:pt idx="209">
                  <c:v>2007.06</c:v>
                </c:pt>
                <c:pt idx="210">
                  <c:v>2007.07</c:v>
                </c:pt>
                <c:pt idx="211">
                  <c:v>2007.08</c:v>
                </c:pt>
                <c:pt idx="212">
                  <c:v>2007.09</c:v>
                </c:pt>
                <c:pt idx="213">
                  <c:v>2007.1</c:v>
                </c:pt>
                <c:pt idx="214">
                  <c:v>2007.11</c:v>
                </c:pt>
                <c:pt idx="215">
                  <c:v>2007.12</c:v>
                </c:pt>
                <c:pt idx="216">
                  <c:v>2008.01</c:v>
                </c:pt>
                <c:pt idx="217">
                  <c:v>2008.02</c:v>
                </c:pt>
                <c:pt idx="218">
                  <c:v>2008.03</c:v>
                </c:pt>
                <c:pt idx="219">
                  <c:v>2008.04</c:v>
                </c:pt>
                <c:pt idx="220">
                  <c:v>2008.05</c:v>
                </c:pt>
                <c:pt idx="221">
                  <c:v>2008.06</c:v>
                </c:pt>
                <c:pt idx="222">
                  <c:v>2008.07</c:v>
                </c:pt>
                <c:pt idx="223">
                  <c:v>2008.08</c:v>
                </c:pt>
                <c:pt idx="224">
                  <c:v>2008.09</c:v>
                </c:pt>
                <c:pt idx="225">
                  <c:v>2008.1</c:v>
                </c:pt>
                <c:pt idx="226">
                  <c:v>2008.11</c:v>
                </c:pt>
                <c:pt idx="227">
                  <c:v>2008.12</c:v>
                </c:pt>
                <c:pt idx="228">
                  <c:v>2009.01</c:v>
                </c:pt>
                <c:pt idx="229">
                  <c:v>2009.02</c:v>
                </c:pt>
                <c:pt idx="230">
                  <c:v>2009.03</c:v>
                </c:pt>
                <c:pt idx="231">
                  <c:v>2009.04</c:v>
                </c:pt>
                <c:pt idx="232">
                  <c:v>2009.05</c:v>
                </c:pt>
                <c:pt idx="233">
                  <c:v>2009.06</c:v>
                </c:pt>
                <c:pt idx="234">
                  <c:v>2009.07</c:v>
                </c:pt>
                <c:pt idx="235">
                  <c:v>2009.08</c:v>
                </c:pt>
                <c:pt idx="236">
                  <c:v>2009.09</c:v>
                </c:pt>
                <c:pt idx="237">
                  <c:v>2009.1</c:v>
                </c:pt>
                <c:pt idx="238">
                  <c:v>2009.11</c:v>
                </c:pt>
                <c:pt idx="239">
                  <c:v>2009.12</c:v>
                </c:pt>
                <c:pt idx="240">
                  <c:v>2010.01</c:v>
                </c:pt>
                <c:pt idx="241">
                  <c:v>2010.02</c:v>
                </c:pt>
                <c:pt idx="242">
                  <c:v>2010.03</c:v>
                </c:pt>
                <c:pt idx="243">
                  <c:v>2010.04</c:v>
                </c:pt>
                <c:pt idx="244">
                  <c:v>2010.05</c:v>
                </c:pt>
                <c:pt idx="245">
                  <c:v>2010.06</c:v>
                </c:pt>
                <c:pt idx="246">
                  <c:v>2010.07</c:v>
                </c:pt>
                <c:pt idx="247">
                  <c:v>2010.08</c:v>
                </c:pt>
                <c:pt idx="248">
                  <c:v>2010.09</c:v>
                </c:pt>
                <c:pt idx="249">
                  <c:v>2010.1</c:v>
                </c:pt>
                <c:pt idx="250">
                  <c:v>2010.11</c:v>
                </c:pt>
                <c:pt idx="251">
                  <c:v>2010.12</c:v>
                </c:pt>
                <c:pt idx="252">
                  <c:v>2011.01</c:v>
                </c:pt>
                <c:pt idx="253">
                  <c:v>2011.02</c:v>
                </c:pt>
                <c:pt idx="254">
                  <c:v>2011.03</c:v>
                </c:pt>
                <c:pt idx="255">
                  <c:v>2011.04</c:v>
                </c:pt>
                <c:pt idx="256">
                  <c:v>2011.05</c:v>
                </c:pt>
                <c:pt idx="257">
                  <c:v>2011.06</c:v>
                </c:pt>
                <c:pt idx="258">
                  <c:v>2011.07</c:v>
                </c:pt>
                <c:pt idx="259">
                  <c:v>2011.08</c:v>
                </c:pt>
                <c:pt idx="260">
                  <c:v>2011.09</c:v>
                </c:pt>
                <c:pt idx="261">
                  <c:v>2011.1</c:v>
                </c:pt>
                <c:pt idx="262">
                  <c:v>2011.11</c:v>
                </c:pt>
                <c:pt idx="263">
                  <c:v>2011.12</c:v>
                </c:pt>
                <c:pt idx="264">
                  <c:v>2012.01</c:v>
                </c:pt>
                <c:pt idx="265">
                  <c:v>2012.02</c:v>
                </c:pt>
              </c:numCache>
            </c:numRef>
          </c:cat>
          <c:val>
            <c:numRef>
              <c:f>Sheet1!$H$21:$H$286</c:f>
              <c:numCache>
                <c:formatCode>_-* #,##0.00_-;\-* #,##0.00_-;_-* "-"_-;_-@_-</c:formatCode>
                <c:ptCount val="266"/>
                <c:pt idx="0">
                  <c:v>173.55</c:v>
                </c:pt>
                <c:pt idx="1">
                  <c:v>177.39000000000001</c:v>
                </c:pt>
                <c:pt idx="2">
                  <c:v>178.23</c:v>
                </c:pt>
                <c:pt idx="3">
                  <c:v>174.76</c:v>
                </c:pt>
                <c:pt idx="4">
                  <c:v>170.76999999999998</c:v>
                </c:pt>
                <c:pt idx="5">
                  <c:v>170.42000000000004</c:v>
                </c:pt>
                <c:pt idx="6">
                  <c:v>166.48000000000027</c:v>
                </c:pt>
                <c:pt idx="7">
                  <c:v>171.39000000000001</c:v>
                </c:pt>
                <c:pt idx="8">
                  <c:v>190.12</c:v>
                </c:pt>
                <c:pt idx="9">
                  <c:v>223.73</c:v>
                </c:pt>
                <c:pt idx="10">
                  <c:v>231.64</c:v>
                </c:pt>
                <c:pt idx="11">
                  <c:v>227.53</c:v>
                </c:pt>
                <c:pt idx="12">
                  <c:v>234.88000000000056</c:v>
                </c:pt>
                <c:pt idx="13">
                  <c:v>243.31</c:v>
                </c:pt>
                <c:pt idx="14">
                  <c:v>237.02</c:v>
                </c:pt>
                <c:pt idx="15">
                  <c:v>226.95000000000007</c:v>
                </c:pt>
                <c:pt idx="16">
                  <c:v>218.81</c:v>
                </c:pt>
                <c:pt idx="17">
                  <c:v>200.81</c:v>
                </c:pt>
                <c:pt idx="18">
                  <c:v>187.16</c:v>
                </c:pt>
                <c:pt idx="19">
                  <c:v>179.99</c:v>
                </c:pt>
                <c:pt idx="20">
                  <c:v>181.52</c:v>
                </c:pt>
                <c:pt idx="21">
                  <c:v>184.37</c:v>
                </c:pt>
                <c:pt idx="22">
                  <c:v>186.41</c:v>
                </c:pt>
                <c:pt idx="23">
                  <c:v>186.10999999999999</c:v>
                </c:pt>
                <c:pt idx="24">
                  <c:v>185.94</c:v>
                </c:pt>
                <c:pt idx="25">
                  <c:v>186.09</c:v>
                </c:pt>
                <c:pt idx="26">
                  <c:v>185.76999999999998</c:v>
                </c:pt>
                <c:pt idx="27">
                  <c:v>182.68</c:v>
                </c:pt>
                <c:pt idx="28">
                  <c:v>179.87</c:v>
                </c:pt>
                <c:pt idx="29">
                  <c:v>180.76</c:v>
                </c:pt>
                <c:pt idx="30">
                  <c:v>186.46</c:v>
                </c:pt>
                <c:pt idx="31">
                  <c:v>188.76999999999998</c:v>
                </c:pt>
                <c:pt idx="32">
                  <c:v>188.17</c:v>
                </c:pt>
                <c:pt idx="33">
                  <c:v>191.6</c:v>
                </c:pt>
                <c:pt idx="34">
                  <c:v>194.1</c:v>
                </c:pt>
                <c:pt idx="35">
                  <c:v>192.23999999999998</c:v>
                </c:pt>
                <c:pt idx="36">
                  <c:v>188.54</c:v>
                </c:pt>
                <c:pt idx="37">
                  <c:v>187.25</c:v>
                </c:pt>
                <c:pt idx="38">
                  <c:v>185.82000000000056</c:v>
                </c:pt>
                <c:pt idx="39">
                  <c:v>187.75</c:v>
                </c:pt>
                <c:pt idx="40">
                  <c:v>185.17</c:v>
                </c:pt>
                <c:pt idx="41">
                  <c:v>182.86</c:v>
                </c:pt>
                <c:pt idx="42">
                  <c:v>183.29</c:v>
                </c:pt>
                <c:pt idx="43">
                  <c:v>180.64</c:v>
                </c:pt>
                <c:pt idx="44">
                  <c:v>180.29</c:v>
                </c:pt>
                <c:pt idx="45">
                  <c:v>176.38000000000056</c:v>
                </c:pt>
                <c:pt idx="46">
                  <c:v>174.18</c:v>
                </c:pt>
                <c:pt idx="47">
                  <c:v>167.99</c:v>
                </c:pt>
                <c:pt idx="48">
                  <c:v>161.63</c:v>
                </c:pt>
                <c:pt idx="49">
                  <c:v>162.30000000000001</c:v>
                </c:pt>
                <c:pt idx="50">
                  <c:v>162.59</c:v>
                </c:pt>
                <c:pt idx="51">
                  <c:v>158.38000000000056</c:v>
                </c:pt>
                <c:pt idx="52">
                  <c:v>158.1</c:v>
                </c:pt>
                <c:pt idx="53">
                  <c:v>159.96</c:v>
                </c:pt>
                <c:pt idx="54">
                  <c:v>162.4</c:v>
                </c:pt>
                <c:pt idx="55">
                  <c:v>167.66</c:v>
                </c:pt>
                <c:pt idx="56">
                  <c:v>169.03</c:v>
                </c:pt>
                <c:pt idx="57">
                  <c:v>168.26</c:v>
                </c:pt>
                <c:pt idx="58">
                  <c:v>168.22</c:v>
                </c:pt>
                <c:pt idx="59">
                  <c:v>169.99</c:v>
                </c:pt>
                <c:pt idx="60">
                  <c:v>173.23999999999998</c:v>
                </c:pt>
                <c:pt idx="61">
                  <c:v>175.73999999999998</c:v>
                </c:pt>
                <c:pt idx="62">
                  <c:v>178.87</c:v>
                </c:pt>
                <c:pt idx="63">
                  <c:v>178.1</c:v>
                </c:pt>
                <c:pt idx="64">
                  <c:v>182.23999999999998</c:v>
                </c:pt>
                <c:pt idx="65">
                  <c:v>183.75</c:v>
                </c:pt>
                <c:pt idx="66">
                  <c:v>183.1</c:v>
                </c:pt>
                <c:pt idx="67">
                  <c:v>178.86</c:v>
                </c:pt>
                <c:pt idx="68">
                  <c:v>180.43</c:v>
                </c:pt>
                <c:pt idx="69">
                  <c:v>178.33</c:v>
                </c:pt>
                <c:pt idx="70">
                  <c:v>176.12</c:v>
                </c:pt>
                <c:pt idx="71">
                  <c:v>173.8</c:v>
                </c:pt>
                <c:pt idx="72">
                  <c:v>177.26</c:v>
                </c:pt>
                <c:pt idx="73">
                  <c:v>179.58</c:v>
                </c:pt>
                <c:pt idx="74">
                  <c:v>179.2</c:v>
                </c:pt>
                <c:pt idx="75">
                  <c:v>183.3</c:v>
                </c:pt>
                <c:pt idx="76">
                  <c:v>185.69</c:v>
                </c:pt>
                <c:pt idx="77">
                  <c:v>186.02</c:v>
                </c:pt>
                <c:pt idx="78">
                  <c:v>186.75</c:v>
                </c:pt>
                <c:pt idx="79">
                  <c:v>189.22</c:v>
                </c:pt>
                <c:pt idx="80">
                  <c:v>189.78</c:v>
                </c:pt>
                <c:pt idx="81">
                  <c:v>196.07</c:v>
                </c:pt>
                <c:pt idx="82">
                  <c:v>207.04</c:v>
                </c:pt>
                <c:pt idx="83">
                  <c:v>207.86</c:v>
                </c:pt>
                <c:pt idx="84">
                  <c:v>210.60999999999999</c:v>
                </c:pt>
                <c:pt idx="85">
                  <c:v>218.59</c:v>
                </c:pt>
                <c:pt idx="86">
                  <c:v>213.59</c:v>
                </c:pt>
                <c:pt idx="87">
                  <c:v>209.5</c:v>
                </c:pt>
                <c:pt idx="88">
                  <c:v>208.07</c:v>
                </c:pt>
                <c:pt idx="89">
                  <c:v>207.09</c:v>
                </c:pt>
                <c:pt idx="90">
                  <c:v>201.01</c:v>
                </c:pt>
                <c:pt idx="91">
                  <c:v>191.49</c:v>
                </c:pt>
                <c:pt idx="92">
                  <c:v>190.98000000000027</c:v>
                </c:pt>
                <c:pt idx="93">
                  <c:v>187.55</c:v>
                </c:pt>
                <c:pt idx="94">
                  <c:v>190.14</c:v>
                </c:pt>
                <c:pt idx="95">
                  <c:v>189.42000000000004</c:v>
                </c:pt>
                <c:pt idx="96">
                  <c:v>184.52</c:v>
                </c:pt>
                <c:pt idx="97">
                  <c:v>177.4</c:v>
                </c:pt>
                <c:pt idx="98">
                  <c:v>177.91</c:v>
                </c:pt>
                <c:pt idx="99">
                  <c:v>168.26999999999998</c:v>
                </c:pt>
                <c:pt idx="100">
                  <c:v>164.70999999999998</c:v>
                </c:pt>
                <c:pt idx="101">
                  <c:v>156.70999999999998</c:v>
                </c:pt>
                <c:pt idx="102">
                  <c:v>146.4</c:v>
                </c:pt>
                <c:pt idx="103">
                  <c:v>144</c:v>
                </c:pt>
                <c:pt idx="104">
                  <c:v>141.62</c:v>
                </c:pt>
                <c:pt idx="105">
                  <c:v>142.30000000000001</c:v>
                </c:pt>
                <c:pt idx="106">
                  <c:v>143.53</c:v>
                </c:pt>
                <c:pt idx="107">
                  <c:v>140.39000000000001</c:v>
                </c:pt>
                <c:pt idx="108">
                  <c:v>143.08000000000001</c:v>
                </c:pt>
                <c:pt idx="109">
                  <c:v>143.41999999999999</c:v>
                </c:pt>
                <c:pt idx="110">
                  <c:v>143.23999999999998</c:v>
                </c:pt>
                <c:pt idx="111">
                  <c:v>142.6</c:v>
                </c:pt>
                <c:pt idx="112">
                  <c:v>148.69999999999999</c:v>
                </c:pt>
                <c:pt idx="113">
                  <c:v>150.91999999999999</c:v>
                </c:pt>
                <c:pt idx="114">
                  <c:v>153.97999999999999</c:v>
                </c:pt>
                <c:pt idx="115">
                  <c:v>163.56</c:v>
                </c:pt>
                <c:pt idx="116">
                  <c:v>172.65</c:v>
                </c:pt>
                <c:pt idx="117">
                  <c:v>184.23999999999998</c:v>
                </c:pt>
                <c:pt idx="118">
                  <c:v>192.56</c:v>
                </c:pt>
                <c:pt idx="119">
                  <c:v>203.12</c:v>
                </c:pt>
                <c:pt idx="120">
                  <c:v>214.46</c:v>
                </c:pt>
                <c:pt idx="121">
                  <c:v>221.73</c:v>
                </c:pt>
                <c:pt idx="122">
                  <c:v>229.95000000000007</c:v>
                </c:pt>
                <c:pt idx="123">
                  <c:v>239.4</c:v>
                </c:pt>
                <c:pt idx="124">
                  <c:v>234</c:v>
                </c:pt>
                <c:pt idx="125">
                  <c:v>244.70999999999998</c:v>
                </c:pt>
                <c:pt idx="126">
                  <c:v>250.98000000000027</c:v>
                </c:pt>
                <c:pt idx="127">
                  <c:v>249.89000000000001</c:v>
                </c:pt>
                <c:pt idx="128">
                  <c:v>252.8</c:v>
                </c:pt>
                <c:pt idx="129">
                  <c:v>260.58999999999969</c:v>
                </c:pt>
                <c:pt idx="130">
                  <c:v>264.64999999999998</c:v>
                </c:pt>
                <c:pt idx="131">
                  <c:v>260.57</c:v>
                </c:pt>
                <c:pt idx="132">
                  <c:v>251.99</c:v>
                </c:pt>
                <c:pt idx="133">
                  <c:v>247.88000000000056</c:v>
                </c:pt>
                <c:pt idx="134">
                  <c:v>251.46</c:v>
                </c:pt>
                <c:pt idx="135">
                  <c:v>244.15</c:v>
                </c:pt>
                <c:pt idx="136">
                  <c:v>240.56</c:v>
                </c:pt>
                <c:pt idx="137">
                  <c:v>242.10999999999999</c:v>
                </c:pt>
                <c:pt idx="138">
                  <c:v>240.42000000000004</c:v>
                </c:pt>
                <c:pt idx="139">
                  <c:v>234.49</c:v>
                </c:pt>
                <c:pt idx="140">
                  <c:v>234.48000000000027</c:v>
                </c:pt>
                <c:pt idx="141">
                  <c:v>236.81</c:v>
                </c:pt>
                <c:pt idx="142">
                  <c:v>226.2</c:v>
                </c:pt>
                <c:pt idx="143">
                  <c:v>220.2</c:v>
                </c:pt>
                <c:pt idx="144">
                  <c:v>216.45000000000007</c:v>
                </c:pt>
                <c:pt idx="145">
                  <c:v>212.81</c:v>
                </c:pt>
                <c:pt idx="146">
                  <c:v>206.16</c:v>
                </c:pt>
                <c:pt idx="147">
                  <c:v>206.04</c:v>
                </c:pt>
                <c:pt idx="148">
                  <c:v>208.69</c:v>
                </c:pt>
                <c:pt idx="149">
                  <c:v>211.12</c:v>
                </c:pt>
                <c:pt idx="150">
                  <c:v>215.59</c:v>
                </c:pt>
                <c:pt idx="151">
                  <c:v>225.94</c:v>
                </c:pt>
                <c:pt idx="152">
                  <c:v>231.95000000000007</c:v>
                </c:pt>
                <c:pt idx="153">
                  <c:v>235.92000000000004</c:v>
                </c:pt>
                <c:pt idx="154">
                  <c:v>236.95000000000007</c:v>
                </c:pt>
                <c:pt idx="155">
                  <c:v>237.19</c:v>
                </c:pt>
                <c:pt idx="156">
                  <c:v>244.26</c:v>
                </c:pt>
                <c:pt idx="157">
                  <c:v>249.58</c:v>
                </c:pt>
                <c:pt idx="158">
                  <c:v>248.62</c:v>
                </c:pt>
                <c:pt idx="159">
                  <c:v>248.62</c:v>
                </c:pt>
                <c:pt idx="160">
                  <c:v>246.58</c:v>
                </c:pt>
                <c:pt idx="161">
                  <c:v>247.95000000000007</c:v>
                </c:pt>
                <c:pt idx="162">
                  <c:v>247.2</c:v>
                </c:pt>
                <c:pt idx="163">
                  <c:v>242.99</c:v>
                </c:pt>
                <c:pt idx="164">
                  <c:v>244.26</c:v>
                </c:pt>
                <c:pt idx="165">
                  <c:v>240.19</c:v>
                </c:pt>
                <c:pt idx="166">
                  <c:v>245.20999999999998</c:v>
                </c:pt>
                <c:pt idx="167">
                  <c:v>246.82000000000056</c:v>
                </c:pt>
                <c:pt idx="168">
                  <c:v>246.96</c:v>
                </c:pt>
                <c:pt idx="169">
                  <c:v>249.95000000000007</c:v>
                </c:pt>
                <c:pt idx="170">
                  <c:v>253.85000000000056</c:v>
                </c:pt>
                <c:pt idx="171">
                  <c:v>255.57</c:v>
                </c:pt>
                <c:pt idx="172">
                  <c:v>255.47</c:v>
                </c:pt>
                <c:pt idx="173">
                  <c:v>262.39999999999969</c:v>
                </c:pt>
                <c:pt idx="174">
                  <c:v>263.81</c:v>
                </c:pt>
                <c:pt idx="175">
                  <c:v>268.7</c:v>
                </c:pt>
                <c:pt idx="176">
                  <c:v>282.58</c:v>
                </c:pt>
                <c:pt idx="177">
                  <c:v>287.39999999999969</c:v>
                </c:pt>
                <c:pt idx="178">
                  <c:v>285.58999999999969</c:v>
                </c:pt>
                <c:pt idx="179">
                  <c:v>295.44</c:v>
                </c:pt>
                <c:pt idx="180">
                  <c:v>281.94</c:v>
                </c:pt>
                <c:pt idx="181">
                  <c:v>290.3</c:v>
                </c:pt>
                <c:pt idx="182">
                  <c:v>290.82</c:v>
                </c:pt>
                <c:pt idx="183">
                  <c:v>294.89999999999969</c:v>
                </c:pt>
                <c:pt idx="184">
                  <c:v>298.52999999999969</c:v>
                </c:pt>
                <c:pt idx="185">
                  <c:v>295.61</c:v>
                </c:pt>
                <c:pt idx="186">
                  <c:v>313.72999999999894</c:v>
                </c:pt>
                <c:pt idx="187">
                  <c:v>322.41000000000003</c:v>
                </c:pt>
                <c:pt idx="188">
                  <c:v>332.11</c:v>
                </c:pt>
                <c:pt idx="189">
                  <c:v>337.11</c:v>
                </c:pt>
                <c:pt idx="190">
                  <c:v>348.66</c:v>
                </c:pt>
                <c:pt idx="191">
                  <c:v>337.39</c:v>
                </c:pt>
                <c:pt idx="192">
                  <c:v>338.66</c:v>
                </c:pt>
                <c:pt idx="193">
                  <c:v>365.02</c:v>
                </c:pt>
                <c:pt idx="194">
                  <c:v>370.27</c:v>
                </c:pt>
                <c:pt idx="195">
                  <c:v>348.56</c:v>
                </c:pt>
                <c:pt idx="196">
                  <c:v>358.8</c:v>
                </c:pt>
                <c:pt idx="197">
                  <c:v>368.53</c:v>
                </c:pt>
                <c:pt idx="198">
                  <c:v>355.89</c:v>
                </c:pt>
                <c:pt idx="199">
                  <c:v>376.09</c:v>
                </c:pt>
                <c:pt idx="200">
                  <c:v>396.91999999999899</c:v>
                </c:pt>
                <c:pt idx="201">
                  <c:v>374.51</c:v>
                </c:pt>
                <c:pt idx="202">
                  <c:v>374.78999999999894</c:v>
                </c:pt>
                <c:pt idx="203">
                  <c:v>382.42999999999893</c:v>
                </c:pt>
                <c:pt idx="204">
                  <c:v>369.39</c:v>
                </c:pt>
                <c:pt idx="205">
                  <c:v>358.42999999999893</c:v>
                </c:pt>
                <c:pt idx="206">
                  <c:v>356.88</c:v>
                </c:pt>
                <c:pt idx="207">
                  <c:v>368.47999999999894</c:v>
                </c:pt>
                <c:pt idx="208">
                  <c:v>375.40999999999963</c:v>
                </c:pt>
                <c:pt idx="209">
                  <c:v>369.86</c:v>
                </c:pt>
                <c:pt idx="210">
                  <c:v>377.22999999999894</c:v>
                </c:pt>
                <c:pt idx="211">
                  <c:v>400.3</c:v>
                </c:pt>
                <c:pt idx="212">
                  <c:v>411.05</c:v>
                </c:pt>
                <c:pt idx="213">
                  <c:v>444.61</c:v>
                </c:pt>
                <c:pt idx="214">
                  <c:v>475.04</c:v>
                </c:pt>
                <c:pt idx="215">
                  <c:v>477.48999999999899</c:v>
                </c:pt>
                <c:pt idx="216">
                  <c:v>516.84999999999798</c:v>
                </c:pt>
                <c:pt idx="217">
                  <c:v>543.79000000000053</c:v>
                </c:pt>
                <c:pt idx="218">
                  <c:v>567.98</c:v>
                </c:pt>
                <c:pt idx="219">
                  <c:v>593.93999999999949</c:v>
                </c:pt>
                <c:pt idx="220">
                  <c:v>604.54</c:v>
                </c:pt>
                <c:pt idx="221">
                  <c:v>627.70000000000005</c:v>
                </c:pt>
                <c:pt idx="222">
                  <c:v>642.04</c:v>
                </c:pt>
                <c:pt idx="223">
                  <c:v>688.84999999999798</c:v>
                </c:pt>
                <c:pt idx="224">
                  <c:v>748.05</c:v>
                </c:pt>
                <c:pt idx="225">
                  <c:v>756.44999999999948</c:v>
                </c:pt>
                <c:pt idx="226">
                  <c:v>782.9</c:v>
                </c:pt>
                <c:pt idx="227">
                  <c:v>694.41</c:v>
                </c:pt>
                <c:pt idx="228">
                  <c:v>657.59</c:v>
                </c:pt>
                <c:pt idx="229">
                  <c:v>564.31999999999948</c:v>
                </c:pt>
                <c:pt idx="230">
                  <c:v>499.98999999999899</c:v>
                </c:pt>
                <c:pt idx="231">
                  <c:v>422.19</c:v>
                </c:pt>
                <c:pt idx="232">
                  <c:v>384.90999999999963</c:v>
                </c:pt>
                <c:pt idx="233">
                  <c:v>375.68</c:v>
                </c:pt>
                <c:pt idx="234">
                  <c:v>390.01</c:v>
                </c:pt>
                <c:pt idx="235">
                  <c:v>403.46</c:v>
                </c:pt>
                <c:pt idx="236">
                  <c:v>429.69</c:v>
                </c:pt>
                <c:pt idx="237">
                  <c:v>475.41999999999899</c:v>
                </c:pt>
                <c:pt idx="238">
                  <c:v>485.19</c:v>
                </c:pt>
                <c:pt idx="239">
                  <c:v>517.78000000000054</c:v>
                </c:pt>
                <c:pt idx="240">
                  <c:v>533.07000000000005</c:v>
                </c:pt>
                <c:pt idx="241">
                  <c:v>537.77000000000055</c:v>
                </c:pt>
                <c:pt idx="242">
                  <c:v>561.51</c:v>
                </c:pt>
                <c:pt idx="243">
                  <c:v>562.11</c:v>
                </c:pt>
                <c:pt idx="244">
                  <c:v>584.84999999999798</c:v>
                </c:pt>
                <c:pt idx="245">
                  <c:v>544.61</c:v>
                </c:pt>
                <c:pt idx="246">
                  <c:v>580.70000000000005</c:v>
                </c:pt>
                <c:pt idx="247">
                  <c:v>582.72</c:v>
                </c:pt>
                <c:pt idx="248">
                  <c:v>571.25</c:v>
                </c:pt>
                <c:pt idx="249">
                  <c:v>566.66</c:v>
                </c:pt>
                <c:pt idx="250">
                  <c:v>572.72</c:v>
                </c:pt>
                <c:pt idx="251">
                  <c:v>568.58000000000004</c:v>
                </c:pt>
                <c:pt idx="252">
                  <c:v>600.76</c:v>
                </c:pt>
                <c:pt idx="253">
                  <c:v>633.66</c:v>
                </c:pt>
                <c:pt idx="254">
                  <c:v>653.17999999999995</c:v>
                </c:pt>
                <c:pt idx="255">
                  <c:v>678.13</c:v>
                </c:pt>
                <c:pt idx="256">
                  <c:v>704.76</c:v>
                </c:pt>
                <c:pt idx="257">
                  <c:v>751.43999999999949</c:v>
                </c:pt>
                <c:pt idx="258">
                  <c:v>830.97</c:v>
                </c:pt>
                <c:pt idx="259">
                  <c:v>851.45999999999947</c:v>
                </c:pt>
                <c:pt idx="260">
                  <c:v>848.66</c:v>
                </c:pt>
                <c:pt idx="261">
                  <c:v>856.14</c:v>
                </c:pt>
                <c:pt idx="262">
                  <c:v>875.31</c:v>
                </c:pt>
                <c:pt idx="263">
                  <c:v>859.83999999999946</c:v>
                </c:pt>
                <c:pt idx="264">
                  <c:v>864.62</c:v>
                </c:pt>
                <c:pt idx="265">
                  <c:v>849.89</c:v>
                </c:pt>
              </c:numCache>
            </c:numRef>
          </c:val>
        </c:ser>
        <c:ser>
          <c:idx val="1"/>
          <c:order val="1"/>
          <c:tx>
            <c:strRef>
              <c:f>Sheet1!$I$18:$I$19</c:f>
              <c:strCache>
                <c:ptCount val="1"/>
                <c:pt idx="0">
                  <c:v>한국 LNG</c:v>
                </c:pt>
              </c:strCache>
            </c:strRef>
          </c:tx>
          <c:spPr>
            <a:ln w="15875">
              <a:solidFill>
                <a:srgbClr val="FF0000"/>
              </a:solidFill>
              <a:prstDash val="sysDot"/>
            </a:ln>
          </c:spPr>
          <c:marker>
            <c:symbol val="diamond"/>
            <c:size val="4"/>
            <c:spPr>
              <a:solidFill>
                <a:srgbClr val="FF0000"/>
              </a:solidFill>
            </c:spPr>
          </c:marker>
          <c:cat>
            <c:numRef>
              <c:f>Sheet1!$A$21:$A$286</c:f>
              <c:numCache>
                <c:formatCode>0.00_ </c:formatCode>
                <c:ptCount val="266"/>
                <c:pt idx="0">
                  <c:v>1990.01</c:v>
                </c:pt>
                <c:pt idx="1">
                  <c:v>1990.02</c:v>
                </c:pt>
                <c:pt idx="2">
                  <c:v>1990.03</c:v>
                </c:pt>
                <c:pt idx="3">
                  <c:v>1990.04</c:v>
                </c:pt>
                <c:pt idx="4">
                  <c:v>1990.05</c:v>
                </c:pt>
                <c:pt idx="5">
                  <c:v>1990.06</c:v>
                </c:pt>
                <c:pt idx="6">
                  <c:v>1990.07</c:v>
                </c:pt>
                <c:pt idx="7">
                  <c:v>1990.08</c:v>
                </c:pt>
                <c:pt idx="8">
                  <c:v>1990.09</c:v>
                </c:pt>
                <c:pt idx="9">
                  <c:v>1990.1</c:v>
                </c:pt>
                <c:pt idx="10">
                  <c:v>1990.11</c:v>
                </c:pt>
                <c:pt idx="11">
                  <c:v>1990.12</c:v>
                </c:pt>
                <c:pt idx="12">
                  <c:v>1991.01</c:v>
                </c:pt>
                <c:pt idx="13">
                  <c:v>1991.02</c:v>
                </c:pt>
                <c:pt idx="14">
                  <c:v>1991.03</c:v>
                </c:pt>
                <c:pt idx="15">
                  <c:v>1991.04</c:v>
                </c:pt>
                <c:pt idx="16">
                  <c:v>1991.05</c:v>
                </c:pt>
                <c:pt idx="17">
                  <c:v>1991.06</c:v>
                </c:pt>
                <c:pt idx="18">
                  <c:v>1991.07</c:v>
                </c:pt>
                <c:pt idx="19">
                  <c:v>1991.08</c:v>
                </c:pt>
                <c:pt idx="20">
                  <c:v>1991.09</c:v>
                </c:pt>
                <c:pt idx="21">
                  <c:v>1991.1</c:v>
                </c:pt>
                <c:pt idx="22">
                  <c:v>1991.11</c:v>
                </c:pt>
                <c:pt idx="23">
                  <c:v>1991.12</c:v>
                </c:pt>
                <c:pt idx="24">
                  <c:v>1992.01</c:v>
                </c:pt>
                <c:pt idx="25">
                  <c:v>1992.02</c:v>
                </c:pt>
                <c:pt idx="26">
                  <c:v>1992.03</c:v>
                </c:pt>
                <c:pt idx="27">
                  <c:v>1992.04</c:v>
                </c:pt>
                <c:pt idx="28">
                  <c:v>1992.05</c:v>
                </c:pt>
                <c:pt idx="29">
                  <c:v>1992.06</c:v>
                </c:pt>
                <c:pt idx="30">
                  <c:v>1992.07</c:v>
                </c:pt>
                <c:pt idx="31">
                  <c:v>1992.08</c:v>
                </c:pt>
                <c:pt idx="32">
                  <c:v>1992.09</c:v>
                </c:pt>
                <c:pt idx="33">
                  <c:v>1992.1</c:v>
                </c:pt>
                <c:pt idx="34">
                  <c:v>1992.11</c:v>
                </c:pt>
                <c:pt idx="35">
                  <c:v>1992.12</c:v>
                </c:pt>
                <c:pt idx="36">
                  <c:v>1993.01</c:v>
                </c:pt>
                <c:pt idx="37">
                  <c:v>1993.02</c:v>
                </c:pt>
                <c:pt idx="38">
                  <c:v>1993.03</c:v>
                </c:pt>
                <c:pt idx="39">
                  <c:v>1993.04</c:v>
                </c:pt>
                <c:pt idx="40">
                  <c:v>1993.05</c:v>
                </c:pt>
                <c:pt idx="41">
                  <c:v>1993.06</c:v>
                </c:pt>
                <c:pt idx="42">
                  <c:v>1993.07</c:v>
                </c:pt>
                <c:pt idx="43">
                  <c:v>1993.08</c:v>
                </c:pt>
                <c:pt idx="44">
                  <c:v>1993.09</c:v>
                </c:pt>
                <c:pt idx="45">
                  <c:v>1993.1</c:v>
                </c:pt>
                <c:pt idx="46">
                  <c:v>1993.11</c:v>
                </c:pt>
                <c:pt idx="47">
                  <c:v>1993.12</c:v>
                </c:pt>
                <c:pt idx="48">
                  <c:v>1994.01</c:v>
                </c:pt>
                <c:pt idx="49">
                  <c:v>1994.02</c:v>
                </c:pt>
                <c:pt idx="50">
                  <c:v>1994.03</c:v>
                </c:pt>
                <c:pt idx="51">
                  <c:v>1994.04</c:v>
                </c:pt>
                <c:pt idx="52">
                  <c:v>1994.05</c:v>
                </c:pt>
                <c:pt idx="53">
                  <c:v>1994.06</c:v>
                </c:pt>
                <c:pt idx="54">
                  <c:v>1994.07</c:v>
                </c:pt>
                <c:pt idx="55">
                  <c:v>1994.08</c:v>
                </c:pt>
                <c:pt idx="56">
                  <c:v>1994.09</c:v>
                </c:pt>
                <c:pt idx="57">
                  <c:v>1994.1</c:v>
                </c:pt>
                <c:pt idx="58">
                  <c:v>1994.11</c:v>
                </c:pt>
                <c:pt idx="59">
                  <c:v>1994.12</c:v>
                </c:pt>
                <c:pt idx="60">
                  <c:v>1995.01</c:v>
                </c:pt>
                <c:pt idx="61">
                  <c:v>1995.02</c:v>
                </c:pt>
                <c:pt idx="62">
                  <c:v>1995.03</c:v>
                </c:pt>
                <c:pt idx="63">
                  <c:v>1995.04</c:v>
                </c:pt>
                <c:pt idx="64">
                  <c:v>1995.05</c:v>
                </c:pt>
                <c:pt idx="65">
                  <c:v>1995.06</c:v>
                </c:pt>
                <c:pt idx="66">
                  <c:v>1995.07</c:v>
                </c:pt>
                <c:pt idx="67">
                  <c:v>1995.08</c:v>
                </c:pt>
                <c:pt idx="68">
                  <c:v>1995.09</c:v>
                </c:pt>
                <c:pt idx="69">
                  <c:v>1995.1</c:v>
                </c:pt>
                <c:pt idx="70">
                  <c:v>1995.11</c:v>
                </c:pt>
                <c:pt idx="71">
                  <c:v>1995.12</c:v>
                </c:pt>
                <c:pt idx="72">
                  <c:v>1996.01</c:v>
                </c:pt>
                <c:pt idx="73">
                  <c:v>1996.02</c:v>
                </c:pt>
                <c:pt idx="74">
                  <c:v>1996.03</c:v>
                </c:pt>
                <c:pt idx="75">
                  <c:v>1996.04</c:v>
                </c:pt>
                <c:pt idx="76">
                  <c:v>1996.05</c:v>
                </c:pt>
                <c:pt idx="77">
                  <c:v>1996.06</c:v>
                </c:pt>
                <c:pt idx="78">
                  <c:v>1996.07</c:v>
                </c:pt>
                <c:pt idx="79">
                  <c:v>1996.08</c:v>
                </c:pt>
                <c:pt idx="80">
                  <c:v>1996.09</c:v>
                </c:pt>
                <c:pt idx="81">
                  <c:v>1996.1</c:v>
                </c:pt>
                <c:pt idx="82">
                  <c:v>1996.11</c:v>
                </c:pt>
                <c:pt idx="83">
                  <c:v>1996.12</c:v>
                </c:pt>
                <c:pt idx="84">
                  <c:v>1997.01</c:v>
                </c:pt>
                <c:pt idx="85">
                  <c:v>1997.02</c:v>
                </c:pt>
                <c:pt idx="86">
                  <c:v>1997.03</c:v>
                </c:pt>
                <c:pt idx="87">
                  <c:v>1997.04</c:v>
                </c:pt>
                <c:pt idx="88">
                  <c:v>1997.05</c:v>
                </c:pt>
                <c:pt idx="89">
                  <c:v>1997.06</c:v>
                </c:pt>
                <c:pt idx="90">
                  <c:v>1997.07</c:v>
                </c:pt>
                <c:pt idx="91">
                  <c:v>1997.08</c:v>
                </c:pt>
                <c:pt idx="92">
                  <c:v>1997.09</c:v>
                </c:pt>
                <c:pt idx="93">
                  <c:v>1997.1</c:v>
                </c:pt>
                <c:pt idx="94">
                  <c:v>1997.11</c:v>
                </c:pt>
                <c:pt idx="95">
                  <c:v>1997.12</c:v>
                </c:pt>
                <c:pt idx="96">
                  <c:v>1998.01</c:v>
                </c:pt>
                <c:pt idx="97">
                  <c:v>1998.02</c:v>
                </c:pt>
                <c:pt idx="98">
                  <c:v>1998.03</c:v>
                </c:pt>
                <c:pt idx="99">
                  <c:v>1998.04</c:v>
                </c:pt>
                <c:pt idx="100">
                  <c:v>1998.05</c:v>
                </c:pt>
                <c:pt idx="101">
                  <c:v>1998.06</c:v>
                </c:pt>
                <c:pt idx="102">
                  <c:v>1998.07</c:v>
                </c:pt>
                <c:pt idx="103">
                  <c:v>1998.08</c:v>
                </c:pt>
                <c:pt idx="104">
                  <c:v>1998.09</c:v>
                </c:pt>
                <c:pt idx="105">
                  <c:v>1998.1</c:v>
                </c:pt>
                <c:pt idx="106">
                  <c:v>1998.11</c:v>
                </c:pt>
                <c:pt idx="107">
                  <c:v>1998.12</c:v>
                </c:pt>
                <c:pt idx="108">
                  <c:v>1999.01</c:v>
                </c:pt>
                <c:pt idx="109">
                  <c:v>1999.02</c:v>
                </c:pt>
                <c:pt idx="110">
                  <c:v>1999.03</c:v>
                </c:pt>
                <c:pt idx="111">
                  <c:v>1999.04</c:v>
                </c:pt>
                <c:pt idx="112">
                  <c:v>1999.05</c:v>
                </c:pt>
                <c:pt idx="113">
                  <c:v>1999.06</c:v>
                </c:pt>
                <c:pt idx="114">
                  <c:v>1999.07</c:v>
                </c:pt>
                <c:pt idx="115">
                  <c:v>1999.08</c:v>
                </c:pt>
                <c:pt idx="116">
                  <c:v>1999.09</c:v>
                </c:pt>
                <c:pt idx="117">
                  <c:v>1999.1</c:v>
                </c:pt>
                <c:pt idx="118">
                  <c:v>1999.11</c:v>
                </c:pt>
                <c:pt idx="119">
                  <c:v>1999.12</c:v>
                </c:pt>
                <c:pt idx="120">
                  <c:v>2000.01</c:v>
                </c:pt>
                <c:pt idx="121">
                  <c:v>2000.02</c:v>
                </c:pt>
                <c:pt idx="122">
                  <c:v>2000.03</c:v>
                </c:pt>
                <c:pt idx="123">
                  <c:v>2000.04</c:v>
                </c:pt>
                <c:pt idx="124">
                  <c:v>2000.05</c:v>
                </c:pt>
                <c:pt idx="125">
                  <c:v>2000.06</c:v>
                </c:pt>
                <c:pt idx="126">
                  <c:v>2000.07</c:v>
                </c:pt>
                <c:pt idx="127">
                  <c:v>2000.08</c:v>
                </c:pt>
                <c:pt idx="128">
                  <c:v>2000.09</c:v>
                </c:pt>
                <c:pt idx="129">
                  <c:v>2000.1</c:v>
                </c:pt>
                <c:pt idx="130">
                  <c:v>2000.11</c:v>
                </c:pt>
                <c:pt idx="131">
                  <c:v>2000.12</c:v>
                </c:pt>
                <c:pt idx="132">
                  <c:v>2001.01</c:v>
                </c:pt>
                <c:pt idx="133">
                  <c:v>2001.02</c:v>
                </c:pt>
                <c:pt idx="134">
                  <c:v>2001.03</c:v>
                </c:pt>
                <c:pt idx="135">
                  <c:v>2001.04</c:v>
                </c:pt>
                <c:pt idx="136">
                  <c:v>2001.05</c:v>
                </c:pt>
                <c:pt idx="137">
                  <c:v>2001.06</c:v>
                </c:pt>
                <c:pt idx="138">
                  <c:v>2001.07</c:v>
                </c:pt>
                <c:pt idx="139">
                  <c:v>2001.08</c:v>
                </c:pt>
                <c:pt idx="140">
                  <c:v>2001.09</c:v>
                </c:pt>
                <c:pt idx="141">
                  <c:v>2001.1</c:v>
                </c:pt>
                <c:pt idx="142">
                  <c:v>2001.11</c:v>
                </c:pt>
                <c:pt idx="143">
                  <c:v>2001.12</c:v>
                </c:pt>
                <c:pt idx="144">
                  <c:v>2002.01</c:v>
                </c:pt>
                <c:pt idx="145">
                  <c:v>2002.02</c:v>
                </c:pt>
                <c:pt idx="146">
                  <c:v>2002.03</c:v>
                </c:pt>
                <c:pt idx="147">
                  <c:v>2002.04</c:v>
                </c:pt>
                <c:pt idx="148">
                  <c:v>2002.05</c:v>
                </c:pt>
                <c:pt idx="149">
                  <c:v>2002.06</c:v>
                </c:pt>
                <c:pt idx="150">
                  <c:v>2002.07</c:v>
                </c:pt>
                <c:pt idx="151">
                  <c:v>2002.08</c:v>
                </c:pt>
                <c:pt idx="152">
                  <c:v>2002.09</c:v>
                </c:pt>
                <c:pt idx="153">
                  <c:v>2002.1</c:v>
                </c:pt>
                <c:pt idx="154">
                  <c:v>2002.11</c:v>
                </c:pt>
                <c:pt idx="155">
                  <c:v>2002.12</c:v>
                </c:pt>
                <c:pt idx="156">
                  <c:v>2003.01</c:v>
                </c:pt>
                <c:pt idx="157">
                  <c:v>2003.02</c:v>
                </c:pt>
                <c:pt idx="158">
                  <c:v>2003.03</c:v>
                </c:pt>
                <c:pt idx="159">
                  <c:v>2003.04</c:v>
                </c:pt>
                <c:pt idx="160">
                  <c:v>2003.05</c:v>
                </c:pt>
                <c:pt idx="161">
                  <c:v>2003.06</c:v>
                </c:pt>
                <c:pt idx="162">
                  <c:v>2003.07</c:v>
                </c:pt>
                <c:pt idx="163">
                  <c:v>2003.08</c:v>
                </c:pt>
                <c:pt idx="164">
                  <c:v>2003.09</c:v>
                </c:pt>
                <c:pt idx="165">
                  <c:v>2003.1</c:v>
                </c:pt>
                <c:pt idx="166">
                  <c:v>2003.11</c:v>
                </c:pt>
                <c:pt idx="167">
                  <c:v>2003.12</c:v>
                </c:pt>
                <c:pt idx="168">
                  <c:v>2004.01</c:v>
                </c:pt>
                <c:pt idx="169">
                  <c:v>2004.02</c:v>
                </c:pt>
                <c:pt idx="170">
                  <c:v>2004.03</c:v>
                </c:pt>
                <c:pt idx="171">
                  <c:v>2004.04</c:v>
                </c:pt>
                <c:pt idx="172">
                  <c:v>2004.05</c:v>
                </c:pt>
                <c:pt idx="173">
                  <c:v>2004.06</c:v>
                </c:pt>
                <c:pt idx="174">
                  <c:v>2004.07</c:v>
                </c:pt>
                <c:pt idx="175">
                  <c:v>2004.08</c:v>
                </c:pt>
                <c:pt idx="176">
                  <c:v>2004.09</c:v>
                </c:pt>
                <c:pt idx="177">
                  <c:v>2004.1</c:v>
                </c:pt>
                <c:pt idx="178">
                  <c:v>2004.11</c:v>
                </c:pt>
                <c:pt idx="179">
                  <c:v>2004.12</c:v>
                </c:pt>
                <c:pt idx="180">
                  <c:v>2005.01</c:v>
                </c:pt>
                <c:pt idx="181">
                  <c:v>2005.02</c:v>
                </c:pt>
                <c:pt idx="182">
                  <c:v>2005.03</c:v>
                </c:pt>
                <c:pt idx="183">
                  <c:v>2005.04</c:v>
                </c:pt>
                <c:pt idx="184">
                  <c:v>2005.05</c:v>
                </c:pt>
                <c:pt idx="185">
                  <c:v>2005.06</c:v>
                </c:pt>
                <c:pt idx="186">
                  <c:v>2005.07</c:v>
                </c:pt>
                <c:pt idx="187">
                  <c:v>2005.08</c:v>
                </c:pt>
                <c:pt idx="188">
                  <c:v>2005.09</c:v>
                </c:pt>
                <c:pt idx="189">
                  <c:v>2005.1</c:v>
                </c:pt>
                <c:pt idx="190">
                  <c:v>2005.11</c:v>
                </c:pt>
                <c:pt idx="191">
                  <c:v>2005.12</c:v>
                </c:pt>
                <c:pt idx="192">
                  <c:v>2006.01</c:v>
                </c:pt>
                <c:pt idx="193">
                  <c:v>2006.02</c:v>
                </c:pt>
                <c:pt idx="194">
                  <c:v>2006.03</c:v>
                </c:pt>
                <c:pt idx="195">
                  <c:v>2006.04</c:v>
                </c:pt>
                <c:pt idx="196">
                  <c:v>2006.05</c:v>
                </c:pt>
                <c:pt idx="197">
                  <c:v>2006.06</c:v>
                </c:pt>
                <c:pt idx="198">
                  <c:v>2006.07</c:v>
                </c:pt>
                <c:pt idx="199">
                  <c:v>2006.08</c:v>
                </c:pt>
                <c:pt idx="200">
                  <c:v>2006.09</c:v>
                </c:pt>
                <c:pt idx="201">
                  <c:v>2006.1</c:v>
                </c:pt>
                <c:pt idx="202">
                  <c:v>2006.11</c:v>
                </c:pt>
                <c:pt idx="203">
                  <c:v>2006.12</c:v>
                </c:pt>
                <c:pt idx="204">
                  <c:v>2007.01</c:v>
                </c:pt>
                <c:pt idx="205">
                  <c:v>2007.02</c:v>
                </c:pt>
                <c:pt idx="206">
                  <c:v>2007.03</c:v>
                </c:pt>
                <c:pt idx="207">
                  <c:v>2007.04</c:v>
                </c:pt>
                <c:pt idx="208">
                  <c:v>2007.05</c:v>
                </c:pt>
                <c:pt idx="209">
                  <c:v>2007.06</c:v>
                </c:pt>
                <c:pt idx="210">
                  <c:v>2007.07</c:v>
                </c:pt>
                <c:pt idx="211">
                  <c:v>2007.08</c:v>
                </c:pt>
                <c:pt idx="212">
                  <c:v>2007.09</c:v>
                </c:pt>
                <c:pt idx="213">
                  <c:v>2007.1</c:v>
                </c:pt>
                <c:pt idx="214">
                  <c:v>2007.11</c:v>
                </c:pt>
                <c:pt idx="215">
                  <c:v>2007.12</c:v>
                </c:pt>
                <c:pt idx="216">
                  <c:v>2008.01</c:v>
                </c:pt>
                <c:pt idx="217">
                  <c:v>2008.02</c:v>
                </c:pt>
                <c:pt idx="218">
                  <c:v>2008.03</c:v>
                </c:pt>
                <c:pt idx="219">
                  <c:v>2008.04</c:v>
                </c:pt>
                <c:pt idx="220">
                  <c:v>2008.05</c:v>
                </c:pt>
                <c:pt idx="221">
                  <c:v>2008.06</c:v>
                </c:pt>
                <c:pt idx="222">
                  <c:v>2008.07</c:v>
                </c:pt>
                <c:pt idx="223">
                  <c:v>2008.08</c:v>
                </c:pt>
                <c:pt idx="224">
                  <c:v>2008.09</c:v>
                </c:pt>
                <c:pt idx="225">
                  <c:v>2008.1</c:v>
                </c:pt>
                <c:pt idx="226">
                  <c:v>2008.11</c:v>
                </c:pt>
                <c:pt idx="227">
                  <c:v>2008.12</c:v>
                </c:pt>
                <c:pt idx="228">
                  <c:v>2009.01</c:v>
                </c:pt>
                <c:pt idx="229">
                  <c:v>2009.02</c:v>
                </c:pt>
                <c:pt idx="230">
                  <c:v>2009.03</c:v>
                </c:pt>
                <c:pt idx="231">
                  <c:v>2009.04</c:v>
                </c:pt>
                <c:pt idx="232">
                  <c:v>2009.05</c:v>
                </c:pt>
                <c:pt idx="233">
                  <c:v>2009.06</c:v>
                </c:pt>
                <c:pt idx="234">
                  <c:v>2009.07</c:v>
                </c:pt>
                <c:pt idx="235">
                  <c:v>2009.08</c:v>
                </c:pt>
                <c:pt idx="236">
                  <c:v>2009.09</c:v>
                </c:pt>
                <c:pt idx="237">
                  <c:v>2009.1</c:v>
                </c:pt>
                <c:pt idx="238">
                  <c:v>2009.11</c:v>
                </c:pt>
                <c:pt idx="239">
                  <c:v>2009.12</c:v>
                </c:pt>
                <c:pt idx="240">
                  <c:v>2010.01</c:v>
                </c:pt>
                <c:pt idx="241">
                  <c:v>2010.02</c:v>
                </c:pt>
                <c:pt idx="242">
                  <c:v>2010.03</c:v>
                </c:pt>
                <c:pt idx="243">
                  <c:v>2010.04</c:v>
                </c:pt>
                <c:pt idx="244">
                  <c:v>2010.05</c:v>
                </c:pt>
                <c:pt idx="245">
                  <c:v>2010.06</c:v>
                </c:pt>
                <c:pt idx="246">
                  <c:v>2010.07</c:v>
                </c:pt>
                <c:pt idx="247">
                  <c:v>2010.08</c:v>
                </c:pt>
                <c:pt idx="248">
                  <c:v>2010.09</c:v>
                </c:pt>
                <c:pt idx="249">
                  <c:v>2010.1</c:v>
                </c:pt>
                <c:pt idx="250">
                  <c:v>2010.11</c:v>
                </c:pt>
                <c:pt idx="251">
                  <c:v>2010.12</c:v>
                </c:pt>
                <c:pt idx="252">
                  <c:v>2011.01</c:v>
                </c:pt>
                <c:pt idx="253">
                  <c:v>2011.02</c:v>
                </c:pt>
                <c:pt idx="254">
                  <c:v>2011.03</c:v>
                </c:pt>
                <c:pt idx="255">
                  <c:v>2011.04</c:v>
                </c:pt>
                <c:pt idx="256">
                  <c:v>2011.05</c:v>
                </c:pt>
                <c:pt idx="257">
                  <c:v>2011.06</c:v>
                </c:pt>
                <c:pt idx="258">
                  <c:v>2011.07</c:v>
                </c:pt>
                <c:pt idx="259">
                  <c:v>2011.08</c:v>
                </c:pt>
                <c:pt idx="260">
                  <c:v>2011.09</c:v>
                </c:pt>
                <c:pt idx="261">
                  <c:v>2011.1</c:v>
                </c:pt>
                <c:pt idx="262">
                  <c:v>2011.11</c:v>
                </c:pt>
                <c:pt idx="263">
                  <c:v>2011.12</c:v>
                </c:pt>
                <c:pt idx="264">
                  <c:v>2012.01</c:v>
                </c:pt>
                <c:pt idx="265">
                  <c:v>2012.02</c:v>
                </c:pt>
              </c:numCache>
            </c:numRef>
          </c:cat>
          <c:val>
            <c:numRef>
              <c:f>Sheet1!$J$21:$J$286</c:f>
              <c:numCache>
                <c:formatCode>_-* #,##0.00_-;\-* #,##0.00_-;_-* "-"_-;_-@_-</c:formatCode>
                <c:ptCount val="266"/>
                <c:pt idx="0">
                  <c:v>180.25221357660374</c:v>
                </c:pt>
                <c:pt idx="1">
                  <c:v>190.8914613398689</c:v>
                </c:pt>
                <c:pt idx="2">
                  <c:v>191.25392952797944</c:v>
                </c:pt>
                <c:pt idx="3">
                  <c:v>189.06278107573362</c:v>
                </c:pt>
                <c:pt idx="4">
                  <c:v>180.28978963814799</c:v>
                </c:pt>
                <c:pt idx="5">
                  <c:v>170.1164917685561</c:v>
                </c:pt>
                <c:pt idx="6">
                  <c:v>162.71135984758274</c:v>
                </c:pt>
                <c:pt idx="7">
                  <c:v>156.42227369857602</c:v>
                </c:pt>
                <c:pt idx="8">
                  <c:v>168.30721872734921</c:v>
                </c:pt>
                <c:pt idx="9">
                  <c:v>225.90834505391547</c:v>
                </c:pt>
                <c:pt idx="10">
                  <c:v>298.60450152150901</c:v>
                </c:pt>
                <c:pt idx="11">
                  <c:v>306.02275012850021</c:v>
                </c:pt>
                <c:pt idx="12">
                  <c:v>242.20113180853627</c:v>
                </c:pt>
                <c:pt idx="13">
                  <c:v>236.65241942848132</c:v>
                </c:pt>
                <c:pt idx="14">
                  <c:v>197.83613995288482</c:v>
                </c:pt>
                <c:pt idx="15">
                  <c:v>171.79039494331116</c:v>
                </c:pt>
                <c:pt idx="16">
                  <c:v>177.58360712280052</c:v>
                </c:pt>
                <c:pt idx="17">
                  <c:v>164.74557707764677</c:v>
                </c:pt>
                <c:pt idx="18">
                  <c:v>180.15527207610725</c:v>
                </c:pt>
                <c:pt idx="19">
                  <c:v>181.60529001280031</c:v>
                </c:pt>
                <c:pt idx="20">
                  <c:v>178.6898328979704</c:v>
                </c:pt>
                <c:pt idx="21">
                  <c:v>187.02075350506098</c:v>
                </c:pt>
                <c:pt idx="22">
                  <c:v>193.54152918093197</c:v>
                </c:pt>
                <c:pt idx="23">
                  <c:v>196.83790239207161</c:v>
                </c:pt>
                <c:pt idx="24">
                  <c:v>187.82135065172841</c:v>
                </c:pt>
                <c:pt idx="25">
                  <c:v>179.15131748750667</c:v>
                </c:pt>
                <c:pt idx="26">
                  <c:v>176.58052373375119</c:v>
                </c:pt>
                <c:pt idx="27">
                  <c:v>169.32693577497028</c:v>
                </c:pt>
                <c:pt idx="28">
                  <c:v>180.99539433753517</c:v>
                </c:pt>
                <c:pt idx="29">
                  <c:v>188.22950514449352</c:v>
                </c:pt>
                <c:pt idx="30">
                  <c:v>191.96404876063764</c:v>
                </c:pt>
                <c:pt idx="31">
                  <c:v>199.60865912579214</c:v>
                </c:pt>
                <c:pt idx="32">
                  <c:v>199.29316055035616</c:v>
                </c:pt>
                <c:pt idx="33">
                  <c:v>196.40034869628701</c:v>
                </c:pt>
                <c:pt idx="34">
                  <c:v>193.84454352993995</c:v>
                </c:pt>
                <c:pt idx="35">
                  <c:v>185.51316717611022</c:v>
                </c:pt>
                <c:pt idx="36">
                  <c:v>182.50563432769604</c:v>
                </c:pt>
                <c:pt idx="37">
                  <c:v>178.5524691173936</c:v>
                </c:pt>
                <c:pt idx="38">
                  <c:v>181.22690288739724</c:v>
                </c:pt>
                <c:pt idx="39">
                  <c:v>176.9562264327715</c:v>
                </c:pt>
                <c:pt idx="40">
                  <c:v>186.67661733378182</c:v>
                </c:pt>
                <c:pt idx="41">
                  <c:v>186.71483028031594</c:v>
                </c:pt>
                <c:pt idx="42">
                  <c:v>181.60939155414212</c:v>
                </c:pt>
                <c:pt idx="43">
                  <c:v>171.59497415248089</c:v>
                </c:pt>
                <c:pt idx="44">
                  <c:v>174.93364476058971</c:v>
                </c:pt>
                <c:pt idx="45">
                  <c:v>169.66139725923207</c:v>
                </c:pt>
                <c:pt idx="46">
                  <c:v>167.13100558535493</c:v>
                </c:pt>
                <c:pt idx="47">
                  <c:v>158.82768524141986</c:v>
                </c:pt>
                <c:pt idx="48">
                  <c:v>148.65783541287874</c:v>
                </c:pt>
                <c:pt idx="49">
                  <c:v>153.40107525845085</c:v>
                </c:pt>
                <c:pt idx="50">
                  <c:v>156.25167021196995</c:v>
                </c:pt>
                <c:pt idx="51">
                  <c:v>147.02067963222754</c:v>
                </c:pt>
                <c:pt idx="52">
                  <c:v>155.11195712067325</c:v>
                </c:pt>
                <c:pt idx="53">
                  <c:v>158.53035386317913</c:v>
                </c:pt>
                <c:pt idx="54">
                  <c:v>167.82270045977674</c:v>
                </c:pt>
                <c:pt idx="55">
                  <c:v>173.57701607890004</c:v>
                </c:pt>
                <c:pt idx="56">
                  <c:v>176.04024351040746</c:v>
                </c:pt>
                <c:pt idx="57">
                  <c:v>166.44741227972713</c:v>
                </c:pt>
                <c:pt idx="58">
                  <c:v>165.31923913192117</c:v>
                </c:pt>
                <c:pt idx="59">
                  <c:v>162.32822374248175</c:v>
                </c:pt>
                <c:pt idx="60">
                  <c:v>171.11764994627731</c:v>
                </c:pt>
                <c:pt idx="61">
                  <c:v>175.42094223028573</c:v>
                </c:pt>
                <c:pt idx="62">
                  <c:v>180.79206080109066</c:v>
                </c:pt>
                <c:pt idx="63">
                  <c:v>180.56366822429797</c:v>
                </c:pt>
                <c:pt idx="64">
                  <c:v>206.72906905365699</c:v>
                </c:pt>
                <c:pt idx="65">
                  <c:v>215.33603494720791</c:v>
                </c:pt>
                <c:pt idx="66">
                  <c:v>254.12065072929428</c:v>
                </c:pt>
                <c:pt idx="67">
                  <c:v>189.35542803858448</c:v>
                </c:pt>
                <c:pt idx="68">
                  <c:v>205.26245503128595</c:v>
                </c:pt>
                <c:pt idx="69">
                  <c:v>213.25915076799825</c:v>
                </c:pt>
                <c:pt idx="70">
                  <c:v>170.93715642300469</c:v>
                </c:pt>
                <c:pt idx="71">
                  <c:v>181.01333190110751</c:v>
                </c:pt>
                <c:pt idx="72">
                  <c:v>181.45503550871388</c:v>
                </c:pt>
                <c:pt idx="73">
                  <c:v>186.77554159197678</c:v>
                </c:pt>
                <c:pt idx="74">
                  <c:v>186.9203151131463</c:v>
                </c:pt>
                <c:pt idx="75">
                  <c:v>185.31591694097187</c:v>
                </c:pt>
                <c:pt idx="76">
                  <c:v>191.9727330508569</c:v>
                </c:pt>
                <c:pt idx="77">
                  <c:v>190.63419018382058</c:v>
                </c:pt>
                <c:pt idx="78">
                  <c:v>301.09810024957943</c:v>
                </c:pt>
                <c:pt idx="79">
                  <c:v>380.26652217943405</c:v>
                </c:pt>
                <c:pt idx="80">
                  <c:v>192.51826555781423</c:v>
                </c:pt>
                <c:pt idx="81">
                  <c:v>200.25492943277825</c:v>
                </c:pt>
                <c:pt idx="82">
                  <c:v>212.47190618591117</c:v>
                </c:pt>
                <c:pt idx="83">
                  <c:v>200.57930467440488</c:v>
                </c:pt>
                <c:pt idx="84">
                  <c:v>213.0668280436937</c:v>
                </c:pt>
                <c:pt idx="85">
                  <c:v>219.62157796408778</c:v>
                </c:pt>
                <c:pt idx="86">
                  <c:v>206.84628706966254</c:v>
                </c:pt>
                <c:pt idx="87">
                  <c:v>202.25637526521595</c:v>
                </c:pt>
                <c:pt idx="88">
                  <c:v>202.45101462047577</c:v>
                </c:pt>
                <c:pt idx="89">
                  <c:v>202.98641303944677</c:v>
                </c:pt>
                <c:pt idx="90">
                  <c:v>196.39845360825069</c:v>
                </c:pt>
                <c:pt idx="91">
                  <c:v>186.65433117858259</c:v>
                </c:pt>
                <c:pt idx="92">
                  <c:v>187.74712199648118</c:v>
                </c:pt>
                <c:pt idx="93">
                  <c:v>189.50189371070059</c:v>
                </c:pt>
                <c:pt idx="94">
                  <c:v>196.69135627291271</c:v>
                </c:pt>
                <c:pt idx="95">
                  <c:v>188.00978056387078</c:v>
                </c:pt>
                <c:pt idx="96">
                  <c:v>178.07747773899587</c:v>
                </c:pt>
                <c:pt idx="97">
                  <c:v>165.4901598847988</c:v>
                </c:pt>
                <c:pt idx="98">
                  <c:v>159.84830563211517</c:v>
                </c:pt>
                <c:pt idx="99">
                  <c:v>160.835237564804</c:v>
                </c:pt>
                <c:pt idx="100">
                  <c:v>155.21811240769026</c:v>
                </c:pt>
                <c:pt idx="101">
                  <c:v>151.60373313790518</c:v>
                </c:pt>
                <c:pt idx="102">
                  <c:v>140.65014994295584</c:v>
                </c:pt>
                <c:pt idx="103">
                  <c:v>143.48453437249123</c:v>
                </c:pt>
                <c:pt idx="104">
                  <c:v>135.71735679466352</c:v>
                </c:pt>
                <c:pt idx="105">
                  <c:v>142.78757760283469</c:v>
                </c:pt>
                <c:pt idx="106">
                  <c:v>143.69309363150705</c:v>
                </c:pt>
                <c:pt idx="107">
                  <c:v>138.77310411572958</c:v>
                </c:pt>
                <c:pt idx="108">
                  <c:v>132.9642972956126</c:v>
                </c:pt>
                <c:pt idx="109">
                  <c:v>135.58940590621481</c:v>
                </c:pt>
                <c:pt idx="110">
                  <c:v>128.93073793496481</c:v>
                </c:pt>
                <c:pt idx="111">
                  <c:v>134.92711504202532</c:v>
                </c:pt>
                <c:pt idx="112">
                  <c:v>147.98992684381392</c:v>
                </c:pt>
                <c:pt idx="113">
                  <c:v>156.58915911663186</c:v>
                </c:pt>
                <c:pt idx="114">
                  <c:v>154.98228877275037</c:v>
                </c:pt>
                <c:pt idx="115">
                  <c:v>174.96026271536488</c:v>
                </c:pt>
                <c:pt idx="116">
                  <c:v>181.04229550869425</c:v>
                </c:pt>
                <c:pt idx="117">
                  <c:v>193.06922150788682</c:v>
                </c:pt>
                <c:pt idx="118">
                  <c:v>197.31353328663278</c:v>
                </c:pt>
                <c:pt idx="119">
                  <c:v>207.93756993510812</c:v>
                </c:pt>
                <c:pt idx="120">
                  <c:v>215.37465500435459</c:v>
                </c:pt>
                <c:pt idx="121">
                  <c:v>227.72275297946732</c:v>
                </c:pt>
                <c:pt idx="122">
                  <c:v>241.90482879235552</c:v>
                </c:pt>
                <c:pt idx="123">
                  <c:v>247.05864545305289</c:v>
                </c:pt>
                <c:pt idx="124">
                  <c:v>246.1947777299151</c:v>
                </c:pt>
                <c:pt idx="125">
                  <c:v>256.86890865290229</c:v>
                </c:pt>
                <c:pt idx="126">
                  <c:v>269.0614482836383</c:v>
                </c:pt>
                <c:pt idx="127">
                  <c:v>267.33941440762823</c:v>
                </c:pt>
                <c:pt idx="128">
                  <c:v>270.8691640375846</c:v>
                </c:pt>
                <c:pt idx="129">
                  <c:v>285.53497063438704</c:v>
                </c:pt>
                <c:pt idx="130">
                  <c:v>285.01771324392661</c:v>
                </c:pt>
                <c:pt idx="131">
                  <c:v>279.47510586863336</c:v>
                </c:pt>
                <c:pt idx="132">
                  <c:v>279.05248422097532</c:v>
                </c:pt>
                <c:pt idx="133">
                  <c:v>280.19027871679566</c:v>
                </c:pt>
                <c:pt idx="134">
                  <c:v>282.18967204212674</c:v>
                </c:pt>
                <c:pt idx="135">
                  <c:v>279.86627050607069</c:v>
                </c:pt>
                <c:pt idx="136">
                  <c:v>255.95273747919336</c:v>
                </c:pt>
                <c:pt idx="137">
                  <c:v>254.13151029390784</c:v>
                </c:pt>
                <c:pt idx="138">
                  <c:v>246.36418757620245</c:v>
                </c:pt>
                <c:pt idx="139">
                  <c:v>245.47300167818091</c:v>
                </c:pt>
                <c:pt idx="140">
                  <c:v>247.96837818720329</c:v>
                </c:pt>
                <c:pt idx="141">
                  <c:v>252.62693898318707</c:v>
                </c:pt>
                <c:pt idx="142">
                  <c:v>243.20359225116266</c:v>
                </c:pt>
                <c:pt idx="143">
                  <c:v>227.91873124427556</c:v>
                </c:pt>
                <c:pt idx="144">
                  <c:v>223.7526047140218</c:v>
                </c:pt>
                <c:pt idx="145">
                  <c:v>221.85961422708522</c:v>
                </c:pt>
                <c:pt idx="146">
                  <c:v>213.33943122244636</c:v>
                </c:pt>
                <c:pt idx="147">
                  <c:v>207.2122180228146</c:v>
                </c:pt>
                <c:pt idx="148">
                  <c:v>209.5483736582166</c:v>
                </c:pt>
                <c:pt idx="149">
                  <c:v>209.99583284985738</c:v>
                </c:pt>
                <c:pt idx="150">
                  <c:v>213.77866337270797</c:v>
                </c:pt>
                <c:pt idx="151">
                  <c:v>225.62477226304145</c:v>
                </c:pt>
                <c:pt idx="152">
                  <c:v>238.73430251146755</c:v>
                </c:pt>
                <c:pt idx="153">
                  <c:v>247.8316175384974</c:v>
                </c:pt>
                <c:pt idx="154">
                  <c:v>251.15481594518357</c:v>
                </c:pt>
                <c:pt idx="155">
                  <c:v>249.37975400424449</c:v>
                </c:pt>
                <c:pt idx="156">
                  <c:v>259.87424027343462</c:v>
                </c:pt>
                <c:pt idx="157">
                  <c:v>268.08780900815395</c:v>
                </c:pt>
                <c:pt idx="158">
                  <c:v>271.83903744302393</c:v>
                </c:pt>
                <c:pt idx="159">
                  <c:v>263.83228192386315</c:v>
                </c:pt>
                <c:pt idx="160">
                  <c:v>258.59960241696285</c:v>
                </c:pt>
                <c:pt idx="161">
                  <c:v>270.01244422684232</c:v>
                </c:pt>
                <c:pt idx="162">
                  <c:v>275.50271298800163</c:v>
                </c:pt>
                <c:pt idx="163">
                  <c:v>264.87110031777894</c:v>
                </c:pt>
                <c:pt idx="164">
                  <c:v>261.76399832747865</c:v>
                </c:pt>
                <c:pt idx="165">
                  <c:v>254.38660899464404</c:v>
                </c:pt>
                <c:pt idx="166">
                  <c:v>259.05311947286134</c:v>
                </c:pt>
                <c:pt idx="167">
                  <c:v>258.64105489657135</c:v>
                </c:pt>
                <c:pt idx="168">
                  <c:v>263.21504655469869</c:v>
                </c:pt>
                <c:pt idx="169">
                  <c:v>265.62234674530265</c:v>
                </c:pt>
                <c:pt idx="170">
                  <c:v>268.71654963646358</c:v>
                </c:pt>
                <c:pt idx="171">
                  <c:v>280.35501878406717</c:v>
                </c:pt>
                <c:pt idx="172">
                  <c:v>288.06722220011892</c:v>
                </c:pt>
                <c:pt idx="173">
                  <c:v>303.59067703483208</c:v>
                </c:pt>
                <c:pt idx="174">
                  <c:v>307.49871503777393</c:v>
                </c:pt>
                <c:pt idx="175">
                  <c:v>318.81657164319063</c:v>
                </c:pt>
                <c:pt idx="176">
                  <c:v>333.61294972215973</c:v>
                </c:pt>
                <c:pt idx="177">
                  <c:v>336.35843896377969</c:v>
                </c:pt>
                <c:pt idx="178">
                  <c:v>347.87980701061201</c:v>
                </c:pt>
                <c:pt idx="179">
                  <c:v>329.58724466362202</c:v>
                </c:pt>
                <c:pt idx="180">
                  <c:v>329.46794991053969</c:v>
                </c:pt>
                <c:pt idx="181">
                  <c:v>339.65239974627036</c:v>
                </c:pt>
                <c:pt idx="182">
                  <c:v>327.44603069757369</c:v>
                </c:pt>
                <c:pt idx="183">
                  <c:v>350.71452450062895</c:v>
                </c:pt>
                <c:pt idx="184">
                  <c:v>373.67782097795447</c:v>
                </c:pt>
                <c:pt idx="185">
                  <c:v>385.45267103812921</c:v>
                </c:pt>
                <c:pt idx="186">
                  <c:v>407.35899962116576</c:v>
                </c:pt>
                <c:pt idx="187">
                  <c:v>434.49651753615638</c:v>
                </c:pt>
                <c:pt idx="188">
                  <c:v>426.37305421352943</c:v>
                </c:pt>
                <c:pt idx="189">
                  <c:v>439.25185284820725</c:v>
                </c:pt>
                <c:pt idx="190">
                  <c:v>428.63107058307526</c:v>
                </c:pt>
                <c:pt idx="191">
                  <c:v>434.51772516408334</c:v>
                </c:pt>
                <c:pt idx="192">
                  <c:v>438.85418344168369</c:v>
                </c:pt>
                <c:pt idx="193">
                  <c:v>458.46249078349405</c:v>
                </c:pt>
                <c:pt idx="194">
                  <c:v>419.219834045369</c:v>
                </c:pt>
                <c:pt idx="195">
                  <c:v>456.34607804331773</c:v>
                </c:pt>
                <c:pt idx="196">
                  <c:v>484.50832819637839</c:v>
                </c:pt>
                <c:pt idx="197">
                  <c:v>483.90547260118223</c:v>
                </c:pt>
                <c:pt idx="198">
                  <c:v>510.30700124659199</c:v>
                </c:pt>
                <c:pt idx="199">
                  <c:v>511.92429361108861</c:v>
                </c:pt>
                <c:pt idx="200">
                  <c:v>498.22819977109958</c:v>
                </c:pt>
                <c:pt idx="201">
                  <c:v>521.86836144119559</c:v>
                </c:pt>
                <c:pt idx="202">
                  <c:v>468.45124624908863</c:v>
                </c:pt>
                <c:pt idx="203">
                  <c:v>494.82782245692914</c:v>
                </c:pt>
                <c:pt idx="204">
                  <c:v>497.03162940732523</c:v>
                </c:pt>
                <c:pt idx="205">
                  <c:v>458.91961017987006</c:v>
                </c:pt>
                <c:pt idx="206">
                  <c:v>457.99262228015539</c:v>
                </c:pt>
                <c:pt idx="207">
                  <c:v>451.98923084176226</c:v>
                </c:pt>
                <c:pt idx="208">
                  <c:v>450.62240388413448</c:v>
                </c:pt>
                <c:pt idx="209">
                  <c:v>474.26308083605204</c:v>
                </c:pt>
                <c:pt idx="210">
                  <c:v>470.16122890029254</c:v>
                </c:pt>
                <c:pt idx="211">
                  <c:v>515.84358846384532</c:v>
                </c:pt>
                <c:pt idx="212">
                  <c:v>500.43473397432399</c:v>
                </c:pt>
                <c:pt idx="213">
                  <c:v>506.78696129791666</c:v>
                </c:pt>
                <c:pt idx="214">
                  <c:v>527.7294287864114</c:v>
                </c:pt>
                <c:pt idx="215">
                  <c:v>589.45836700751931</c:v>
                </c:pt>
                <c:pt idx="216">
                  <c:v>587.94692568310529</c:v>
                </c:pt>
                <c:pt idx="217">
                  <c:v>603.65913273418812</c:v>
                </c:pt>
                <c:pt idx="218">
                  <c:v>615.54640763560849</c:v>
                </c:pt>
                <c:pt idx="219">
                  <c:v>719.7742989370239</c:v>
                </c:pt>
                <c:pt idx="220">
                  <c:v>696.62100703495241</c:v>
                </c:pt>
                <c:pt idx="221">
                  <c:v>708.27510490674854</c:v>
                </c:pt>
                <c:pt idx="222">
                  <c:v>776.72773374070005</c:v>
                </c:pt>
                <c:pt idx="223">
                  <c:v>773.5819684733176</c:v>
                </c:pt>
                <c:pt idx="224">
                  <c:v>825.4845596736285</c:v>
                </c:pt>
                <c:pt idx="225">
                  <c:v>860.44157884522747</c:v>
                </c:pt>
                <c:pt idx="226">
                  <c:v>870.59720795711894</c:v>
                </c:pt>
                <c:pt idx="227">
                  <c:v>856.29518079343541</c:v>
                </c:pt>
                <c:pt idx="228">
                  <c:v>769.46054782495742</c:v>
                </c:pt>
                <c:pt idx="229">
                  <c:v>665.90167191907801</c:v>
                </c:pt>
                <c:pt idx="230">
                  <c:v>607.96146452179141</c:v>
                </c:pt>
                <c:pt idx="231">
                  <c:v>454.24691665994203</c:v>
                </c:pt>
                <c:pt idx="232">
                  <c:v>398.57706046099003</c:v>
                </c:pt>
                <c:pt idx="233">
                  <c:v>386.22989259692497</c:v>
                </c:pt>
                <c:pt idx="234">
                  <c:v>375.73348913347297</c:v>
                </c:pt>
                <c:pt idx="235">
                  <c:v>420.00631820995369</c:v>
                </c:pt>
                <c:pt idx="236">
                  <c:v>437.72551639247808</c:v>
                </c:pt>
                <c:pt idx="237">
                  <c:v>458.83175017619129</c:v>
                </c:pt>
                <c:pt idx="238">
                  <c:v>475.45496705609673</c:v>
                </c:pt>
                <c:pt idx="239">
                  <c:v>499.15714084612415</c:v>
                </c:pt>
                <c:pt idx="240">
                  <c:v>496.91457198017827</c:v>
                </c:pt>
                <c:pt idx="241">
                  <c:v>467.41153737418915</c:v>
                </c:pt>
                <c:pt idx="242">
                  <c:v>509.04268181246937</c:v>
                </c:pt>
                <c:pt idx="243">
                  <c:v>567.35769216134929</c:v>
                </c:pt>
                <c:pt idx="244">
                  <c:v>578.28624434218307</c:v>
                </c:pt>
                <c:pt idx="245">
                  <c:v>528.78237553123552</c:v>
                </c:pt>
                <c:pt idx="246">
                  <c:v>547.40794228166783</c:v>
                </c:pt>
                <c:pt idx="247">
                  <c:v>564.9520029092572</c:v>
                </c:pt>
                <c:pt idx="248">
                  <c:v>542.08502033373009</c:v>
                </c:pt>
                <c:pt idx="249">
                  <c:v>516.84108172514243</c:v>
                </c:pt>
                <c:pt idx="250">
                  <c:v>510.98650253868817</c:v>
                </c:pt>
                <c:pt idx="251">
                  <c:v>506.44174421556352</c:v>
                </c:pt>
                <c:pt idx="252">
                  <c:v>528.77206639214683</c:v>
                </c:pt>
                <c:pt idx="253">
                  <c:v>527.02819587702481</c:v>
                </c:pt>
                <c:pt idx="254">
                  <c:v>565.5607394155644</c:v>
                </c:pt>
                <c:pt idx="255">
                  <c:v>630.76226815091889</c:v>
                </c:pt>
                <c:pt idx="256">
                  <c:v>631.06157563920772</c:v>
                </c:pt>
                <c:pt idx="257">
                  <c:v>697.78004153960399</c:v>
                </c:pt>
                <c:pt idx="258">
                  <c:v>694.73337586090804</c:v>
                </c:pt>
                <c:pt idx="259">
                  <c:v>725.52428503282181</c:v>
                </c:pt>
                <c:pt idx="260">
                  <c:v>718.41076666640481</c:v>
                </c:pt>
                <c:pt idx="261">
                  <c:v>716.07048688109842</c:v>
                </c:pt>
                <c:pt idx="262">
                  <c:v>703.88301666329073</c:v>
                </c:pt>
                <c:pt idx="263">
                  <c:v>750.06647041914925</c:v>
                </c:pt>
                <c:pt idx="264">
                  <c:v>690.63389597957087</c:v>
                </c:pt>
                <c:pt idx="265">
                  <c:v>743.83609270430895</c:v>
                </c:pt>
              </c:numCache>
            </c:numRef>
          </c:val>
        </c:ser>
        <c:ser>
          <c:idx val="2"/>
          <c:order val="2"/>
          <c:tx>
            <c:v>Henry Hub Price</c:v>
          </c:tx>
          <c:spPr>
            <a:ln w="15875">
              <a:solidFill>
                <a:srgbClr val="00B050"/>
              </a:solidFill>
              <a:prstDash val="solid"/>
            </a:ln>
          </c:spPr>
          <c:marker>
            <c:symbol val="circle"/>
            <c:size val="4"/>
            <c:spPr>
              <a:solidFill>
                <a:srgbClr val="00B050"/>
              </a:solidFill>
            </c:spPr>
          </c:marker>
          <c:val>
            <c:numRef>
              <c:f>Sheet1!$S$21:$S$286</c:f>
              <c:numCache>
                <c:formatCode>General</c:formatCode>
                <c:ptCount val="266"/>
                <c:pt idx="36">
                  <c:v>96.984126984127585</c:v>
                </c:pt>
                <c:pt idx="37">
                  <c:v>87.182539682539371</c:v>
                </c:pt>
                <c:pt idx="38">
                  <c:v>112.46031746031802</c:v>
                </c:pt>
                <c:pt idx="39">
                  <c:v>121.23015873015871</c:v>
                </c:pt>
                <c:pt idx="40">
                  <c:v>111.94444444444473</c:v>
                </c:pt>
                <c:pt idx="41">
                  <c:v>101.62698412698356</c:v>
                </c:pt>
                <c:pt idx="42">
                  <c:v>106.26984126984129</c:v>
                </c:pt>
                <c:pt idx="43">
                  <c:v>116.58730158730158</c:v>
                </c:pt>
                <c:pt idx="44">
                  <c:v>117.10317460317461</c:v>
                </c:pt>
                <c:pt idx="45">
                  <c:v>104.20634920634922</c:v>
                </c:pt>
                <c:pt idx="46">
                  <c:v>116.58730158730158</c:v>
                </c:pt>
                <c:pt idx="47">
                  <c:v>120.71428571428572</c:v>
                </c:pt>
                <c:pt idx="48">
                  <c:v>120.71428571428572</c:v>
                </c:pt>
                <c:pt idx="49">
                  <c:v>139.80158730158729</c:v>
                </c:pt>
                <c:pt idx="50">
                  <c:v>114.00793650793651</c:v>
                </c:pt>
                <c:pt idx="51">
                  <c:v>105.23809523809524</c:v>
                </c:pt>
                <c:pt idx="52">
                  <c:v>99.047619047619477</c:v>
                </c:pt>
                <c:pt idx="53">
                  <c:v>98.015873015873012</c:v>
                </c:pt>
                <c:pt idx="54">
                  <c:v>101.11111111111111</c:v>
                </c:pt>
                <c:pt idx="55">
                  <c:v>85.634920634920633</c:v>
                </c:pt>
                <c:pt idx="56">
                  <c:v>76.865079365079353</c:v>
                </c:pt>
                <c:pt idx="57">
                  <c:v>77.896825396825378</c:v>
                </c:pt>
                <c:pt idx="58">
                  <c:v>81.507936507936478</c:v>
                </c:pt>
                <c:pt idx="59">
                  <c:v>88.730158730158678</c:v>
                </c:pt>
                <c:pt idx="60">
                  <c:v>76.349206349206426</c:v>
                </c:pt>
                <c:pt idx="61">
                  <c:v>79.444444444444727</c:v>
                </c:pt>
                <c:pt idx="62">
                  <c:v>78.412698412698418</c:v>
                </c:pt>
                <c:pt idx="63">
                  <c:v>82.023809523809518</c:v>
                </c:pt>
                <c:pt idx="64">
                  <c:v>84.60317460317458</c:v>
                </c:pt>
                <c:pt idx="65">
                  <c:v>85.11904761904762</c:v>
                </c:pt>
                <c:pt idx="66">
                  <c:v>74.285714285714292</c:v>
                </c:pt>
                <c:pt idx="67">
                  <c:v>80.476190476190482</c:v>
                </c:pt>
                <c:pt idx="68">
                  <c:v>84.087301587301582</c:v>
                </c:pt>
                <c:pt idx="69">
                  <c:v>90.793650793650798</c:v>
                </c:pt>
                <c:pt idx="70">
                  <c:v>102.1428571428567</c:v>
                </c:pt>
                <c:pt idx="71">
                  <c:v>126.38888888888835</c:v>
                </c:pt>
                <c:pt idx="72">
                  <c:v>150.63492063492058</c:v>
                </c:pt>
                <c:pt idx="73">
                  <c:v>227.5</c:v>
                </c:pt>
                <c:pt idx="74">
                  <c:v>154.76190476190413</c:v>
                </c:pt>
                <c:pt idx="75">
                  <c:v>139.80158730158729</c:v>
                </c:pt>
                <c:pt idx="76">
                  <c:v>114.00793650793651</c:v>
                </c:pt>
                <c:pt idx="77">
                  <c:v>125.35714285714288</c:v>
                </c:pt>
                <c:pt idx="78">
                  <c:v>132.57936507936424</c:v>
                </c:pt>
                <c:pt idx="79">
                  <c:v>109.36507936507937</c:v>
                </c:pt>
                <c:pt idx="80">
                  <c:v>94.92063492063491</c:v>
                </c:pt>
                <c:pt idx="81">
                  <c:v>117.10317460317461</c:v>
                </c:pt>
                <c:pt idx="82">
                  <c:v>145.47619047619048</c:v>
                </c:pt>
                <c:pt idx="83">
                  <c:v>195</c:v>
                </c:pt>
                <c:pt idx="84">
                  <c:v>177.97619047619048</c:v>
                </c:pt>
                <c:pt idx="85">
                  <c:v>110.91269841269838</c:v>
                </c:pt>
                <c:pt idx="86">
                  <c:v>97.5</c:v>
                </c:pt>
                <c:pt idx="87">
                  <c:v>104.72222222222221</c:v>
                </c:pt>
                <c:pt idx="88">
                  <c:v>116.07142857142829</c:v>
                </c:pt>
                <c:pt idx="89">
                  <c:v>113.49206349206352</c:v>
                </c:pt>
                <c:pt idx="90">
                  <c:v>112.97619047619048</c:v>
                </c:pt>
                <c:pt idx="91">
                  <c:v>128.45238095238201</c:v>
                </c:pt>
                <c:pt idx="92">
                  <c:v>148.57142857142861</c:v>
                </c:pt>
                <c:pt idx="93">
                  <c:v>158.37301587301585</c:v>
                </c:pt>
                <c:pt idx="94">
                  <c:v>155.27777777777752</c:v>
                </c:pt>
                <c:pt idx="95">
                  <c:v>121.23015873015871</c:v>
                </c:pt>
                <c:pt idx="96">
                  <c:v>107.81746031746025</c:v>
                </c:pt>
                <c:pt idx="97">
                  <c:v>115.03968253968245</c:v>
                </c:pt>
                <c:pt idx="98">
                  <c:v>115.55555555555529</c:v>
                </c:pt>
                <c:pt idx="99">
                  <c:v>125.35714285714288</c:v>
                </c:pt>
                <c:pt idx="100">
                  <c:v>110.39682539682541</c:v>
                </c:pt>
                <c:pt idx="101">
                  <c:v>111.94444444444473</c:v>
                </c:pt>
                <c:pt idx="102">
                  <c:v>111.94444444444473</c:v>
                </c:pt>
                <c:pt idx="103">
                  <c:v>95.436507936507908</c:v>
                </c:pt>
                <c:pt idx="104">
                  <c:v>104.20634920634922</c:v>
                </c:pt>
                <c:pt idx="105">
                  <c:v>98.53174603174601</c:v>
                </c:pt>
                <c:pt idx="106">
                  <c:v>109.36507936507937</c:v>
                </c:pt>
                <c:pt idx="107">
                  <c:v>88.730158730158678</c:v>
                </c:pt>
                <c:pt idx="108">
                  <c:v>95.436507936507908</c:v>
                </c:pt>
                <c:pt idx="109">
                  <c:v>91.30952380952381</c:v>
                </c:pt>
                <c:pt idx="110">
                  <c:v>92.341269841270361</c:v>
                </c:pt>
                <c:pt idx="111">
                  <c:v>110.91269841269838</c:v>
                </c:pt>
                <c:pt idx="112">
                  <c:v>116.58730158730158</c:v>
                </c:pt>
                <c:pt idx="113">
                  <c:v>118.65079365079355</c:v>
                </c:pt>
                <c:pt idx="114">
                  <c:v>119.16666666666667</c:v>
                </c:pt>
                <c:pt idx="115">
                  <c:v>143.92857142857142</c:v>
                </c:pt>
                <c:pt idx="116">
                  <c:v>131.54761904761983</c:v>
                </c:pt>
                <c:pt idx="117">
                  <c:v>140.83333333333391</c:v>
                </c:pt>
                <c:pt idx="118">
                  <c:v>122.26190476190511</c:v>
                </c:pt>
                <c:pt idx="119">
                  <c:v>121.74603174603175</c:v>
                </c:pt>
                <c:pt idx="120">
                  <c:v>124.84126984127045</c:v>
                </c:pt>
                <c:pt idx="121">
                  <c:v>137.22222222222223</c:v>
                </c:pt>
                <c:pt idx="122">
                  <c:v>143.92857142857142</c:v>
                </c:pt>
                <c:pt idx="123">
                  <c:v>156.82539682539763</c:v>
                </c:pt>
                <c:pt idx="124">
                  <c:v>185.19841269841271</c:v>
                </c:pt>
                <c:pt idx="125">
                  <c:v>221.30952380952382</c:v>
                </c:pt>
                <c:pt idx="126">
                  <c:v>205.83333333333391</c:v>
                </c:pt>
                <c:pt idx="127">
                  <c:v>228.53174603174602</c:v>
                </c:pt>
                <c:pt idx="128">
                  <c:v>261.03174603174602</c:v>
                </c:pt>
                <c:pt idx="129">
                  <c:v>258.96825396825187</c:v>
                </c:pt>
                <c:pt idx="130">
                  <c:v>284.76190476190339</c:v>
                </c:pt>
                <c:pt idx="131">
                  <c:v>459.12698412698415</c:v>
                </c:pt>
                <c:pt idx="132">
                  <c:v>421.46825396825187</c:v>
                </c:pt>
                <c:pt idx="133">
                  <c:v>289.40476190476232</c:v>
                </c:pt>
                <c:pt idx="134">
                  <c:v>269.80158730158729</c:v>
                </c:pt>
                <c:pt idx="135">
                  <c:v>267.73809523809325</c:v>
                </c:pt>
                <c:pt idx="136">
                  <c:v>216.15079365079367</c:v>
                </c:pt>
                <c:pt idx="137">
                  <c:v>191.90476190476116</c:v>
                </c:pt>
                <c:pt idx="138">
                  <c:v>160.43650793650792</c:v>
                </c:pt>
                <c:pt idx="139">
                  <c:v>153.21428571428493</c:v>
                </c:pt>
                <c:pt idx="140">
                  <c:v>112.97619047619048</c:v>
                </c:pt>
                <c:pt idx="141">
                  <c:v>126.90476190476191</c:v>
                </c:pt>
                <c:pt idx="142">
                  <c:v>120.71428571428572</c:v>
                </c:pt>
                <c:pt idx="143">
                  <c:v>118.65079365079355</c:v>
                </c:pt>
                <c:pt idx="144">
                  <c:v>119.6825396825394</c:v>
                </c:pt>
                <c:pt idx="145">
                  <c:v>119.6825396825394</c:v>
                </c:pt>
                <c:pt idx="146">
                  <c:v>156.3095238095238</c:v>
                </c:pt>
                <c:pt idx="147">
                  <c:v>176.94444444444446</c:v>
                </c:pt>
                <c:pt idx="148">
                  <c:v>180.55555555555532</c:v>
                </c:pt>
                <c:pt idx="149">
                  <c:v>168.1746031746022</c:v>
                </c:pt>
                <c:pt idx="150">
                  <c:v>154.24603174603178</c:v>
                </c:pt>
                <c:pt idx="151">
                  <c:v>159.40476190476113</c:v>
                </c:pt>
                <c:pt idx="152">
                  <c:v>183.13492063492058</c:v>
                </c:pt>
                <c:pt idx="153">
                  <c:v>213.05555555555532</c:v>
                </c:pt>
                <c:pt idx="154">
                  <c:v>208.41269841269917</c:v>
                </c:pt>
                <c:pt idx="155">
                  <c:v>244.52380952380955</c:v>
                </c:pt>
                <c:pt idx="156">
                  <c:v>280.11904761904947</c:v>
                </c:pt>
                <c:pt idx="157">
                  <c:v>397.73809523809325</c:v>
                </c:pt>
                <c:pt idx="158">
                  <c:v>305.91269841269678</c:v>
                </c:pt>
                <c:pt idx="159">
                  <c:v>271.34920634920638</c:v>
                </c:pt>
                <c:pt idx="160">
                  <c:v>299.72222222222223</c:v>
                </c:pt>
                <c:pt idx="161">
                  <c:v>300.23809523809325</c:v>
                </c:pt>
                <c:pt idx="162">
                  <c:v>259.48412698412699</c:v>
                </c:pt>
                <c:pt idx="163">
                  <c:v>256.90476190476232</c:v>
                </c:pt>
                <c:pt idx="164">
                  <c:v>238.33333333333391</c:v>
                </c:pt>
                <c:pt idx="165">
                  <c:v>238.84920634920641</c:v>
                </c:pt>
                <c:pt idx="166">
                  <c:v>230.59523809523824</c:v>
                </c:pt>
                <c:pt idx="167">
                  <c:v>316.23015873015748</c:v>
                </c:pt>
                <c:pt idx="168">
                  <c:v>316.74603174603169</c:v>
                </c:pt>
                <c:pt idx="169">
                  <c:v>277.02380952380952</c:v>
                </c:pt>
                <c:pt idx="170">
                  <c:v>278.05555555555554</c:v>
                </c:pt>
                <c:pt idx="171">
                  <c:v>294.56349206349205</c:v>
                </c:pt>
                <c:pt idx="172">
                  <c:v>326.54761904761864</c:v>
                </c:pt>
                <c:pt idx="173">
                  <c:v>323.45238095237977</c:v>
                </c:pt>
                <c:pt idx="174">
                  <c:v>305.91269841269678</c:v>
                </c:pt>
                <c:pt idx="175">
                  <c:v>279.08730158730162</c:v>
                </c:pt>
                <c:pt idx="176">
                  <c:v>265.67460317460456</c:v>
                </c:pt>
                <c:pt idx="177">
                  <c:v>327.57936507936654</c:v>
                </c:pt>
                <c:pt idx="178">
                  <c:v>318.29365079365073</c:v>
                </c:pt>
                <c:pt idx="179">
                  <c:v>339.44444444444446</c:v>
                </c:pt>
                <c:pt idx="180">
                  <c:v>317.26190476190339</c:v>
                </c:pt>
                <c:pt idx="181">
                  <c:v>316.74603174603169</c:v>
                </c:pt>
                <c:pt idx="182">
                  <c:v>359.04761904761864</c:v>
                </c:pt>
                <c:pt idx="183">
                  <c:v>369.36507936507923</c:v>
                </c:pt>
                <c:pt idx="184">
                  <c:v>333.76984126984286</c:v>
                </c:pt>
                <c:pt idx="185">
                  <c:v>370.39682539682542</c:v>
                </c:pt>
                <c:pt idx="186">
                  <c:v>393.61111111111114</c:v>
                </c:pt>
                <c:pt idx="187">
                  <c:v>491.6269841269841</c:v>
                </c:pt>
                <c:pt idx="188">
                  <c:v>606.15079365079362</c:v>
                </c:pt>
                <c:pt idx="189">
                  <c:v>692.30158730158735</c:v>
                </c:pt>
                <c:pt idx="190">
                  <c:v>531.34920634920638</c:v>
                </c:pt>
                <c:pt idx="191">
                  <c:v>673.21428571428578</c:v>
                </c:pt>
                <c:pt idx="192">
                  <c:v>448.29365079365073</c:v>
                </c:pt>
                <c:pt idx="193">
                  <c:v>388.96825396825187</c:v>
                </c:pt>
                <c:pt idx="194">
                  <c:v>355.43650793650596</c:v>
                </c:pt>
                <c:pt idx="195">
                  <c:v>369.36507936507923</c:v>
                </c:pt>
                <c:pt idx="196">
                  <c:v>322.42063492063369</c:v>
                </c:pt>
                <c:pt idx="197">
                  <c:v>320.35714285714289</c:v>
                </c:pt>
                <c:pt idx="198">
                  <c:v>318.29365079365073</c:v>
                </c:pt>
                <c:pt idx="199">
                  <c:v>368.33333333333331</c:v>
                </c:pt>
                <c:pt idx="200">
                  <c:v>252.77777777777752</c:v>
                </c:pt>
                <c:pt idx="201">
                  <c:v>301.78571428571399</c:v>
                </c:pt>
                <c:pt idx="202">
                  <c:v>381.74603174603169</c:v>
                </c:pt>
                <c:pt idx="203">
                  <c:v>347.18253968253964</c:v>
                </c:pt>
                <c:pt idx="204">
                  <c:v>337.89682539682542</c:v>
                </c:pt>
                <c:pt idx="205">
                  <c:v>412.69841269841265</c:v>
                </c:pt>
                <c:pt idx="206">
                  <c:v>366.78571428571399</c:v>
                </c:pt>
                <c:pt idx="207">
                  <c:v>392.06349206349205</c:v>
                </c:pt>
                <c:pt idx="208">
                  <c:v>394.1269841269841</c:v>
                </c:pt>
                <c:pt idx="209">
                  <c:v>379.16666666666708</c:v>
                </c:pt>
                <c:pt idx="210">
                  <c:v>320.87301587301585</c:v>
                </c:pt>
                <c:pt idx="211">
                  <c:v>320.87301587301585</c:v>
                </c:pt>
                <c:pt idx="212">
                  <c:v>313.65079365079401</c:v>
                </c:pt>
                <c:pt idx="213">
                  <c:v>347.69841269841265</c:v>
                </c:pt>
                <c:pt idx="214">
                  <c:v>366.26984126984286</c:v>
                </c:pt>
                <c:pt idx="215">
                  <c:v>366.26984126984286</c:v>
                </c:pt>
                <c:pt idx="216">
                  <c:v>412.18253968253964</c:v>
                </c:pt>
                <c:pt idx="217">
                  <c:v>440.55555555555554</c:v>
                </c:pt>
                <c:pt idx="218">
                  <c:v>485.43650793650596</c:v>
                </c:pt>
                <c:pt idx="219">
                  <c:v>525.15873015873296</c:v>
                </c:pt>
                <c:pt idx="220">
                  <c:v>581.38888888888891</c:v>
                </c:pt>
                <c:pt idx="221">
                  <c:v>654.64285714285711</c:v>
                </c:pt>
                <c:pt idx="222">
                  <c:v>572.10317460317765</c:v>
                </c:pt>
                <c:pt idx="223">
                  <c:v>426.11111111111109</c:v>
                </c:pt>
                <c:pt idx="224">
                  <c:v>395.67460317460456</c:v>
                </c:pt>
                <c:pt idx="225">
                  <c:v>347.69841269841265</c:v>
                </c:pt>
                <c:pt idx="226">
                  <c:v>344.60317460317424</c:v>
                </c:pt>
                <c:pt idx="227">
                  <c:v>300.23809523809325</c:v>
                </c:pt>
                <c:pt idx="228">
                  <c:v>270.31746031746212</c:v>
                </c:pt>
                <c:pt idx="229">
                  <c:v>232.65873015873092</c:v>
                </c:pt>
                <c:pt idx="230">
                  <c:v>204.28571428571428</c:v>
                </c:pt>
                <c:pt idx="231">
                  <c:v>180.03968253968193</c:v>
                </c:pt>
                <c:pt idx="232">
                  <c:v>197.57936507936429</c:v>
                </c:pt>
                <c:pt idx="233">
                  <c:v>196.03174603174602</c:v>
                </c:pt>
                <c:pt idx="234">
                  <c:v>174.36507936507994</c:v>
                </c:pt>
                <c:pt idx="235">
                  <c:v>161.98412698412704</c:v>
                </c:pt>
                <c:pt idx="236">
                  <c:v>153.21428571428493</c:v>
                </c:pt>
                <c:pt idx="237">
                  <c:v>206.34920634920641</c:v>
                </c:pt>
                <c:pt idx="238">
                  <c:v>188.80952380952382</c:v>
                </c:pt>
                <c:pt idx="239">
                  <c:v>275.47619047618758</c:v>
                </c:pt>
                <c:pt idx="240">
                  <c:v>300.75396825396831</c:v>
                </c:pt>
                <c:pt idx="241">
                  <c:v>274.44444444444446</c:v>
                </c:pt>
                <c:pt idx="242">
                  <c:v>221.30952380952382</c:v>
                </c:pt>
                <c:pt idx="243">
                  <c:v>207.89682539682542</c:v>
                </c:pt>
                <c:pt idx="244">
                  <c:v>213.57142857142861</c:v>
                </c:pt>
                <c:pt idx="245">
                  <c:v>247.61904761904705</c:v>
                </c:pt>
                <c:pt idx="246">
                  <c:v>238.84920634920641</c:v>
                </c:pt>
                <c:pt idx="247">
                  <c:v>222.85714285714403</c:v>
                </c:pt>
                <c:pt idx="248">
                  <c:v>200.67460317460225</c:v>
                </c:pt>
                <c:pt idx="249">
                  <c:v>176.94444444444446</c:v>
                </c:pt>
                <c:pt idx="250">
                  <c:v>191.38888888888991</c:v>
                </c:pt>
                <c:pt idx="251">
                  <c:v>219.24603174603175</c:v>
                </c:pt>
                <c:pt idx="252">
                  <c:v>231.62698412698415</c:v>
                </c:pt>
                <c:pt idx="253">
                  <c:v>210.99206349206349</c:v>
                </c:pt>
                <c:pt idx="254">
                  <c:v>204.8015873015874</c:v>
                </c:pt>
                <c:pt idx="255">
                  <c:v>219.24603174603175</c:v>
                </c:pt>
                <c:pt idx="256">
                  <c:v>222.34126984127039</c:v>
                </c:pt>
                <c:pt idx="257">
                  <c:v>234.72222222222223</c:v>
                </c:pt>
                <c:pt idx="258">
                  <c:v>228.0158730158723</c:v>
                </c:pt>
                <c:pt idx="259">
                  <c:v>208.92857142857142</c:v>
                </c:pt>
                <c:pt idx="260">
                  <c:v>201.1904761904762</c:v>
                </c:pt>
                <c:pt idx="261">
                  <c:v>183.65079365079364</c:v>
                </c:pt>
                <c:pt idx="262">
                  <c:v>167.1428571428566</c:v>
                </c:pt>
                <c:pt idx="263">
                  <c:v>163.53174603174602</c:v>
                </c:pt>
                <c:pt idx="264">
                  <c:v>137.73809523809518</c:v>
                </c:pt>
                <c:pt idx="265">
                  <c:v>128.968253968254</c:v>
                </c:pt>
              </c:numCache>
            </c:numRef>
          </c:val>
        </c:ser>
        <c:marker val="1"/>
        <c:axId val="101120256"/>
        <c:axId val="108200320"/>
      </c:lineChart>
      <c:catAx>
        <c:axId val="101120256"/>
        <c:scaling>
          <c:orientation val="minMax"/>
        </c:scaling>
        <c:axPos val="b"/>
        <c:minorGridlines/>
        <c:numFmt formatCode="0.00_ " sourceLinked="1"/>
        <c:tickLblPos val="nextTo"/>
        <c:txPr>
          <a:bodyPr rot="-5400000" vert="horz"/>
          <a:lstStyle/>
          <a:p>
            <a:pPr>
              <a:defRPr/>
            </a:pPr>
            <a:endParaRPr lang="ko-KR"/>
          </a:p>
        </c:txPr>
        <c:crossAx val="108200320"/>
        <c:crosses val="autoZero"/>
        <c:auto val="1"/>
        <c:lblAlgn val="ctr"/>
        <c:lblOffset val="100"/>
        <c:tickLblSkip val="12"/>
        <c:tickMarkSkip val="12"/>
      </c:catAx>
      <c:valAx>
        <c:axId val="108200320"/>
        <c:scaling>
          <c:orientation val="minMax"/>
        </c:scaling>
        <c:axPos val="l"/>
        <c:majorGridlines/>
        <c:numFmt formatCode="_-* #,##0.00_-;\-* #,##0.00_-;_-* &quot;-&quot;_-;_-@_-" sourceLinked="1"/>
        <c:tickLblPos val="nextTo"/>
        <c:crossAx val="101120256"/>
        <c:crosses val="autoZero"/>
        <c:crossBetween val="between"/>
      </c:valAx>
      <c:spPr>
        <a:ln>
          <a:solidFill>
            <a:sysClr val="windowText" lastClr="000000">
              <a:lumMod val="95000"/>
              <a:lumOff val="5000"/>
            </a:sysClr>
          </a:solidFill>
        </a:ln>
      </c:spPr>
    </c:plotArea>
    <c:legend>
      <c:legendPos val="r"/>
      <c:layout>
        <c:manualLayout>
          <c:xMode val="edge"/>
          <c:yMode val="edge"/>
          <c:x val="0.1452433340692241"/>
          <c:y val="0.19757439935392693"/>
          <c:w val="0.24742884708152543"/>
          <c:h val="0.15683789088535668"/>
        </c:manualLayout>
      </c:layout>
      <c:spPr>
        <a:solidFill>
          <a:schemeClr val="bg1"/>
        </a:solidFill>
        <a:ln>
          <a:solidFill>
            <a:schemeClr val="tx1">
              <a:lumMod val="95000"/>
              <a:lumOff val="5000"/>
            </a:schemeClr>
          </a:solidFill>
        </a:ln>
      </c:spPr>
      <c:txPr>
        <a:bodyPr/>
        <a:lstStyle/>
        <a:p>
          <a:pPr>
            <a:defRPr sz="1400"/>
          </a:pPr>
          <a:endParaRPr lang="ko-KR"/>
        </a:p>
      </c:txPr>
    </c:legend>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ko-KR"/>
  <c:chart>
    <c:plotArea>
      <c:layout>
        <c:manualLayout>
          <c:layoutTarget val="inner"/>
          <c:xMode val="edge"/>
          <c:yMode val="edge"/>
          <c:x val="7.5608988473756231E-2"/>
          <c:y val="0.14715464843210391"/>
          <c:w val="0.89607708432419164"/>
          <c:h val="0.67634134548971026"/>
        </c:manualLayout>
      </c:layout>
      <c:barChart>
        <c:barDir val="col"/>
        <c:grouping val="clustered"/>
        <c:ser>
          <c:idx val="0"/>
          <c:order val="0"/>
          <c:tx>
            <c:strRef>
              <c:f>Sheet1!$D$2</c:f>
              <c:strCache>
                <c:ptCount val="1"/>
                <c:pt idx="0">
                  <c:v>계약물량</c:v>
                </c:pt>
              </c:strCache>
            </c:strRef>
          </c:tx>
          <c:spPr>
            <a:solidFill>
              <a:srgbClr val="17347D"/>
            </a:solidFill>
            <a:ln w="25400" cmpd="sng">
              <a:solidFill>
                <a:srgbClr val="17347D">
                  <a:tint val="75000"/>
                  <a:shade val="95000"/>
                  <a:satMod val="105000"/>
                </a:srgbClr>
              </a:solidFill>
              <a:bevel/>
            </a:ln>
            <a:effectLst>
              <a:outerShdw blurRad="12700" dist="50800" dir="5400000" algn="ctr" rotWithShape="0">
                <a:srgbClr val="000000">
                  <a:alpha val="43137"/>
                </a:srgbClr>
              </a:outerShdw>
            </a:effectLst>
          </c:spPr>
          <c:dLbls>
            <c:dLbl>
              <c:idx val="0"/>
              <c:tx>
                <c:strRef>
                  <c:f>Sheet1!$F$3</c:f>
                  <c:strCache>
                    <c:ptCount val="1"/>
                    <c:pt idx="0">
                      <c:v>ARUN III</c:v>
                    </c:pt>
                  </c:strCache>
                </c:strRef>
              </c:tx>
              <c:showVal val="1"/>
            </c:dLbl>
            <c:dLbl>
              <c:idx val="1"/>
              <c:layout/>
              <c:tx>
                <c:strRef>
                  <c:f>Sheet1!$F$4</c:f>
                  <c:strCache>
                    <c:ptCount val="1"/>
                    <c:pt idx="0">
                      <c:v>KOREA II</c:v>
                    </c:pt>
                  </c:strCache>
                </c:strRef>
              </c:tx>
              <c:showVal val="1"/>
            </c:dLbl>
            <c:dLbl>
              <c:idx val="2"/>
              <c:layout/>
              <c:tx>
                <c:strRef>
                  <c:f>Sheet1!$F$5</c:f>
                  <c:strCache>
                    <c:ptCount val="1"/>
                    <c:pt idx="0">
                      <c:v>MLNG II</c:v>
                    </c:pt>
                  </c:strCache>
                </c:strRef>
              </c:tx>
              <c:showVal val="1"/>
            </c:dLbl>
            <c:dLbl>
              <c:idx val="3"/>
              <c:layout/>
              <c:tx>
                <c:strRef>
                  <c:f>Sheet1!$F$6</c:f>
                  <c:strCache>
                    <c:ptCount val="1"/>
                    <c:pt idx="0">
                      <c:v>BADAK V</c:v>
                    </c:pt>
                  </c:strCache>
                </c:strRef>
              </c:tx>
              <c:showVal val="1"/>
            </c:dLbl>
            <c:dLbl>
              <c:idx val="4"/>
              <c:layout/>
              <c:tx>
                <c:strRef>
                  <c:f>Sheet1!$F$7</c:f>
                  <c:strCache>
                    <c:ptCount val="1"/>
                    <c:pt idx="0">
                      <c:v>RasGas</c:v>
                    </c:pt>
                  </c:strCache>
                </c:strRef>
              </c:tx>
              <c:showVal val="1"/>
            </c:dLbl>
            <c:dLbl>
              <c:idx val="5"/>
              <c:layout/>
              <c:tx>
                <c:strRef>
                  <c:f>Sheet1!$F$8</c:f>
                  <c:strCache>
                    <c:ptCount val="1"/>
                    <c:pt idx="0">
                      <c:v>OLNG</c:v>
                    </c:pt>
                  </c:strCache>
                </c:strRef>
              </c:tx>
              <c:showVal val="1"/>
            </c:dLbl>
            <c:dLbl>
              <c:idx val="6"/>
              <c:layout/>
              <c:tx>
                <c:strRef>
                  <c:f>Sheet1!$F$9</c:f>
                  <c:strCache>
                    <c:ptCount val="1"/>
                    <c:pt idx="0">
                      <c:v>BLNG</c:v>
                    </c:pt>
                  </c:strCache>
                </c:strRef>
              </c:tx>
              <c:showVal val="1"/>
            </c:dLbl>
            <c:dLbl>
              <c:idx val="7"/>
              <c:layout/>
              <c:tx>
                <c:strRef>
                  <c:f>Sheet1!$F$10</c:f>
                  <c:strCache>
                    <c:ptCount val="1"/>
                    <c:pt idx="0">
                      <c:v>ALNG</c:v>
                    </c:pt>
                  </c:strCache>
                </c:strRef>
              </c:tx>
              <c:showVal val="1"/>
            </c:dLbl>
            <c:dLbl>
              <c:idx val="8"/>
              <c:layout/>
              <c:tx>
                <c:strRef>
                  <c:f>Sheet1!$F$11</c:f>
                  <c:strCache>
                    <c:ptCount val="1"/>
                    <c:pt idx="0">
                      <c:v>MLNG</c:v>
                    </c:pt>
                  </c:strCache>
                </c:strRef>
              </c:tx>
              <c:showVal val="1"/>
            </c:dLbl>
            <c:dLbl>
              <c:idx val="9"/>
              <c:layout/>
              <c:tx>
                <c:strRef>
                  <c:f>Sheet1!$F$12</c:f>
                  <c:strCache>
                    <c:ptCount val="1"/>
                    <c:pt idx="0">
                      <c:v>NWS</c:v>
                    </c:pt>
                  </c:strCache>
                </c:strRef>
              </c:tx>
              <c:showVal val="1"/>
            </c:dLbl>
            <c:dLbl>
              <c:idx val="10"/>
              <c:layout/>
              <c:tx>
                <c:strRef>
                  <c:f>Sheet1!$F$13</c:f>
                  <c:strCache>
                    <c:ptCount val="1"/>
                    <c:pt idx="0">
                      <c:v>동해가스</c:v>
                    </c:pt>
                  </c:strCache>
                </c:strRef>
              </c:tx>
              <c:showVal val="1"/>
            </c:dLbl>
            <c:dLbl>
              <c:idx val="11"/>
              <c:layout>
                <c:manualLayout>
                  <c:x val="0"/>
                  <c:y val="9.5860566448801768E-2"/>
                </c:manualLayout>
              </c:layout>
              <c:tx>
                <c:strRef>
                  <c:f>Sheet1!$F$14</c:f>
                  <c:strCache>
                    <c:ptCount val="1"/>
                    <c:pt idx="0">
                      <c:v>MLNG III</c:v>
                    </c:pt>
                  </c:strCache>
                </c:strRef>
              </c:tx>
              <c:showVal val="1"/>
            </c:dLbl>
            <c:dLbl>
              <c:idx val="12"/>
              <c:layout>
                <c:manualLayout>
                  <c:x val="-1.755540926047844E-3"/>
                  <c:y val="-2.1786492374727674E-2"/>
                </c:manualLayout>
              </c:layout>
              <c:tx>
                <c:strRef>
                  <c:f>Sheet1!$F$15</c:f>
                  <c:strCache>
                    <c:ptCount val="1"/>
                    <c:pt idx="0">
                      <c:v>YLNG</c:v>
                    </c:pt>
                  </c:strCache>
                </c:strRef>
              </c:tx>
              <c:showVal val="1"/>
            </c:dLbl>
            <c:dLbl>
              <c:idx val="13"/>
              <c:layout/>
              <c:tx>
                <c:strRef>
                  <c:f>Sheet1!$F$16</c:f>
                  <c:strCache>
                    <c:ptCount val="1"/>
                    <c:pt idx="0">
                      <c:v>SakhalinⅡ</c:v>
                    </c:pt>
                  </c:strCache>
                </c:strRef>
              </c:tx>
              <c:showVal val="1"/>
            </c:dLbl>
            <c:dLbl>
              <c:idx val="14"/>
              <c:layout/>
              <c:tx>
                <c:strRef>
                  <c:f>Sheet1!$F$17</c:f>
                  <c:strCache>
                    <c:ptCount val="1"/>
                    <c:pt idx="0">
                      <c:v>RasGas III</c:v>
                    </c:pt>
                  </c:strCache>
                </c:strRef>
              </c:tx>
              <c:showVal val="1"/>
            </c:dLbl>
            <c:dLbl>
              <c:idx val="15"/>
              <c:layout/>
              <c:tx>
                <c:strRef>
                  <c:f>Sheet1!$F$18</c:f>
                  <c:strCache>
                    <c:ptCount val="1"/>
                    <c:pt idx="0">
                      <c:v>BG portfolio</c:v>
                    </c:pt>
                  </c:strCache>
                </c:strRef>
              </c:tx>
              <c:showVal val="1"/>
            </c:dLbl>
            <c:dLbl>
              <c:idx val="16"/>
              <c:layout/>
              <c:tx>
                <c:strRef>
                  <c:f>Sheet1!$F$19</c:f>
                  <c:strCache>
                    <c:ptCount val="1"/>
                    <c:pt idx="0">
                      <c:v>Repsol</c:v>
                    </c:pt>
                  </c:strCache>
                </c:strRef>
              </c:tx>
              <c:showVal val="1"/>
            </c:dLbl>
            <c:dLbl>
              <c:idx val="17"/>
              <c:layout/>
              <c:tx>
                <c:strRef>
                  <c:f>Sheet1!$F$20</c:f>
                  <c:strCache>
                    <c:ptCount val="1"/>
                    <c:pt idx="0">
                      <c:v>GLNG</c:v>
                    </c:pt>
                  </c:strCache>
                </c:strRef>
              </c:tx>
              <c:showVal val="1"/>
            </c:dLbl>
            <c:dLbl>
              <c:idx val="18"/>
              <c:layout>
                <c:manualLayout>
                  <c:x val="3.115264797507795E-3"/>
                  <c:y val="-1.7948717948717947E-2"/>
                </c:manualLayout>
              </c:layout>
              <c:tx>
                <c:strRef>
                  <c:f>Sheet1!$F$21</c:f>
                  <c:strCache>
                    <c:ptCount val="1"/>
                    <c:pt idx="0">
                      <c:v>Tangguh</c:v>
                    </c:pt>
                  </c:strCache>
                </c:strRef>
              </c:tx>
              <c:showVal val="1"/>
            </c:dLbl>
            <c:dLbl>
              <c:idx val="19"/>
              <c:layout>
                <c:manualLayout>
                  <c:x val="-1.557632398753894E-3"/>
                  <c:y val="-6.1538461538461743E-2"/>
                </c:manualLayout>
              </c:layout>
              <c:tx>
                <c:strRef>
                  <c:f>Sheet1!$F$22</c:f>
                  <c:strCache>
                    <c:ptCount val="1"/>
                    <c:pt idx="0">
                      <c:v>DSLNG</c:v>
                    </c:pt>
                  </c:strCache>
                </c:strRef>
              </c:tx>
              <c:showVal val="1"/>
            </c:dLbl>
            <c:dLbl>
              <c:idx val="20"/>
              <c:layout>
                <c:manualLayout>
                  <c:x val="1.2461059190031182E-2"/>
                  <c:y val="-0.26923076923076938"/>
                </c:manualLayout>
              </c:layout>
              <c:tx>
                <c:strRef>
                  <c:f>Sheet1!$F$23</c:f>
                  <c:strCache>
                    <c:ptCount val="1"/>
                    <c:pt idx="0">
                      <c:v>Bontang</c:v>
                    </c:pt>
                  </c:strCache>
                </c:strRef>
              </c:tx>
              <c:showVal val="1"/>
            </c:dLbl>
            <c:dLbl>
              <c:idx val="21"/>
              <c:layout>
                <c:manualLayout>
                  <c:x val="3.115264797507795E-3"/>
                  <c:y val="-0.24358974358974392"/>
                </c:manualLayout>
              </c:layout>
              <c:tx>
                <c:strRef>
                  <c:f>Sheet1!$F$24</c:f>
                  <c:strCache>
                    <c:ptCount val="1"/>
                    <c:pt idx="0">
                      <c:v>Tangguh</c:v>
                    </c:pt>
                  </c:strCache>
                </c:strRef>
              </c:tx>
              <c:showVal val="1"/>
            </c:dLbl>
            <c:dLbl>
              <c:idx val="22"/>
              <c:layout>
                <c:manualLayout>
                  <c:x val="3.1152647975076818E-3"/>
                  <c:y val="-0.14871794871794927"/>
                </c:manualLayout>
              </c:layout>
              <c:tx>
                <c:strRef>
                  <c:f>Sheet1!$F$25</c:f>
                  <c:strCache>
                    <c:ptCount val="1"/>
                    <c:pt idx="0">
                      <c:v>Shell(Prelude)</c:v>
                    </c:pt>
                  </c:strCache>
                </c:strRef>
              </c:tx>
              <c:showVal val="1"/>
            </c:dLbl>
            <c:dLbl>
              <c:idx val="23"/>
              <c:layout/>
              <c:tx>
                <c:strRef>
                  <c:f>Sheet1!$F$26</c:f>
                  <c:strCache>
                    <c:ptCount val="1"/>
                    <c:pt idx="0">
                      <c:v>Shell(Prelude)</c:v>
                    </c:pt>
                  </c:strCache>
                </c:strRef>
              </c:tx>
              <c:showVal val="1"/>
            </c:dLbl>
            <c:dLbl>
              <c:idx val="24"/>
              <c:layout>
                <c:manualLayout>
                  <c:x val="1.5576323987537821E-3"/>
                  <c:y val="-6.1538461538461743E-2"/>
                </c:manualLayout>
              </c:layout>
              <c:tx>
                <c:strRef>
                  <c:f>Sheet1!$F$27</c:f>
                  <c:strCache>
                    <c:ptCount val="1"/>
                    <c:pt idx="0">
                      <c:v>Total(Ichthys)</c:v>
                    </c:pt>
                  </c:strCache>
                </c:strRef>
              </c:tx>
              <c:showVal val="1"/>
            </c:dLbl>
            <c:dLbl>
              <c:idx val="25"/>
              <c:layout/>
              <c:tx>
                <c:strRef>
                  <c:f>Sheet1!$F$28</c:f>
                  <c:strCache>
                    <c:ptCount val="1"/>
                    <c:pt idx="0">
                      <c:v>Total(Ichthys)</c:v>
                    </c:pt>
                  </c:strCache>
                </c:strRef>
              </c:tx>
              <c:showVal val="1"/>
            </c:dLbl>
            <c:dLbl>
              <c:idx val="26"/>
              <c:layout/>
              <c:tx>
                <c:strRef>
                  <c:f>Sheet1!$F$29</c:f>
                  <c:strCache>
                    <c:ptCount val="1"/>
                    <c:pt idx="0">
                      <c:v>RasGas III</c:v>
                    </c:pt>
                  </c:strCache>
                </c:strRef>
              </c:tx>
              <c:showVal val="1"/>
            </c:dLbl>
            <c:dLbl>
              <c:idx val="27"/>
              <c:layout/>
              <c:tx>
                <c:strRef>
                  <c:f>Sheet1!$F$30</c:f>
                  <c:strCache>
                    <c:ptCount val="1"/>
                    <c:pt idx="0">
                      <c:v>RasGas III</c:v>
                    </c:pt>
                  </c:strCache>
                </c:strRef>
              </c:tx>
              <c:showVal val="1"/>
            </c:dLbl>
            <c:dLbl>
              <c:idx val="28"/>
              <c:layout/>
              <c:tx>
                <c:strRef>
                  <c:f>Sheet1!$F$31</c:f>
                  <c:strCache>
                    <c:ptCount val="1"/>
                    <c:pt idx="0">
                      <c:v>Total</c:v>
                    </c:pt>
                  </c:strCache>
                </c:strRef>
              </c:tx>
              <c:showVal val="1"/>
            </c:dLbl>
            <c:dLbl>
              <c:idx val="29"/>
              <c:layout/>
              <c:tx>
                <c:strRef>
                  <c:f>Sheet1!$F$32</c:f>
                  <c:strCache>
                    <c:ptCount val="1"/>
                    <c:pt idx="0">
                      <c:v>Sabine Pass</c:v>
                    </c:pt>
                  </c:strCache>
                </c:strRef>
              </c:tx>
              <c:showVal val="1"/>
            </c:dLbl>
            <c:dLbl>
              <c:idx val="30"/>
              <c:layout/>
              <c:tx>
                <c:strRef>
                  <c:f>Sheet1!$F$33</c:f>
                  <c:strCache>
                    <c:ptCount val="1"/>
                    <c:pt idx="0">
                      <c:v>LNG Canada</c:v>
                    </c:pt>
                  </c:strCache>
                </c:strRef>
              </c:tx>
              <c:showVal val="1"/>
            </c:dLbl>
            <c:txPr>
              <a:bodyPr/>
              <a:lstStyle/>
              <a:p>
                <a:pPr>
                  <a:defRPr sz="600"/>
                </a:pPr>
                <a:endParaRPr lang="ko-KR"/>
              </a:p>
            </c:txPr>
            <c:showVal val="1"/>
          </c:dLbls>
          <c:cat>
            <c:numRef>
              <c:f>Sheet1!$C$3:$C$33</c:f>
              <c:numCache>
                <c:formatCode>yyyy"/"m"/"d;@</c:formatCode>
                <c:ptCount val="31"/>
                <c:pt idx="0">
                  <c:v>30540</c:v>
                </c:pt>
                <c:pt idx="1">
                  <c:v>33365</c:v>
                </c:pt>
                <c:pt idx="2">
                  <c:v>34148</c:v>
                </c:pt>
                <c:pt idx="3">
                  <c:v>34923</c:v>
                </c:pt>
                <c:pt idx="4">
                  <c:v>34988</c:v>
                </c:pt>
                <c:pt idx="5">
                  <c:v>35361</c:v>
                </c:pt>
                <c:pt idx="6">
                  <c:v>35725</c:v>
                </c:pt>
                <c:pt idx="7">
                  <c:v>37688</c:v>
                </c:pt>
                <c:pt idx="8">
                  <c:v>37688</c:v>
                </c:pt>
                <c:pt idx="9">
                  <c:v>37688</c:v>
                </c:pt>
                <c:pt idx="10">
                  <c:v>38196</c:v>
                </c:pt>
                <c:pt idx="11">
                  <c:v>38547</c:v>
                </c:pt>
                <c:pt idx="12">
                  <c:v>38548</c:v>
                </c:pt>
                <c:pt idx="13">
                  <c:v>38548</c:v>
                </c:pt>
                <c:pt idx="14">
                  <c:v>39168</c:v>
                </c:pt>
                <c:pt idx="15">
                  <c:v>39608</c:v>
                </c:pt>
                <c:pt idx="16">
                  <c:v>40527</c:v>
                </c:pt>
                <c:pt idx="17">
                  <c:v>40529</c:v>
                </c:pt>
                <c:pt idx="18">
                  <c:v>40534</c:v>
                </c:pt>
                <c:pt idx="19">
                  <c:v>40567</c:v>
                </c:pt>
                <c:pt idx="20">
                  <c:v>40606</c:v>
                </c:pt>
                <c:pt idx="21">
                  <c:v>40749</c:v>
                </c:pt>
                <c:pt idx="22">
                  <c:v>40772</c:v>
                </c:pt>
                <c:pt idx="23">
                  <c:v>40772</c:v>
                </c:pt>
                <c:pt idx="24">
                  <c:v>40772</c:v>
                </c:pt>
                <c:pt idx="25">
                  <c:v>40772</c:v>
                </c:pt>
                <c:pt idx="26">
                  <c:v>40772</c:v>
                </c:pt>
                <c:pt idx="27">
                  <c:v>40948</c:v>
                </c:pt>
                <c:pt idx="28">
                  <c:v>40959</c:v>
                </c:pt>
                <c:pt idx="29">
                  <c:v>41033</c:v>
                </c:pt>
                <c:pt idx="30">
                  <c:v>41058</c:v>
                </c:pt>
              </c:numCache>
            </c:numRef>
          </c:cat>
          <c:val>
            <c:numRef>
              <c:f>Sheet1!$D$3:$D$33</c:f>
              <c:numCache>
                <c:formatCode>General</c:formatCode>
                <c:ptCount val="31"/>
                <c:pt idx="0">
                  <c:v>5060</c:v>
                </c:pt>
                <c:pt idx="1">
                  <c:v>4200</c:v>
                </c:pt>
                <c:pt idx="2">
                  <c:v>4200</c:v>
                </c:pt>
                <c:pt idx="3">
                  <c:v>2000</c:v>
                </c:pt>
                <c:pt idx="4">
                  <c:v>12792</c:v>
                </c:pt>
                <c:pt idx="5">
                  <c:v>10150</c:v>
                </c:pt>
                <c:pt idx="6">
                  <c:v>1190</c:v>
                </c:pt>
                <c:pt idx="7">
                  <c:v>400</c:v>
                </c:pt>
                <c:pt idx="8">
                  <c:v>1200</c:v>
                </c:pt>
                <c:pt idx="9">
                  <c:v>700</c:v>
                </c:pt>
                <c:pt idx="10">
                  <c:v>600</c:v>
                </c:pt>
                <c:pt idx="11">
                  <c:v>4200</c:v>
                </c:pt>
                <c:pt idx="12">
                  <c:v>4200</c:v>
                </c:pt>
                <c:pt idx="13">
                  <c:v>3150</c:v>
                </c:pt>
                <c:pt idx="14">
                  <c:v>4200</c:v>
                </c:pt>
                <c:pt idx="15">
                  <c:v>1404</c:v>
                </c:pt>
                <c:pt idx="16">
                  <c:v>48</c:v>
                </c:pt>
                <c:pt idx="17">
                  <c:v>7350</c:v>
                </c:pt>
                <c:pt idx="18">
                  <c:v>96</c:v>
                </c:pt>
                <c:pt idx="19">
                  <c:v>980</c:v>
                </c:pt>
                <c:pt idx="20">
                  <c:v>276</c:v>
                </c:pt>
                <c:pt idx="21">
                  <c:v>192</c:v>
                </c:pt>
                <c:pt idx="22">
                  <c:v>400</c:v>
                </c:pt>
                <c:pt idx="23">
                  <c:v>7644</c:v>
                </c:pt>
                <c:pt idx="24">
                  <c:v>400</c:v>
                </c:pt>
                <c:pt idx="25">
                  <c:v>2800</c:v>
                </c:pt>
                <c:pt idx="26">
                  <c:v>1000</c:v>
                </c:pt>
                <c:pt idx="27">
                  <c:v>4000</c:v>
                </c:pt>
                <c:pt idx="28">
                  <c:v>162</c:v>
                </c:pt>
                <c:pt idx="29">
                  <c:v>7000</c:v>
                </c:pt>
                <c:pt idx="30">
                  <c:v>4800</c:v>
                </c:pt>
              </c:numCache>
            </c:numRef>
          </c:val>
        </c:ser>
        <c:gapWidth val="33"/>
        <c:overlap val="15"/>
        <c:axId val="108468480"/>
        <c:axId val="108498944"/>
      </c:barChart>
      <c:lineChart>
        <c:grouping val="standard"/>
        <c:ser>
          <c:idx val="1"/>
          <c:order val="1"/>
          <c:tx>
            <c:strRef>
              <c:f>Sheet1!$G$2</c:f>
              <c:strCache>
                <c:ptCount val="1"/>
                <c:pt idx="0">
                  <c:v>누적계약물량</c:v>
                </c:pt>
              </c:strCache>
            </c:strRef>
          </c:tx>
          <c:cat>
            <c:numRef>
              <c:f>Sheet1!$C$3:$C$33</c:f>
              <c:numCache>
                <c:formatCode>yyyy"/"m"/"d;@</c:formatCode>
                <c:ptCount val="31"/>
                <c:pt idx="0">
                  <c:v>30540</c:v>
                </c:pt>
                <c:pt idx="1">
                  <c:v>33365</c:v>
                </c:pt>
                <c:pt idx="2">
                  <c:v>34148</c:v>
                </c:pt>
                <c:pt idx="3">
                  <c:v>34923</c:v>
                </c:pt>
                <c:pt idx="4">
                  <c:v>34988</c:v>
                </c:pt>
                <c:pt idx="5">
                  <c:v>35361</c:v>
                </c:pt>
                <c:pt idx="6">
                  <c:v>35725</c:v>
                </c:pt>
                <c:pt idx="7">
                  <c:v>37688</c:v>
                </c:pt>
                <c:pt idx="8">
                  <c:v>37688</c:v>
                </c:pt>
                <c:pt idx="9">
                  <c:v>37688</c:v>
                </c:pt>
                <c:pt idx="10">
                  <c:v>38196</c:v>
                </c:pt>
                <c:pt idx="11">
                  <c:v>38547</c:v>
                </c:pt>
                <c:pt idx="12">
                  <c:v>38548</c:v>
                </c:pt>
                <c:pt idx="13">
                  <c:v>38548</c:v>
                </c:pt>
                <c:pt idx="14">
                  <c:v>39168</c:v>
                </c:pt>
                <c:pt idx="15">
                  <c:v>39608</c:v>
                </c:pt>
                <c:pt idx="16">
                  <c:v>40527</c:v>
                </c:pt>
                <c:pt idx="17">
                  <c:v>40529</c:v>
                </c:pt>
                <c:pt idx="18">
                  <c:v>40534</c:v>
                </c:pt>
                <c:pt idx="19">
                  <c:v>40567</c:v>
                </c:pt>
                <c:pt idx="20">
                  <c:v>40606</c:v>
                </c:pt>
                <c:pt idx="21">
                  <c:v>40749</c:v>
                </c:pt>
                <c:pt idx="22">
                  <c:v>40772</c:v>
                </c:pt>
                <c:pt idx="23">
                  <c:v>40772</c:v>
                </c:pt>
                <c:pt idx="24">
                  <c:v>40772</c:v>
                </c:pt>
                <c:pt idx="25">
                  <c:v>40772</c:v>
                </c:pt>
                <c:pt idx="26">
                  <c:v>40772</c:v>
                </c:pt>
                <c:pt idx="27">
                  <c:v>40948</c:v>
                </c:pt>
                <c:pt idx="28">
                  <c:v>40959</c:v>
                </c:pt>
                <c:pt idx="29">
                  <c:v>41033</c:v>
                </c:pt>
                <c:pt idx="30">
                  <c:v>41058</c:v>
                </c:pt>
              </c:numCache>
            </c:numRef>
          </c:cat>
          <c:val>
            <c:numRef>
              <c:f>Sheet1!$G$3:$G$33</c:f>
              <c:numCache>
                <c:formatCode>General</c:formatCode>
                <c:ptCount val="31"/>
                <c:pt idx="0">
                  <c:v>5060</c:v>
                </c:pt>
                <c:pt idx="1">
                  <c:v>9260</c:v>
                </c:pt>
                <c:pt idx="2">
                  <c:v>13460</c:v>
                </c:pt>
                <c:pt idx="3">
                  <c:v>15460</c:v>
                </c:pt>
                <c:pt idx="4">
                  <c:v>28252</c:v>
                </c:pt>
                <c:pt idx="5">
                  <c:v>38402</c:v>
                </c:pt>
                <c:pt idx="6">
                  <c:v>39592</c:v>
                </c:pt>
                <c:pt idx="7">
                  <c:v>39992</c:v>
                </c:pt>
                <c:pt idx="8">
                  <c:v>41192</c:v>
                </c:pt>
                <c:pt idx="9">
                  <c:v>41892</c:v>
                </c:pt>
                <c:pt idx="10">
                  <c:v>42492</c:v>
                </c:pt>
                <c:pt idx="11">
                  <c:v>46692</c:v>
                </c:pt>
                <c:pt idx="12">
                  <c:v>50892</c:v>
                </c:pt>
                <c:pt idx="13">
                  <c:v>54042</c:v>
                </c:pt>
                <c:pt idx="14">
                  <c:v>58242</c:v>
                </c:pt>
                <c:pt idx="15">
                  <c:v>59646</c:v>
                </c:pt>
                <c:pt idx="16">
                  <c:v>59694</c:v>
                </c:pt>
                <c:pt idx="17">
                  <c:v>67044</c:v>
                </c:pt>
                <c:pt idx="18">
                  <c:v>67140</c:v>
                </c:pt>
                <c:pt idx="19">
                  <c:v>68120</c:v>
                </c:pt>
                <c:pt idx="20">
                  <c:v>68396</c:v>
                </c:pt>
                <c:pt idx="21">
                  <c:v>68588</c:v>
                </c:pt>
                <c:pt idx="22">
                  <c:v>68988</c:v>
                </c:pt>
                <c:pt idx="23">
                  <c:v>76632</c:v>
                </c:pt>
                <c:pt idx="24">
                  <c:v>77032</c:v>
                </c:pt>
                <c:pt idx="25">
                  <c:v>79832</c:v>
                </c:pt>
                <c:pt idx="26">
                  <c:v>80832</c:v>
                </c:pt>
                <c:pt idx="27">
                  <c:v>84832</c:v>
                </c:pt>
                <c:pt idx="28">
                  <c:v>84994</c:v>
                </c:pt>
                <c:pt idx="29">
                  <c:v>91994</c:v>
                </c:pt>
                <c:pt idx="30">
                  <c:v>96794</c:v>
                </c:pt>
              </c:numCache>
            </c:numRef>
          </c:val>
        </c:ser>
        <c:marker val="1"/>
        <c:axId val="108502016"/>
        <c:axId val="108500480"/>
      </c:lineChart>
      <c:dateAx>
        <c:axId val="108468480"/>
        <c:scaling>
          <c:orientation val="minMax"/>
          <c:max val="41274"/>
          <c:min val="30651"/>
        </c:scaling>
        <c:axPos val="b"/>
        <c:numFmt formatCode="yyyy&quot;/&quot;m&quot;/&quot;d;@" sourceLinked="1"/>
        <c:tickLblPos val="nextTo"/>
        <c:spPr>
          <a:ln w="22225"/>
        </c:spPr>
        <c:txPr>
          <a:bodyPr rot="0" vert="horz"/>
          <a:lstStyle/>
          <a:p>
            <a:pPr>
              <a:defRPr/>
            </a:pPr>
            <a:endParaRPr lang="ko-KR"/>
          </a:p>
        </c:txPr>
        <c:crossAx val="108498944"/>
        <c:crosses val="autoZero"/>
        <c:auto val="1"/>
        <c:lblOffset val="100"/>
        <c:majorUnit val="3"/>
        <c:majorTimeUnit val="years"/>
      </c:dateAx>
      <c:valAx>
        <c:axId val="108498944"/>
        <c:scaling>
          <c:orientation val="minMax"/>
        </c:scaling>
        <c:axPos val="l"/>
        <c:majorGridlines/>
        <c:numFmt formatCode="General" sourceLinked="1"/>
        <c:tickLblPos val="nextTo"/>
        <c:crossAx val="108468480"/>
        <c:crosses val="autoZero"/>
        <c:crossBetween val="between"/>
      </c:valAx>
      <c:valAx>
        <c:axId val="108500480"/>
        <c:scaling>
          <c:orientation val="minMax"/>
        </c:scaling>
        <c:axPos val="r"/>
        <c:numFmt formatCode="General" sourceLinked="1"/>
        <c:tickLblPos val="nextTo"/>
        <c:crossAx val="108502016"/>
        <c:crosses val="max"/>
        <c:crossBetween val="between"/>
      </c:valAx>
      <c:dateAx>
        <c:axId val="108502016"/>
        <c:scaling>
          <c:orientation val="minMax"/>
        </c:scaling>
        <c:delete val="1"/>
        <c:axPos val="b"/>
        <c:numFmt formatCode="yyyy&quot;/&quot;m&quot;/&quot;d;@" sourceLinked="1"/>
        <c:tickLblPos val="none"/>
        <c:crossAx val="108500480"/>
        <c:crosses val="autoZero"/>
        <c:auto val="1"/>
        <c:lblOffset val="100"/>
        <c:majorUnit val="1"/>
        <c:minorUnit val="1"/>
      </c:dateAx>
      <c:spPr>
        <a:noFill/>
        <a:ln>
          <a:solidFill>
            <a:sysClr val="windowText" lastClr="000000">
              <a:tint val="75000"/>
              <a:shade val="95000"/>
              <a:satMod val="105000"/>
            </a:sysClr>
          </a:solidFill>
        </a:ln>
      </c:spPr>
    </c:plotArea>
    <c:legend>
      <c:legendPos val="r"/>
      <c:layout>
        <c:manualLayout>
          <c:xMode val="edge"/>
          <c:yMode val="edge"/>
          <c:x val="0.11560851873381602"/>
          <c:y val="0.20376554082055531"/>
          <c:w val="0.12508585375426204"/>
          <c:h val="0.11150272562083589"/>
        </c:manualLayout>
      </c:layout>
      <c:spPr>
        <a:solidFill>
          <a:schemeClr val="bg1"/>
        </a:solidFill>
        <a:ln>
          <a:solidFill>
            <a:sysClr val="windowText" lastClr="000000">
              <a:tint val="75000"/>
              <a:shade val="95000"/>
              <a:satMod val="105000"/>
            </a:sysClr>
          </a:solidFill>
        </a:ln>
      </c:sp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ko-KR"/>
  <c:chart>
    <c:plotArea>
      <c:layout>
        <c:manualLayout>
          <c:layoutTarget val="inner"/>
          <c:xMode val="edge"/>
          <c:yMode val="edge"/>
          <c:x val="4.8187300352594463E-2"/>
          <c:y val="9.485933099662823E-2"/>
          <c:w val="0.9108066518519855"/>
          <c:h val="0.75217928528164768"/>
        </c:manualLayout>
      </c:layout>
      <c:lineChart>
        <c:grouping val="standard"/>
        <c:ser>
          <c:idx val="4"/>
          <c:order val="0"/>
          <c:tx>
            <c:strRef>
              <c:f>Sheet1!$AU$3</c:f>
              <c:strCache>
                <c:ptCount val="1"/>
                <c:pt idx="0">
                  <c:v>8차 (2006.12)</c:v>
                </c:pt>
              </c:strCache>
            </c:strRef>
          </c:tx>
          <c:spPr>
            <a:ln w="38100">
              <a:solidFill>
                <a:srgbClr val="7030A0"/>
              </a:solidFill>
            </a:ln>
          </c:spPr>
          <c:marker>
            <c:symbol val="x"/>
            <c:size val="12"/>
            <c:spPr>
              <a:ln w="53975">
                <a:solidFill>
                  <a:srgbClr val="7030A0"/>
                </a:solidFill>
              </a:ln>
            </c:spPr>
          </c:marker>
          <c:cat>
            <c:numRef>
              <c:f>Sheet1!$A$26:$A$47</c:f>
              <c:numCache>
                <c:formatCode>General</c:formatCode>
                <c:ptCount val="22"/>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numCache>
            </c:numRef>
          </c:cat>
          <c:val>
            <c:numRef>
              <c:f>Sheet1!$AU$26:$AU$47</c:f>
              <c:numCache>
                <c:formatCode>#,##0</c:formatCode>
                <c:ptCount val="22"/>
                <c:pt idx="1">
                  <c:v>2484</c:v>
                </c:pt>
                <c:pt idx="2">
                  <c:v>2751</c:v>
                </c:pt>
                <c:pt idx="6">
                  <c:v>3290</c:v>
                </c:pt>
                <c:pt idx="10">
                  <c:v>3349</c:v>
                </c:pt>
                <c:pt idx="15">
                  <c:v>4035</c:v>
                </c:pt>
              </c:numCache>
            </c:numRef>
          </c:val>
        </c:ser>
        <c:ser>
          <c:idx val="3"/>
          <c:order val="1"/>
          <c:tx>
            <c:strRef>
              <c:f>Sheet1!$AT$3</c:f>
              <c:strCache>
                <c:ptCount val="1"/>
                <c:pt idx="0">
                  <c:v>9차 (2008.12)</c:v>
                </c:pt>
              </c:strCache>
            </c:strRef>
          </c:tx>
          <c:marker>
            <c:symbol val="triangle"/>
            <c:size val="13"/>
            <c:spPr>
              <a:solidFill>
                <a:schemeClr val="accent3"/>
              </a:solidFill>
            </c:spPr>
          </c:marker>
          <c:cat>
            <c:numRef>
              <c:f>Sheet1!$A$26:$A$47</c:f>
              <c:numCache>
                <c:formatCode>General</c:formatCode>
                <c:ptCount val="22"/>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numCache>
            </c:numRef>
          </c:cat>
          <c:val>
            <c:numRef>
              <c:f>Sheet1!$AT$26:$AT$47</c:f>
              <c:numCache>
                <c:formatCode>General</c:formatCode>
                <c:ptCount val="22"/>
                <c:pt idx="2" formatCode="#,##0">
                  <c:v>2652</c:v>
                </c:pt>
                <c:pt idx="3" formatCode="#,##0">
                  <c:v>2745</c:v>
                </c:pt>
                <c:pt idx="7">
                  <c:v>3319</c:v>
                </c:pt>
                <c:pt idx="10">
                  <c:v>3167</c:v>
                </c:pt>
                <c:pt idx="15">
                  <c:v>3193</c:v>
                </c:pt>
                <c:pt idx="17" formatCode="#,##0">
                  <c:v>3340</c:v>
                </c:pt>
              </c:numCache>
            </c:numRef>
          </c:val>
        </c:ser>
        <c:ser>
          <c:idx val="2"/>
          <c:order val="2"/>
          <c:tx>
            <c:strRef>
              <c:f>Sheet1!$AS$3</c:f>
              <c:strCache>
                <c:ptCount val="1"/>
                <c:pt idx="0">
                  <c:v>10차 (2010.12)</c:v>
                </c:pt>
              </c:strCache>
            </c:strRef>
          </c:tx>
          <c:spPr>
            <a:ln>
              <a:solidFill>
                <a:srgbClr val="C0504D"/>
              </a:solidFill>
            </a:ln>
          </c:spPr>
          <c:marker>
            <c:symbol val="square"/>
            <c:size val="8"/>
            <c:spPr>
              <a:solidFill>
                <a:schemeClr val="accent2"/>
              </a:solidFill>
              <a:ln w="22225">
                <a:solidFill>
                  <a:schemeClr val="accent2"/>
                </a:solidFill>
              </a:ln>
            </c:spPr>
          </c:marker>
          <c:cat>
            <c:numRef>
              <c:f>Sheet1!$A$26:$A$47</c:f>
              <c:numCache>
                <c:formatCode>General</c:formatCode>
                <c:ptCount val="22"/>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numCache>
            </c:numRef>
          </c:cat>
          <c:val>
            <c:numRef>
              <c:f>Sheet1!$AS$26:$AS$47</c:f>
              <c:numCache>
                <c:formatCode>General</c:formatCode>
                <c:ptCount val="22"/>
                <c:pt idx="4" formatCode="#,##0">
                  <c:v>2592</c:v>
                </c:pt>
                <c:pt idx="5">
                  <c:v>3042</c:v>
                </c:pt>
                <c:pt idx="6">
                  <c:v>3148</c:v>
                </c:pt>
                <c:pt idx="7">
                  <c:v>3292</c:v>
                </c:pt>
                <c:pt idx="8">
                  <c:v>3350</c:v>
                </c:pt>
                <c:pt idx="9">
                  <c:v>3404</c:v>
                </c:pt>
                <c:pt idx="10">
                  <c:v>3367</c:v>
                </c:pt>
                <c:pt idx="11">
                  <c:v>3200</c:v>
                </c:pt>
                <c:pt idx="15">
                  <c:v>3292</c:v>
                </c:pt>
                <c:pt idx="19">
                  <c:v>3412</c:v>
                </c:pt>
              </c:numCache>
            </c:numRef>
          </c:val>
        </c:ser>
        <c:ser>
          <c:idx val="1"/>
          <c:order val="3"/>
          <c:tx>
            <c:strRef>
              <c:f>Sheet1!$AR$3</c:f>
              <c:strCache>
                <c:ptCount val="1"/>
                <c:pt idx="0">
                  <c:v>중기계획 (2011.12)</c:v>
                </c:pt>
              </c:strCache>
            </c:strRef>
          </c:tx>
          <c:spPr>
            <a:ln>
              <a:solidFill>
                <a:srgbClr val="0070C0"/>
              </a:solidFill>
            </a:ln>
          </c:spPr>
          <c:marker>
            <c:symbol val="diamond"/>
            <c:size val="14"/>
            <c:spPr>
              <a:solidFill>
                <a:schemeClr val="tx2">
                  <a:lumMod val="60000"/>
                  <a:lumOff val="40000"/>
                </a:schemeClr>
              </a:solidFill>
              <a:ln w="19050">
                <a:solidFill>
                  <a:srgbClr val="0070C0"/>
                </a:solidFill>
              </a:ln>
            </c:spPr>
          </c:marker>
          <c:cat>
            <c:numRef>
              <c:f>Sheet1!$A$26:$A$47</c:f>
              <c:numCache>
                <c:formatCode>General</c:formatCode>
                <c:ptCount val="22"/>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numCache>
            </c:numRef>
          </c:cat>
          <c:val>
            <c:numRef>
              <c:f>Sheet1!$AR$26:$AR$47</c:f>
              <c:numCache>
                <c:formatCode>General</c:formatCode>
                <c:ptCount val="22"/>
                <c:pt idx="5">
                  <c:v>3128</c:v>
                </c:pt>
                <c:pt idx="6">
                  <c:v>3360</c:v>
                </c:pt>
                <c:pt idx="7">
                  <c:v>3642</c:v>
                </c:pt>
                <c:pt idx="8">
                  <c:v>3800</c:v>
                </c:pt>
                <c:pt idx="9">
                  <c:v>3955</c:v>
                </c:pt>
                <c:pt idx="10">
                  <c:v>3951</c:v>
                </c:pt>
                <c:pt idx="11">
                  <c:v>3816</c:v>
                </c:pt>
              </c:numCache>
            </c:numRef>
          </c:val>
        </c:ser>
        <c:ser>
          <c:idx val="8"/>
          <c:order val="4"/>
          <c:tx>
            <c:strRef>
              <c:f>Sheet1!$AZ$3</c:f>
              <c:strCache>
                <c:ptCount val="1"/>
                <c:pt idx="0">
                  <c:v>11차 (2013.4)</c:v>
                </c:pt>
              </c:strCache>
            </c:strRef>
          </c:tx>
          <c:spPr>
            <a:ln w="79375">
              <a:solidFill>
                <a:srgbClr val="FF0000"/>
              </a:solidFill>
            </a:ln>
          </c:spPr>
          <c:marker>
            <c:symbol val="triangle"/>
            <c:size val="13"/>
            <c:spPr>
              <a:solidFill>
                <a:srgbClr val="FF0000"/>
              </a:solidFill>
              <a:ln>
                <a:solidFill>
                  <a:srgbClr val="FF0000"/>
                </a:solidFill>
              </a:ln>
            </c:spPr>
          </c:marker>
          <c:cat>
            <c:numRef>
              <c:f>Sheet1!$A$26:$A$47</c:f>
              <c:numCache>
                <c:formatCode>General</c:formatCode>
                <c:ptCount val="22"/>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numCache>
            </c:numRef>
          </c:cat>
          <c:val>
            <c:numRef>
              <c:f>Sheet1!$AZ$26:$AZ$47</c:f>
              <c:numCache>
                <c:formatCode>General</c:formatCode>
                <c:ptCount val="22"/>
                <c:pt idx="7">
                  <c:v>3828.7</c:v>
                </c:pt>
                <c:pt idx="10" formatCode="#,##0">
                  <c:v>3976.7</c:v>
                </c:pt>
                <c:pt idx="15" formatCode="#,##0">
                  <c:v>3397</c:v>
                </c:pt>
              </c:numCache>
            </c:numRef>
          </c:val>
        </c:ser>
        <c:ser>
          <c:idx val="0"/>
          <c:order val="5"/>
          <c:tx>
            <c:strRef>
              <c:f>Sheet1!$AE$3</c:f>
              <c:strCache>
                <c:ptCount val="1"/>
                <c:pt idx="0">
                  <c:v>Total (기계약)</c:v>
                </c:pt>
              </c:strCache>
            </c:strRef>
          </c:tx>
          <c:cat>
            <c:numRef>
              <c:f>Sheet1!$A$26:$A$47</c:f>
              <c:numCache>
                <c:formatCode>General</c:formatCode>
                <c:ptCount val="22"/>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numCache>
            </c:numRef>
          </c:cat>
          <c:val>
            <c:numRef>
              <c:f>Sheet1!$AE$26:$AE$47</c:f>
              <c:numCache>
                <c:formatCode>General</c:formatCode>
                <c:ptCount val="22"/>
                <c:pt idx="0">
                  <c:v>1988</c:v>
                </c:pt>
                <c:pt idx="1">
                  <c:v>1988</c:v>
                </c:pt>
                <c:pt idx="2">
                  <c:v>2198</c:v>
                </c:pt>
                <c:pt idx="3">
                  <c:v>2674</c:v>
                </c:pt>
                <c:pt idx="4">
                  <c:v>2674</c:v>
                </c:pt>
                <c:pt idx="5">
                  <c:v>2674</c:v>
                </c:pt>
                <c:pt idx="6">
                  <c:v>2474</c:v>
                </c:pt>
                <c:pt idx="7">
                  <c:v>2674</c:v>
                </c:pt>
                <c:pt idx="8">
                  <c:v>2974</c:v>
                </c:pt>
                <c:pt idx="9">
                  <c:v>3004</c:v>
                </c:pt>
                <c:pt idx="10">
                  <c:v>3224</c:v>
                </c:pt>
                <c:pt idx="11">
                  <c:v>3388</c:v>
                </c:pt>
                <c:pt idx="12">
                  <c:v>3472</c:v>
                </c:pt>
                <c:pt idx="13">
                  <c:v>3472</c:v>
                </c:pt>
                <c:pt idx="14">
                  <c:v>3432</c:v>
                </c:pt>
                <c:pt idx="15">
                  <c:v>3432</c:v>
                </c:pt>
                <c:pt idx="16">
                  <c:v>3432</c:v>
                </c:pt>
                <c:pt idx="17">
                  <c:v>3432</c:v>
                </c:pt>
                <c:pt idx="18">
                  <c:v>3432</c:v>
                </c:pt>
                <c:pt idx="19">
                  <c:v>3432</c:v>
                </c:pt>
                <c:pt idx="20">
                  <c:v>2534</c:v>
                </c:pt>
                <c:pt idx="21">
                  <c:v>2534</c:v>
                </c:pt>
              </c:numCache>
            </c:numRef>
          </c:val>
        </c:ser>
        <c:ser>
          <c:idx val="6"/>
          <c:order val="6"/>
          <c:tx>
            <c:strRef>
              <c:f>Sheet1!$AF$3</c:f>
              <c:strCache>
                <c:ptCount val="1"/>
                <c:pt idx="0">
                  <c:v>Total+Inv(2010)</c:v>
                </c:pt>
              </c:strCache>
            </c:strRef>
          </c:tx>
          <c:cat>
            <c:numRef>
              <c:f>Sheet1!$A$26:$A$47</c:f>
              <c:numCache>
                <c:formatCode>General</c:formatCode>
                <c:ptCount val="22"/>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numCache>
            </c:numRef>
          </c:cat>
          <c:val>
            <c:numRef>
              <c:f>Sheet1!$AF$26:$AF$47</c:f>
              <c:numCache>
                <c:formatCode>0_ </c:formatCode>
                <c:ptCount val="22"/>
                <c:pt idx="0">
                  <c:v>2083.9</c:v>
                </c:pt>
                <c:pt idx="1">
                  <c:v>2181.6</c:v>
                </c:pt>
                <c:pt idx="2">
                  <c:v>2307.9</c:v>
                </c:pt>
                <c:pt idx="3">
                  <c:v>2929.8</c:v>
                </c:pt>
                <c:pt idx="4">
                  <c:v>2848.8</c:v>
                </c:pt>
                <c:pt idx="5">
                  <c:v>2940.7</c:v>
                </c:pt>
                <c:pt idx="6" formatCode="General">
                  <c:v>2740.7</c:v>
                </c:pt>
                <c:pt idx="7" formatCode="General">
                  <c:v>2940.7</c:v>
                </c:pt>
                <c:pt idx="8" formatCode="General">
                  <c:v>3240.7</c:v>
                </c:pt>
                <c:pt idx="9" formatCode="General">
                  <c:v>3270.7</c:v>
                </c:pt>
                <c:pt idx="10" formatCode="General">
                  <c:v>3490.7</c:v>
                </c:pt>
                <c:pt idx="11" formatCode="General">
                  <c:v>3654.7</c:v>
                </c:pt>
                <c:pt idx="12" formatCode="General">
                  <c:v>3738.7</c:v>
                </c:pt>
                <c:pt idx="13" formatCode="General">
                  <c:v>3738.7</c:v>
                </c:pt>
                <c:pt idx="14" formatCode="General">
                  <c:v>3698.7</c:v>
                </c:pt>
                <c:pt idx="15" formatCode="General">
                  <c:v>3698.7</c:v>
                </c:pt>
                <c:pt idx="16" formatCode="General">
                  <c:v>3698.7</c:v>
                </c:pt>
                <c:pt idx="17" formatCode="General">
                  <c:v>3698.7</c:v>
                </c:pt>
                <c:pt idx="18" formatCode="General">
                  <c:v>3698.7</c:v>
                </c:pt>
                <c:pt idx="19" formatCode="General">
                  <c:v>3698.7</c:v>
                </c:pt>
                <c:pt idx="20" formatCode="General">
                  <c:v>2800.7</c:v>
                </c:pt>
                <c:pt idx="21" formatCode="General">
                  <c:v>2800.7</c:v>
                </c:pt>
              </c:numCache>
            </c:numRef>
          </c:val>
        </c:ser>
        <c:ser>
          <c:idx val="5"/>
          <c:order val="7"/>
          <c:tx>
            <c:strRef>
              <c:f>Sheet1!$AJ$3</c:f>
              <c:strCache>
                <c:ptCount val="1"/>
                <c:pt idx="0">
                  <c:v>Total + Inv(2010) + Spot(15%)</c:v>
                </c:pt>
              </c:strCache>
            </c:strRef>
          </c:tx>
          <c:cat>
            <c:numRef>
              <c:f>Sheet1!$A$26:$A$47</c:f>
              <c:numCache>
                <c:formatCode>General</c:formatCode>
                <c:ptCount val="22"/>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numCache>
            </c:numRef>
          </c:cat>
          <c:val>
            <c:numRef>
              <c:f>Sheet1!$AJ$26:$AJ$47</c:f>
              <c:numCache>
                <c:formatCode>General</c:formatCode>
                <c:ptCount val="22"/>
                <c:pt idx="6" formatCode="0_ ">
                  <c:v>3151.8049999999998</c:v>
                </c:pt>
                <c:pt idx="7" formatCode="0_ ">
                  <c:v>3381.8049999999998</c:v>
                </c:pt>
                <c:pt idx="8" formatCode="0_ ">
                  <c:v>3726.8049999999998</c:v>
                </c:pt>
                <c:pt idx="9" formatCode="0_ ">
                  <c:v>3761.3049999999998</c:v>
                </c:pt>
                <c:pt idx="10" formatCode="0_ ">
                  <c:v>4014.3049999999998</c:v>
                </c:pt>
                <c:pt idx="11" formatCode="0_ ">
                  <c:v>4202.9049999999997</c:v>
                </c:pt>
                <c:pt idx="12" formatCode="0_ ">
                  <c:v>4299.5050000000001</c:v>
                </c:pt>
                <c:pt idx="13" formatCode="0_ ">
                  <c:v>4299.5050000000001</c:v>
                </c:pt>
                <c:pt idx="14" formatCode="0_ ">
                  <c:v>4253.5050000000001</c:v>
                </c:pt>
                <c:pt idx="15" formatCode="0_ ">
                  <c:v>4253.5050000000001</c:v>
                </c:pt>
                <c:pt idx="16" formatCode="0_ ">
                  <c:v>4253.5050000000001</c:v>
                </c:pt>
                <c:pt idx="17" formatCode="0_ ">
                  <c:v>4253.5050000000001</c:v>
                </c:pt>
                <c:pt idx="18" formatCode="0_ ">
                  <c:v>4253.5050000000001</c:v>
                </c:pt>
                <c:pt idx="19" formatCode="0_ ">
                  <c:v>4253.5050000000001</c:v>
                </c:pt>
                <c:pt idx="20" formatCode="0_ ">
                  <c:v>3220.8049999999998</c:v>
                </c:pt>
                <c:pt idx="21" formatCode="0_ ">
                  <c:v>3220.8049999999998</c:v>
                </c:pt>
              </c:numCache>
            </c:numRef>
          </c:val>
        </c:ser>
        <c:ser>
          <c:idx val="7"/>
          <c:order val="8"/>
          <c:tx>
            <c:strRef>
              <c:f>Sheet1!$AL$3</c:f>
              <c:strCache>
                <c:ptCount val="1"/>
                <c:pt idx="0">
                  <c:v>Total+Inv(2010)+SPOT(15%)+Russia*</c:v>
                </c:pt>
              </c:strCache>
            </c:strRef>
          </c:tx>
          <c:cat>
            <c:numRef>
              <c:f>Sheet1!$A$26:$A$47</c:f>
              <c:numCache>
                <c:formatCode>General</c:formatCode>
                <c:ptCount val="22"/>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numCache>
            </c:numRef>
          </c:cat>
          <c:val>
            <c:numRef>
              <c:f>Sheet1!$AL$26:$AL$47</c:f>
              <c:numCache>
                <c:formatCode>0_ </c:formatCode>
                <c:ptCount val="22"/>
                <c:pt idx="0">
                  <c:v>2083.9</c:v>
                </c:pt>
                <c:pt idx="1">
                  <c:v>2181.6</c:v>
                </c:pt>
                <c:pt idx="2">
                  <c:v>2307.9</c:v>
                </c:pt>
                <c:pt idx="3">
                  <c:v>2929.8</c:v>
                </c:pt>
                <c:pt idx="4">
                  <c:v>2848.8</c:v>
                </c:pt>
                <c:pt idx="5">
                  <c:v>2940.7</c:v>
                </c:pt>
                <c:pt idx="6">
                  <c:v>3151.8049999999998</c:v>
                </c:pt>
                <c:pt idx="7">
                  <c:v>3381.8049999999998</c:v>
                </c:pt>
                <c:pt idx="8">
                  <c:v>3726.8049999999998</c:v>
                </c:pt>
                <c:pt idx="9">
                  <c:v>3761.3049999999998</c:v>
                </c:pt>
                <c:pt idx="10">
                  <c:v>4014.3049999999998</c:v>
                </c:pt>
                <c:pt idx="11">
                  <c:v>4202.9049999999997</c:v>
                </c:pt>
                <c:pt idx="12">
                  <c:v>4529.5050000000001</c:v>
                </c:pt>
                <c:pt idx="13">
                  <c:v>4749.5050000000001</c:v>
                </c:pt>
                <c:pt idx="14">
                  <c:v>5003.5050000000001</c:v>
                </c:pt>
                <c:pt idx="15">
                  <c:v>5003.5050000000001</c:v>
                </c:pt>
                <c:pt idx="16">
                  <c:v>5003.5050000000001</c:v>
                </c:pt>
                <c:pt idx="17">
                  <c:v>5003.5050000000001</c:v>
                </c:pt>
                <c:pt idx="18">
                  <c:v>5003.5050000000001</c:v>
                </c:pt>
                <c:pt idx="19">
                  <c:v>5003.5050000000001</c:v>
                </c:pt>
                <c:pt idx="20">
                  <c:v>3970.8049999999998</c:v>
                </c:pt>
                <c:pt idx="21">
                  <c:v>3970.8049999999998</c:v>
                </c:pt>
              </c:numCache>
            </c:numRef>
          </c:val>
        </c:ser>
        <c:marker val="1"/>
        <c:axId val="108319104"/>
        <c:axId val="108320640"/>
      </c:lineChart>
      <c:catAx>
        <c:axId val="108319104"/>
        <c:scaling>
          <c:orientation val="minMax"/>
        </c:scaling>
        <c:axPos val="b"/>
        <c:majorGridlines/>
        <c:minorGridlines/>
        <c:numFmt formatCode="General" sourceLinked="1"/>
        <c:tickLblPos val="nextTo"/>
        <c:txPr>
          <a:bodyPr rot="-5400000" vert="horz"/>
          <a:lstStyle/>
          <a:p>
            <a:pPr>
              <a:defRPr lang="en-US" sz="800"/>
            </a:pPr>
            <a:endParaRPr lang="ko-KR"/>
          </a:p>
        </c:txPr>
        <c:crossAx val="108320640"/>
        <c:crosses val="autoZero"/>
        <c:auto val="1"/>
        <c:lblAlgn val="ctr"/>
        <c:lblOffset val="100"/>
      </c:catAx>
      <c:valAx>
        <c:axId val="108320640"/>
        <c:scaling>
          <c:orientation val="minMax"/>
          <c:min val="2000"/>
        </c:scaling>
        <c:axPos val="l"/>
        <c:majorGridlines/>
        <c:minorGridlines/>
        <c:numFmt formatCode="General" sourceLinked="1"/>
        <c:tickLblPos val="nextTo"/>
        <c:txPr>
          <a:bodyPr/>
          <a:lstStyle/>
          <a:p>
            <a:pPr>
              <a:defRPr lang="en-US" sz="1200"/>
            </a:pPr>
            <a:endParaRPr lang="ko-KR"/>
          </a:p>
        </c:txPr>
        <c:crossAx val="108319104"/>
        <c:crosses val="autoZero"/>
        <c:crossBetween val="midCat"/>
      </c:valAx>
      <c:spPr>
        <a:ln>
          <a:solidFill>
            <a:srgbClr val="8064A2">
              <a:shade val="95000"/>
              <a:satMod val="105000"/>
            </a:srgbClr>
          </a:solidFill>
        </a:ln>
      </c:spPr>
    </c:plotArea>
    <c:legend>
      <c:legendPos val="r"/>
      <c:layout>
        <c:manualLayout>
          <c:xMode val="edge"/>
          <c:yMode val="edge"/>
          <c:x val="0.15975482620747194"/>
          <c:y val="0"/>
          <c:w val="0.24908662153333691"/>
          <c:h val="0.40606474622897337"/>
        </c:manualLayout>
      </c:layout>
      <c:spPr>
        <a:solidFill>
          <a:schemeClr val="bg1"/>
        </a:solidFill>
        <a:ln>
          <a:solidFill>
            <a:srgbClr val="0070C0"/>
          </a:solidFill>
        </a:ln>
      </c:spPr>
      <c:txPr>
        <a:bodyPr/>
        <a:lstStyle/>
        <a:p>
          <a:pPr>
            <a:defRPr lang="en-US" sz="700"/>
          </a:pPr>
          <a:endParaRPr lang="ko-KR"/>
        </a:p>
      </c:txPr>
    </c:legend>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ko-KR"/>
  <c:chart>
    <c:plotArea>
      <c:layout>
        <c:manualLayout>
          <c:layoutTarget val="inner"/>
          <c:xMode val="edge"/>
          <c:yMode val="edge"/>
          <c:x val="4.8187300352594463E-2"/>
          <c:y val="9.4859330996628105E-2"/>
          <c:w val="0.8808442678824826"/>
          <c:h val="0.85022852047950992"/>
        </c:manualLayout>
      </c:layout>
      <c:lineChart>
        <c:grouping val="standard"/>
        <c:ser>
          <c:idx val="4"/>
          <c:order val="0"/>
          <c:tx>
            <c:strRef>
              <c:f>Sheet1!$AV$3</c:f>
              <c:strCache>
                <c:ptCount val="1"/>
                <c:pt idx="0">
                  <c:v>8차 (2006.12)</c:v>
                </c:pt>
              </c:strCache>
            </c:strRef>
          </c:tx>
          <c:spPr>
            <a:ln w="38100">
              <a:solidFill>
                <a:srgbClr val="7030A0"/>
              </a:solidFill>
            </a:ln>
          </c:spPr>
          <c:marker>
            <c:symbol val="star"/>
            <c:size val="12"/>
            <c:spPr>
              <a:ln w="53975">
                <a:solidFill>
                  <a:srgbClr val="7030A0"/>
                </a:solidFill>
              </a:ln>
            </c:spPr>
          </c:marker>
          <c:cat>
            <c:numRef>
              <c:f>Sheet1!$A$26:$A$47</c:f>
              <c:numCache>
                <c:formatCode>General</c:formatCode>
                <c:ptCount val="22"/>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numCache>
            </c:numRef>
          </c:cat>
          <c:val>
            <c:numRef>
              <c:f>Sheet1!$AV$26:$AV$47</c:f>
              <c:numCache>
                <c:formatCode>#,##0</c:formatCode>
                <c:ptCount val="22"/>
                <c:pt idx="1">
                  <c:v>2484</c:v>
                </c:pt>
                <c:pt idx="2">
                  <c:v>2751</c:v>
                </c:pt>
                <c:pt idx="6">
                  <c:v>3290</c:v>
                </c:pt>
                <c:pt idx="10">
                  <c:v>3349</c:v>
                </c:pt>
                <c:pt idx="15">
                  <c:v>4035</c:v>
                </c:pt>
              </c:numCache>
            </c:numRef>
          </c:val>
        </c:ser>
        <c:ser>
          <c:idx val="3"/>
          <c:order val="1"/>
          <c:tx>
            <c:strRef>
              <c:f>Sheet1!$AU$3</c:f>
              <c:strCache>
                <c:ptCount val="1"/>
                <c:pt idx="0">
                  <c:v>9차 (2008.12)</c:v>
                </c:pt>
              </c:strCache>
            </c:strRef>
          </c:tx>
          <c:marker>
            <c:symbol val="triangle"/>
            <c:size val="11"/>
            <c:spPr>
              <a:solidFill>
                <a:srgbClr val="92D050"/>
              </a:solidFill>
            </c:spPr>
          </c:marker>
          <c:cat>
            <c:numRef>
              <c:f>Sheet1!$A$26:$A$47</c:f>
              <c:numCache>
                <c:formatCode>General</c:formatCode>
                <c:ptCount val="22"/>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numCache>
            </c:numRef>
          </c:cat>
          <c:val>
            <c:numRef>
              <c:f>Sheet1!$AU$26:$AU$47</c:f>
              <c:numCache>
                <c:formatCode>General</c:formatCode>
                <c:ptCount val="22"/>
                <c:pt idx="2" formatCode="#,##0">
                  <c:v>2652</c:v>
                </c:pt>
                <c:pt idx="3" formatCode="#,##0">
                  <c:v>2745</c:v>
                </c:pt>
                <c:pt idx="7">
                  <c:v>3319</c:v>
                </c:pt>
                <c:pt idx="10">
                  <c:v>3167</c:v>
                </c:pt>
                <c:pt idx="15">
                  <c:v>3193</c:v>
                </c:pt>
                <c:pt idx="17" formatCode="#,##0">
                  <c:v>3340</c:v>
                </c:pt>
              </c:numCache>
            </c:numRef>
          </c:val>
        </c:ser>
        <c:ser>
          <c:idx val="2"/>
          <c:order val="2"/>
          <c:tx>
            <c:strRef>
              <c:f>Sheet1!$AT$3</c:f>
              <c:strCache>
                <c:ptCount val="1"/>
                <c:pt idx="0">
                  <c:v>10차 (2010.12)</c:v>
                </c:pt>
              </c:strCache>
            </c:strRef>
          </c:tx>
          <c:spPr>
            <a:ln>
              <a:solidFill>
                <a:srgbClr val="C0504D"/>
              </a:solidFill>
            </a:ln>
          </c:spPr>
          <c:marker>
            <c:symbol val="square"/>
            <c:size val="11"/>
            <c:spPr>
              <a:solidFill>
                <a:srgbClr val="C00000"/>
              </a:solidFill>
              <a:ln w="22225">
                <a:solidFill>
                  <a:schemeClr val="accent2"/>
                </a:solidFill>
              </a:ln>
            </c:spPr>
          </c:marker>
          <c:cat>
            <c:numRef>
              <c:f>Sheet1!$A$26:$A$47</c:f>
              <c:numCache>
                <c:formatCode>General</c:formatCode>
                <c:ptCount val="22"/>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numCache>
            </c:numRef>
          </c:cat>
          <c:val>
            <c:numRef>
              <c:f>Sheet1!$AT$26:$AT$47</c:f>
              <c:numCache>
                <c:formatCode>General</c:formatCode>
                <c:ptCount val="22"/>
                <c:pt idx="4" formatCode="#,##0">
                  <c:v>2592</c:v>
                </c:pt>
                <c:pt idx="5">
                  <c:v>3042</c:v>
                </c:pt>
                <c:pt idx="6">
                  <c:v>3148</c:v>
                </c:pt>
                <c:pt idx="7">
                  <c:v>3292</c:v>
                </c:pt>
                <c:pt idx="8">
                  <c:v>3350</c:v>
                </c:pt>
                <c:pt idx="9">
                  <c:v>3404</c:v>
                </c:pt>
                <c:pt idx="10">
                  <c:v>3367</c:v>
                </c:pt>
                <c:pt idx="11">
                  <c:v>3200</c:v>
                </c:pt>
                <c:pt idx="15">
                  <c:v>3292</c:v>
                </c:pt>
                <c:pt idx="19">
                  <c:v>3412</c:v>
                </c:pt>
              </c:numCache>
            </c:numRef>
          </c:val>
        </c:ser>
        <c:ser>
          <c:idx val="1"/>
          <c:order val="3"/>
          <c:tx>
            <c:strRef>
              <c:f>Sheet1!$AS$3</c:f>
              <c:strCache>
                <c:ptCount val="1"/>
                <c:pt idx="0">
                  <c:v>중기계획 (2011.12)</c:v>
                </c:pt>
              </c:strCache>
            </c:strRef>
          </c:tx>
          <c:spPr>
            <a:ln>
              <a:solidFill>
                <a:srgbClr val="0070C0"/>
              </a:solidFill>
            </a:ln>
          </c:spPr>
          <c:marker>
            <c:symbol val="diamond"/>
            <c:size val="12"/>
            <c:spPr>
              <a:solidFill>
                <a:srgbClr val="00B0F0"/>
              </a:solidFill>
              <a:ln w="19050">
                <a:solidFill>
                  <a:srgbClr val="0070C0"/>
                </a:solidFill>
              </a:ln>
            </c:spPr>
          </c:marker>
          <c:cat>
            <c:numRef>
              <c:f>Sheet1!$A$26:$A$47</c:f>
              <c:numCache>
                <c:formatCode>General</c:formatCode>
                <c:ptCount val="22"/>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numCache>
            </c:numRef>
          </c:cat>
          <c:val>
            <c:numRef>
              <c:f>Sheet1!$AS$26:$AS$47</c:f>
              <c:numCache>
                <c:formatCode>General</c:formatCode>
                <c:ptCount val="22"/>
                <c:pt idx="5">
                  <c:v>3128</c:v>
                </c:pt>
                <c:pt idx="6">
                  <c:v>3360</c:v>
                </c:pt>
                <c:pt idx="7">
                  <c:v>3642</c:v>
                </c:pt>
                <c:pt idx="8">
                  <c:v>3800</c:v>
                </c:pt>
                <c:pt idx="9">
                  <c:v>3955</c:v>
                </c:pt>
                <c:pt idx="10">
                  <c:v>3951</c:v>
                </c:pt>
                <c:pt idx="11">
                  <c:v>3816</c:v>
                </c:pt>
              </c:numCache>
            </c:numRef>
          </c:val>
        </c:ser>
        <c:marker val="1"/>
        <c:axId val="108586112"/>
        <c:axId val="108588032"/>
      </c:lineChart>
      <c:catAx>
        <c:axId val="108586112"/>
        <c:scaling>
          <c:orientation val="minMax"/>
        </c:scaling>
        <c:axPos val="b"/>
        <c:majorGridlines/>
        <c:minorGridlines/>
        <c:numFmt formatCode="General" sourceLinked="1"/>
        <c:tickLblPos val="nextTo"/>
        <c:txPr>
          <a:bodyPr rot="5400000" vert="horz"/>
          <a:lstStyle/>
          <a:p>
            <a:pPr>
              <a:defRPr lang="en-US" sz="1100"/>
            </a:pPr>
            <a:endParaRPr lang="ko-KR"/>
          </a:p>
        </c:txPr>
        <c:crossAx val="108588032"/>
        <c:crosses val="autoZero"/>
        <c:auto val="1"/>
        <c:lblAlgn val="ctr"/>
        <c:lblOffset val="100"/>
      </c:catAx>
      <c:valAx>
        <c:axId val="108588032"/>
        <c:scaling>
          <c:orientation val="minMax"/>
          <c:min val="2000"/>
        </c:scaling>
        <c:axPos val="l"/>
        <c:majorGridlines/>
        <c:minorGridlines/>
        <c:numFmt formatCode="General" sourceLinked="1"/>
        <c:tickLblPos val="nextTo"/>
        <c:txPr>
          <a:bodyPr/>
          <a:lstStyle/>
          <a:p>
            <a:pPr>
              <a:defRPr lang="en-US" sz="1200"/>
            </a:pPr>
            <a:endParaRPr lang="ko-KR"/>
          </a:p>
        </c:txPr>
        <c:crossAx val="108586112"/>
        <c:crosses val="autoZero"/>
        <c:crossBetween val="between"/>
      </c:valAx>
      <c:spPr>
        <a:ln>
          <a:solidFill>
            <a:srgbClr val="8064A2">
              <a:shade val="95000"/>
              <a:satMod val="105000"/>
            </a:srgbClr>
          </a:solidFill>
        </a:ln>
      </c:spPr>
    </c:plotArea>
    <c:legend>
      <c:legendPos val="r"/>
      <c:layout>
        <c:manualLayout>
          <c:xMode val="edge"/>
          <c:yMode val="edge"/>
          <c:x val="0.109013834892895"/>
          <c:y val="0.13520228083419858"/>
          <c:w val="0.20736453799334442"/>
          <c:h val="0.23480857456031809"/>
        </c:manualLayout>
      </c:layout>
      <c:spPr>
        <a:solidFill>
          <a:schemeClr val="bg1"/>
        </a:solidFill>
        <a:ln>
          <a:solidFill>
            <a:srgbClr val="0070C0"/>
          </a:solidFill>
        </a:ln>
      </c:spPr>
      <c:txPr>
        <a:bodyPr/>
        <a:lstStyle/>
        <a:p>
          <a:pPr>
            <a:defRPr lang="en-US" sz="800"/>
          </a:pPr>
          <a:endParaRPr lang="ko-KR"/>
        </a:p>
      </c:txPr>
    </c:legend>
    <c:plotVisOnly val="1"/>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ko-KR"/>
  <c:chart>
    <c:plotArea>
      <c:layout>
        <c:manualLayout>
          <c:layoutTarget val="inner"/>
          <c:xMode val="edge"/>
          <c:yMode val="edge"/>
          <c:x val="0.11531273197900972"/>
          <c:y val="8.3842833016627025E-2"/>
          <c:w val="0.84397216554314891"/>
          <c:h val="0.74838270254725237"/>
        </c:manualLayout>
      </c:layout>
      <c:lineChart>
        <c:grouping val="standard"/>
        <c:ser>
          <c:idx val="1"/>
          <c:order val="0"/>
          <c:tx>
            <c:strRef>
              <c:f>Sheet2!$B$44</c:f>
              <c:strCache>
                <c:ptCount val="1"/>
                <c:pt idx="0">
                  <c:v>제3차 전력수급기본계획  (2006.12)</c:v>
                </c:pt>
              </c:strCache>
            </c:strRef>
          </c:tx>
          <c:spPr>
            <a:ln w="25400">
              <a:solidFill>
                <a:srgbClr val="7030A0"/>
              </a:solidFill>
            </a:ln>
          </c:spPr>
          <c:marker>
            <c:symbol val="star"/>
            <c:size val="9"/>
            <c:spPr>
              <a:noFill/>
              <a:ln w="19050">
                <a:solidFill>
                  <a:srgbClr val="7030A0"/>
                </a:solidFill>
              </a:ln>
            </c:spPr>
          </c:marker>
          <c:cat>
            <c:numRef>
              <c:f>Sheet2!$A$46:$A$64</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Sheet2!$E$46:$E$64</c:f>
              <c:numCache>
                <c:formatCode>#,##0</c:formatCode>
                <c:ptCount val="19"/>
                <c:pt idx="0">
                  <c:v>75434</c:v>
                </c:pt>
                <c:pt idx="1">
                  <c:v>86527</c:v>
                </c:pt>
                <c:pt idx="2">
                  <c:v>88030</c:v>
                </c:pt>
                <c:pt idx="3">
                  <c:v>84900</c:v>
                </c:pt>
                <c:pt idx="4">
                  <c:v>93286</c:v>
                </c:pt>
                <c:pt idx="5">
                  <c:v>99829</c:v>
                </c:pt>
                <c:pt idx="6">
                  <c:v>97197</c:v>
                </c:pt>
                <c:pt idx="7">
                  <c:v>100052</c:v>
                </c:pt>
                <c:pt idx="8">
                  <c:v>84323</c:v>
                </c:pt>
                <c:pt idx="9">
                  <c:v>74919</c:v>
                </c:pt>
                <c:pt idx="10">
                  <c:v>70551</c:v>
                </c:pt>
                <c:pt idx="11">
                  <c:v>65917</c:v>
                </c:pt>
                <c:pt idx="12">
                  <c:v>70495</c:v>
                </c:pt>
                <c:pt idx="13">
                  <c:v>74096</c:v>
                </c:pt>
                <c:pt idx="14">
                  <c:v>77627</c:v>
                </c:pt>
              </c:numCache>
            </c:numRef>
          </c:val>
        </c:ser>
        <c:ser>
          <c:idx val="2"/>
          <c:order val="1"/>
          <c:tx>
            <c:strRef>
              <c:f>Sheet2!$J$44</c:f>
              <c:strCache>
                <c:ptCount val="1"/>
                <c:pt idx="0">
                  <c:v>제4차 전력수급기본계획  (2008.12)</c:v>
                </c:pt>
              </c:strCache>
            </c:strRef>
          </c:tx>
          <c:spPr>
            <a:ln w="25400">
              <a:solidFill>
                <a:srgbClr val="92D050"/>
              </a:solidFill>
            </a:ln>
          </c:spPr>
          <c:marker>
            <c:symbol val="triangle"/>
            <c:size val="7"/>
            <c:spPr>
              <a:solidFill>
                <a:srgbClr val="92D050"/>
              </a:solidFill>
              <a:ln w="25400">
                <a:solidFill>
                  <a:srgbClr val="92D050"/>
                </a:solidFill>
              </a:ln>
            </c:spPr>
          </c:marker>
          <c:cat>
            <c:numRef>
              <c:f>Sheet2!$A$46:$A$64</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Sheet2!$M$46:$M$64</c:f>
              <c:numCache>
                <c:formatCode>General</c:formatCode>
                <c:ptCount val="19"/>
                <c:pt idx="2" formatCode="#,##0">
                  <c:v>92316</c:v>
                </c:pt>
                <c:pt idx="3" formatCode="#,##0">
                  <c:v>87661</c:v>
                </c:pt>
                <c:pt idx="4" formatCode="#,##0">
                  <c:v>91192</c:v>
                </c:pt>
                <c:pt idx="5" formatCode="#,##0">
                  <c:v>98579</c:v>
                </c:pt>
                <c:pt idx="6" formatCode="#,##0">
                  <c:v>99773</c:v>
                </c:pt>
                <c:pt idx="7" formatCode="#,##0">
                  <c:v>93854</c:v>
                </c:pt>
                <c:pt idx="8" formatCode="#,##0">
                  <c:v>86393</c:v>
                </c:pt>
                <c:pt idx="9" formatCode="#,##0">
                  <c:v>66577</c:v>
                </c:pt>
                <c:pt idx="10" formatCode="#,##0">
                  <c:v>45026</c:v>
                </c:pt>
                <c:pt idx="11" formatCode="#,##0">
                  <c:v>42241</c:v>
                </c:pt>
                <c:pt idx="12" formatCode="#,##0">
                  <c:v>43417</c:v>
                </c:pt>
                <c:pt idx="13" formatCode="#,##0">
                  <c:v>39830</c:v>
                </c:pt>
                <c:pt idx="14" formatCode="#,##0">
                  <c:v>34592</c:v>
                </c:pt>
                <c:pt idx="15" formatCode="#,##0">
                  <c:v>34439</c:v>
                </c:pt>
                <c:pt idx="16" formatCode="#,##0">
                  <c:v>34132</c:v>
                </c:pt>
              </c:numCache>
            </c:numRef>
          </c:val>
        </c:ser>
        <c:ser>
          <c:idx val="3"/>
          <c:order val="2"/>
          <c:tx>
            <c:strRef>
              <c:f>Sheet2!$T$44</c:f>
              <c:strCache>
                <c:ptCount val="1"/>
                <c:pt idx="0">
                  <c:v>제5차 전력수급기본계획 (2010.12)</c:v>
                </c:pt>
              </c:strCache>
            </c:strRef>
          </c:tx>
          <c:spPr>
            <a:ln w="25400">
              <a:solidFill>
                <a:srgbClr val="C00000"/>
              </a:solidFill>
            </a:ln>
          </c:spPr>
          <c:marker>
            <c:symbol val="square"/>
            <c:size val="7"/>
            <c:spPr>
              <a:solidFill>
                <a:srgbClr val="C00000"/>
              </a:solidFill>
              <a:ln>
                <a:solidFill>
                  <a:srgbClr val="C00000"/>
                </a:solidFill>
              </a:ln>
            </c:spPr>
          </c:marker>
          <c:cat>
            <c:numRef>
              <c:f>Sheet2!$A$46:$A$64</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Sheet2!$U$46:$U$64</c:f>
              <c:numCache>
                <c:formatCode>General</c:formatCode>
                <c:ptCount val="19"/>
                <c:pt idx="4" formatCode="#,##0">
                  <c:v>100690</c:v>
                </c:pt>
                <c:pt idx="5" formatCode="#,##0">
                  <c:v>98038</c:v>
                </c:pt>
                <c:pt idx="6" formatCode="#,##0">
                  <c:v>105272</c:v>
                </c:pt>
                <c:pt idx="7" formatCode="#,##0">
                  <c:v>107656</c:v>
                </c:pt>
                <c:pt idx="8" formatCode="#,##0">
                  <c:v>107805</c:v>
                </c:pt>
                <c:pt idx="9" formatCode="#,##0">
                  <c:v>89891</c:v>
                </c:pt>
                <c:pt idx="10" formatCode="#,##0">
                  <c:v>75436</c:v>
                </c:pt>
                <c:pt idx="11" formatCode="#,##0">
                  <c:v>74232</c:v>
                </c:pt>
                <c:pt idx="12" formatCode="#,##0">
                  <c:v>74742</c:v>
                </c:pt>
                <c:pt idx="13" formatCode="#,##0">
                  <c:v>73586</c:v>
                </c:pt>
                <c:pt idx="14" formatCode="#,##0">
                  <c:v>62081</c:v>
                </c:pt>
                <c:pt idx="15" formatCode="#,##0">
                  <c:v>61113</c:v>
                </c:pt>
                <c:pt idx="16" formatCode="#,##0">
                  <c:v>62170</c:v>
                </c:pt>
                <c:pt idx="17" formatCode="#,##0">
                  <c:v>61149</c:v>
                </c:pt>
                <c:pt idx="18" formatCode="#,##0">
                  <c:v>59201</c:v>
                </c:pt>
              </c:numCache>
            </c:numRef>
          </c:val>
        </c:ser>
        <c:ser>
          <c:idx val="0"/>
          <c:order val="3"/>
          <c:tx>
            <c:strRef>
              <c:f>Sheet2!$Z$45</c:f>
              <c:strCache>
                <c:ptCount val="1"/>
                <c:pt idx="0">
                  <c:v>간년도계획반영(2011.12)</c:v>
                </c:pt>
              </c:strCache>
            </c:strRef>
          </c:tx>
          <c:spPr>
            <a:ln>
              <a:solidFill>
                <a:srgbClr val="00B0F0"/>
              </a:solidFill>
            </a:ln>
          </c:spPr>
          <c:marker>
            <c:symbol val="diamond"/>
            <c:size val="8"/>
            <c:spPr>
              <a:solidFill>
                <a:srgbClr val="00B0F0"/>
              </a:solidFill>
            </c:spPr>
          </c:marker>
          <c:val>
            <c:numRef>
              <c:f>Sheet2!$Z$46:$Z$64</c:f>
              <c:numCache>
                <c:formatCode>General</c:formatCode>
                <c:ptCount val="19"/>
                <c:pt idx="4" formatCode="#,##0">
                  <c:v>100690</c:v>
                </c:pt>
                <c:pt idx="5" formatCode="#,##0">
                  <c:v>98037.999999999971</c:v>
                </c:pt>
                <c:pt idx="6" formatCode="#,##0">
                  <c:v>105272</c:v>
                </c:pt>
                <c:pt idx="7" formatCode="#,##0">
                  <c:v>114494.08225198538</c:v>
                </c:pt>
                <c:pt idx="8" formatCode="#,##0">
                  <c:v>107302.27367436321</c:v>
                </c:pt>
                <c:pt idx="9" formatCode="#,##0">
                  <c:v>89891</c:v>
                </c:pt>
                <c:pt idx="10" formatCode="#,##0">
                  <c:v>75436</c:v>
                </c:pt>
                <c:pt idx="11" formatCode="#,##0">
                  <c:v>74232</c:v>
                </c:pt>
                <c:pt idx="12" formatCode="#,##0">
                  <c:v>74567.198367138684</c:v>
                </c:pt>
                <c:pt idx="13" formatCode="#,##0">
                  <c:v>73586</c:v>
                </c:pt>
                <c:pt idx="14" formatCode="#,##0">
                  <c:v>62081</c:v>
                </c:pt>
                <c:pt idx="15" formatCode="#,##0">
                  <c:v>61113</c:v>
                </c:pt>
                <c:pt idx="16" formatCode="#,##0">
                  <c:v>62170</c:v>
                </c:pt>
                <c:pt idx="17" formatCode="#,##0">
                  <c:v>61149</c:v>
                </c:pt>
                <c:pt idx="18" formatCode="#,##0">
                  <c:v>59201</c:v>
                </c:pt>
              </c:numCache>
            </c:numRef>
          </c:val>
        </c:ser>
        <c:marker val="1"/>
        <c:axId val="108860544"/>
        <c:axId val="108862080"/>
      </c:lineChart>
      <c:catAx>
        <c:axId val="108860544"/>
        <c:scaling>
          <c:orientation val="minMax"/>
        </c:scaling>
        <c:axPos val="b"/>
        <c:majorGridlines/>
        <c:numFmt formatCode="General" sourceLinked="1"/>
        <c:tickLblPos val="nextTo"/>
        <c:txPr>
          <a:bodyPr rot="5400000" vert="horz"/>
          <a:lstStyle/>
          <a:p>
            <a:pPr>
              <a:defRPr lang="en-US"/>
            </a:pPr>
            <a:endParaRPr lang="ko-KR"/>
          </a:p>
        </c:txPr>
        <c:crossAx val="108862080"/>
        <c:crosses val="autoZero"/>
        <c:auto val="1"/>
        <c:lblAlgn val="ctr"/>
        <c:lblOffset val="100"/>
      </c:catAx>
      <c:valAx>
        <c:axId val="108862080"/>
        <c:scaling>
          <c:orientation val="minMax"/>
        </c:scaling>
        <c:axPos val="l"/>
        <c:majorGridlines/>
        <c:minorGridlines/>
        <c:numFmt formatCode="#,##0" sourceLinked="1"/>
        <c:tickLblPos val="nextTo"/>
        <c:txPr>
          <a:bodyPr/>
          <a:lstStyle/>
          <a:p>
            <a:pPr>
              <a:defRPr lang="en-US"/>
            </a:pPr>
            <a:endParaRPr lang="ko-KR"/>
          </a:p>
        </c:txPr>
        <c:crossAx val="108860544"/>
        <c:crosses val="autoZero"/>
        <c:crossBetween val="between"/>
      </c:valAx>
    </c:plotArea>
    <c:legend>
      <c:legendPos val="r"/>
      <c:layout>
        <c:manualLayout>
          <c:xMode val="edge"/>
          <c:yMode val="edge"/>
          <c:x val="0.1513795145056247"/>
          <c:y val="0.5271424787497897"/>
          <c:w val="0.37259917110716556"/>
          <c:h val="0.22119771725781967"/>
        </c:manualLayout>
      </c:layout>
      <c:spPr>
        <a:solidFill>
          <a:schemeClr val="bg1"/>
        </a:solidFill>
        <a:ln>
          <a:solidFill>
            <a:srgbClr val="0070C0"/>
          </a:solidFill>
        </a:ln>
      </c:spPr>
      <c:txPr>
        <a:bodyPr/>
        <a:lstStyle/>
        <a:p>
          <a:pPr>
            <a:defRPr lang="en-US"/>
          </a:pPr>
          <a:endParaRPr lang="ko-KR"/>
        </a:p>
      </c:txPr>
    </c:legend>
    <c:plotVisOnly val="1"/>
  </c:chart>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ko-KR"/>
  <c:chart>
    <c:plotArea>
      <c:layout>
        <c:manualLayout>
          <c:layoutTarget val="inner"/>
          <c:xMode val="edge"/>
          <c:yMode val="edge"/>
          <c:x val="5.3440279183639652E-2"/>
          <c:y val="8.8495497965613776E-2"/>
          <c:w val="0.89781889736381093"/>
          <c:h val="0.8448167435327717"/>
        </c:manualLayout>
      </c:layout>
      <c:lineChart>
        <c:grouping val="standard"/>
        <c:ser>
          <c:idx val="0"/>
          <c:order val="0"/>
          <c:tx>
            <c:strRef>
              <c:f>Sheet1!$BE$3</c:f>
              <c:strCache>
                <c:ptCount val="1"/>
                <c:pt idx="0">
                  <c:v>8차 (2006.12)</c:v>
                </c:pt>
              </c:strCache>
            </c:strRef>
          </c:tx>
          <c:marker>
            <c:symbol val="star"/>
            <c:size val="14"/>
            <c:spPr>
              <a:ln w="25400">
                <a:solidFill>
                  <a:srgbClr val="7030A0"/>
                </a:solidFill>
              </a:ln>
            </c:spPr>
          </c:marker>
          <c:cat>
            <c:numRef>
              <c:f>Sheet1!$A$26:$A$48</c:f>
              <c:numCache>
                <c:formatCode>General</c:formatCode>
                <c:ptCount val="2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numCache>
            </c:numRef>
          </c:cat>
          <c:val>
            <c:numRef>
              <c:f>Sheet1!$BE$27:$BE$48</c:f>
              <c:numCache>
                <c:formatCode>#,##0</c:formatCode>
                <c:ptCount val="22"/>
                <c:pt idx="0">
                  <c:v>1055</c:v>
                </c:pt>
                <c:pt idx="1">
                  <c:v>1222</c:v>
                </c:pt>
                <c:pt idx="5">
                  <c:v>1381</c:v>
                </c:pt>
                <c:pt idx="9">
                  <c:v>1019</c:v>
                </c:pt>
                <c:pt idx="14">
                  <c:v>1057</c:v>
                </c:pt>
              </c:numCache>
            </c:numRef>
          </c:val>
        </c:ser>
        <c:ser>
          <c:idx val="1"/>
          <c:order val="1"/>
          <c:tx>
            <c:strRef>
              <c:f>Sheet1!$BD$3</c:f>
              <c:strCache>
                <c:ptCount val="1"/>
                <c:pt idx="0">
                  <c:v>9차 (2008.12)</c:v>
                </c:pt>
              </c:strCache>
            </c:strRef>
          </c:tx>
          <c:spPr>
            <a:ln>
              <a:solidFill>
                <a:srgbClr val="92D050"/>
              </a:solidFill>
            </a:ln>
          </c:spPr>
          <c:marker>
            <c:symbol val="triangle"/>
            <c:size val="13"/>
            <c:spPr>
              <a:solidFill>
                <a:srgbClr val="92D050"/>
              </a:solidFill>
              <a:ln>
                <a:solidFill>
                  <a:srgbClr val="FF0000"/>
                </a:solidFill>
              </a:ln>
            </c:spPr>
          </c:marker>
          <c:val>
            <c:numRef>
              <c:f>Sheet1!$BD$26:$BD$48</c:f>
              <c:numCache>
                <c:formatCode>General</c:formatCode>
                <c:ptCount val="23"/>
                <c:pt idx="2" formatCode="#,##0">
                  <c:v>1207.0999999999999</c:v>
                </c:pt>
                <c:pt idx="3" formatCode="#,##0">
                  <c:v>1209.8</c:v>
                </c:pt>
                <c:pt idx="7" formatCode="#,##0">
                  <c:v>1502.1</c:v>
                </c:pt>
                <c:pt idx="10" formatCode="#,##0">
                  <c:v>1142.7</c:v>
                </c:pt>
                <c:pt idx="15" formatCode="#,##0">
                  <c:v>774.19999999999982</c:v>
                </c:pt>
                <c:pt idx="17" formatCode="#,##0">
                  <c:v>766.59999999999991</c:v>
                </c:pt>
              </c:numCache>
            </c:numRef>
          </c:val>
        </c:ser>
        <c:ser>
          <c:idx val="2"/>
          <c:order val="2"/>
          <c:tx>
            <c:strRef>
              <c:f>Sheet1!$BC$3</c:f>
              <c:strCache>
                <c:ptCount val="1"/>
                <c:pt idx="0">
                  <c:v>10차 (2010.12)</c:v>
                </c:pt>
              </c:strCache>
            </c:strRef>
          </c:tx>
          <c:marker>
            <c:symbol val="x"/>
            <c:size val="12"/>
            <c:spPr>
              <a:solidFill>
                <a:srgbClr val="C00000"/>
              </a:solidFill>
              <a:ln>
                <a:solidFill>
                  <a:srgbClr val="C00000"/>
                </a:solidFill>
              </a:ln>
            </c:spPr>
          </c:marker>
          <c:val>
            <c:numRef>
              <c:f>Sheet1!$BC$26:$BC$48</c:f>
              <c:numCache>
                <c:formatCode>General</c:formatCode>
                <c:ptCount val="23"/>
                <c:pt idx="4" formatCode="#,##0">
                  <c:v>1041</c:v>
                </c:pt>
                <c:pt idx="5" formatCode="#,##0">
                  <c:v>1330.2</c:v>
                </c:pt>
                <c:pt idx="10" formatCode="#,##0">
                  <c:v>1446</c:v>
                </c:pt>
                <c:pt idx="15" formatCode="#,##0">
                  <c:v>1262.2</c:v>
                </c:pt>
                <c:pt idx="19" formatCode="#,##0">
                  <c:v>1235</c:v>
                </c:pt>
              </c:numCache>
            </c:numRef>
          </c:val>
        </c:ser>
        <c:ser>
          <c:idx val="3"/>
          <c:order val="3"/>
          <c:tx>
            <c:strRef>
              <c:f>Sheet1!$BB$3</c:f>
              <c:strCache>
                <c:ptCount val="1"/>
                <c:pt idx="0">
                  <c:v>중기계획 (2011.12)</c:v>
                </c:pt>
              </c:strCache>
            </c:strRef>
          </c:tx>
          <c:spPr>
            <a:ln w="38100">
              <a:solidFill>
                <a:srgbClr val="00B0F0"/>
              </a:solidFill>
            </a:ln>
          </c:spPr>
          <c:marker>
            <c:symbol val="diamond"/>
            <c:size val="10"/>
            <c:spPr>
              <a:solidFill>
                <a:srgbClr val="00B0F0"/>
              </a:solidFill>
              <a:ln w="25400">
                <a:solidFill>
                  <a:srgbClr val="00B0F0"/>
                </a:solidFill>
              </a:ln>
            </c:spPr>
          </c:marker>
          <c:val>
            <c:numRef>
              <c:f>Sheet1!$BB$26:$BB$48</c:f>
              <c:numCache>
                <c:formatCode>General</c:formatCode>
                <c:ptCount val="23"/>
                <c:pt idx="5">
                  <c:v>1368</c:v>
                </c:pt>
                <c:pt idx="6">
                  <c:v>1534</c:v>
                </c:pt>
                <c:pt idx="7">
                  <c:v>1726</c:v>
                </c:pt>
                <c:pt idx="8">
                  <c:v>1800</c:v>
                </c:pt>
                <c:pt idx="9">
                  <c:v>1850</c:v>
                </c:pt>
                <c:pt idx="10">
                  <c:v>1735</c:v>
                </c:pt>
                <c:pt idx="11">
                  <c:v>1484</c:v>
                </c:pt>
              </c:numCache>
            </c:numRef>
          </c:val>
        </c:ser>
        <c:marker val="1"/>
        <c:axId val="109120128"/>
        <c:axId val="109126400"/>
      </c:lineChart>
      <c:catAx>
        <c:axId val="109120128"/>
        <c:scaling>
          <c:orientation val="minMax"/>
        </c:scaling>
        <c:axPos val="b"/>
        <c:majorGridlines/>
        <c:numFmt formatCode="General" sourceLinked="1"/>
        <c:tickLblPos val="nextTo"/>
        <c:txPr>
          <a:bodyPr rot="5400000" vert="horz"/>
          <a:lstStyle/>
          <a:p>
            <a:pPr>
              <a:defRPr/>
            </a:pPr>
            <a:endParaRPr lang="ko-KR"/>
          </a:p>
        </c:txPr>
        <c:crossAx val="109126400"/>
        <c:crosses val="autoZero"/>
        <c:auto val="1"/>
        <c:lblAlgn val="ctr"/>
        <c:lblOffset val="100"/>
      </c:catAx>
      <c:valAx>
        <c:axId val="109126400"/>
        <c:scaling>
          <c:orientation val="minMax"/>
          <c:min val="400"/>
        </c:scaling>
        <c:axPos val="l"/>
        <c:majorGridlines/>
        <c:numFmt formatCode="#,##0" sourceLinked="1"/>
        <c:tickLblPos val="nextTo"/>
        <c:crossAx val="109120128"/>
        <c:crosses val="autoZero"/>
        <c:crossBetween val="midCat"/>
      </c:valAx>
      <c:spPr>
        <a:noFill/>
        <a:ln>
          <a:solidFill>
            <a:sysClr val="windowText" lastClr="000000"/>
          </a:solidFill>
        </a:ln>
      </c:spPr>
    </c:plotArea>
    <c:legend>
      <c:legendPos val="r"/>
      <c:layout>
        <c:manualLayout>
          <c:xMode val="edge"/>
          <c:yMode val="edge"/>
          <c:x val="7.4486824222544767E-2"/>
          <c:y val="0.1155431088222285"/>
          <c:w val="0.18533556484809721"/>
          <c:h val="0.20000572292506782"/>
        </c:manualLayout>
      </c:layout>
      <c:spPr>
        <a:solidFill>
          <a:schemeClr val="bg1"/>
        </a:solidFill>
        <a:ln>
          <a:solidFill>
            <a:schemeClr val="tx1"/>
          </a:solidFill>
        </a:ln>
      </c:spPr>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0.05196</cdr:x>
      <cdr:y>0.01569</cdr:y>
    </cdr:from>
    <cdr:to>
      <cdr:x>0.39376</cdr:x>
      <cdr:y>0.08682</cdr:y>
    </cdr:to>
    <cdr:sp macro="" textlink="">
      <cdr:nvSpPr>
        <cdr:cNvPr id="2" name="TextBox 2"/>
        <cdr:cNvSpPr txBox="1"/>
      </cdr:nvSpPr>
      <cdr:spPr>
        <a:xfrm xmlns:a="http://schemas.openxmlformats.org/drawingml/2006/main">
          <a:off x="214314" y="71438"/>
          <a:ext cx="1409700" cy="323850"/>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altLang="ko-KR" sz="1100"/>
            <a:t>(Unit: Bil. USD)</a:t>
          </a:r>
          <a:endParaRPr lang="ko-KR"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0.37309</cdr:x>
      <cdr:y>0.89302</cdr:y>
    </cdr:from>
    <cdr:to>
      <cdr:x>0.61639</cdr:x>
      <cdr:y>0.96512</cdr:y>
    </cdr:to>
    <cdr:sp macro="" textlink="">
      <cdr:nvSpPr>
        <cdr:cNvPr id="2" name="TextBox 1"/>
        <cdr:cNvSpPr txBox="1"/>
      </cdr:nvSpPr>
      <cdr:spPr>
        <a:xfrm xmlns:a="http://schemas.openxmlformats.org/drawingml/2006/main">
          <a:off x="2257425" y="3657600"/>
          <a:ext cx="146685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100"/>
            <a:t>(Unit: MW)</a:t>
          </a:r>
          <a:endParaRPr lang="ko-KR" altLang="en-US" sz="1100"/>
        </a:p>
      </cdr:txBody>
    </cdr:sp>
  </cdr:relSizeAnchor>
  <cdr:relSizeAnchor xmlns:cdr="http://schemas.openxmlformats.org/drawingml/2006/chartDrawing">
    <cdr:from>
      <cdr:x>0.0514</cdr:x>
      <cdr:y>0.02326</cdr:y>
    </cdr:from>
    <cdr:to>
      <cdr:x>0.28816</cdr:x>
      <cdr:y>0.09767</cdr:y>
    </cdr:to>
    <cdr:sp macro="" textlink="">
      <cdr:nvSpPr>
        <cdr:cNvPr id="3" name="TextBox 2"/>
        <cdr:cNvSpPr txBox="1"/>
      </cdr:nvSpPr>
      <cdr:spPr>
        <a:xfrm xmlns:a="http://schemas.openxmlformats.org/drawingml/2006/main">
          <a:off x="314325" y="95250"/>
          <a:ext cx="1447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100"/>
            <a:t>(Unit: Won/kWh)</a:t>
          </a:r>
          <a:endParaRPr lang="ko-KR" alt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0.04197</cdr:x>
      <cdr:y>0.02977</cdr:y>
    </cdr:from>
    <cdr:to>
      <cdr:x>0.22721</cdr:x>
      <cdr:y>0.09282</cdr:y>
    </cdr:to>
    <cdr:sp macro="" textlink="">
      <cdr:nvSpPr>
        <cdr:cNvPr id="2" name="TextBox 1"/>
        <cdr:cNvSpPr txBox="1"/>
      </cdr:nvSpPr>
      <cdr:spPr>
        <a:xfrm xmlns:a="http://schemas.openxmlformats.org/drawingml/2006/main">
          <a:off x="276226" y="161926"/>
          <a:ext cx="12192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100"/>
            <a:t>(</a:t>
          </a:r>
          <a:r>
            <a:rPr lang="ko-KR" altLang="en-US" sz="1100"/>
            <a:t>단위</a:t>
          </a:r>
          <a:r>
            <a:rPr lang="en-US" altLang="ko-KR" sz="1100"/>
            <a:t>: USD/</a:t>
          </a:r>
          <a:r>
            <a:rPr lang="ko-KR" altLang="en-US" sz="1100"/>
            <a:t>톤</a:t>
          </a:r>
          <a:r>
            <a:rPr lang="en-US" altLang="ko-KR" sz="1100"/>
            <a:t>)</a:t>
          </a:r>
          <a:endParaRPr lang="ko-KR" alt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0.02101</cdr:x>
      <cdr:y>0.0163</cdr:y>
    </cdr:from>
    <cdr:to>
      <cdr:x>0.15473</cdr:x>
      <cdr:y>0.07246</cdr:y>
    </cdr:to>
    <cdr:sp macro="" textlink="">
      <cdr:nvSpPr>
        <cdr:cNvPr id="2" name="TextBox 7"/>
        <cdr:cNvSpPr txBox="1"/>
      </cdr:nvSpPr>
      <cdr:spPr>
        <a:xfrm xmlns:a="http://schemas.openxmlformats.org/drawingml/2006/main">
          <a:off x="299357" y="122464"/>
          <a:ext cx="1905000" cy="421821"/>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altLang="ko-KR" sz="1000" dirty="0"/>
            <a:t>(10,000 LNG ton)</a:t>
          </a:r>
          <a:endParaRPr lang="ko-KR" altLang="en-US" sz="1000" dirty="0"/>
        </a:p>
      </cdr:txBody>
    </cdr:sp>
  </cdr:relSizeAnchor>
</c:userShapes>
</file>

<file path=ppt/drawings/drawing5.xml><?xml version="1.0" encoding="utf-8"?>
<c:userShapes xmlns:c="http://schemas.openxmlformats.org/drawingml/2006/chart">
  <cdr:relSizeAnchor xmlns:cdr="http://schemas.openxmlformats.org/drawingml/2006/chartDrawing">
    <cdr:from>
      <cdr:x>0.02101</cdr:x>
      <cdr:y>0.0163</cdr:y>
    </cdr:from>
    <cdr:to>
      <cdr:x>0.23595</cdr:x>
      <cdr:y>0.07246</cdr:y>
    </cdr:to>
    <cdr:sp macro="" textlink="">
      <cdr:nvSpPr>
        <cdr:cNvPr id="2" name="TextBox 7"/>
        <cdr:cNvSpPr txBox="1"/>
      </cdr:nvSpPr>
      <cdr:spPr>
        <a:xfrm xmlns:a="http://schemas.openxmlformats.org/drawingml/2006/main">
          <a:off x="133580" y="67840"/>
          <a:ext cx="1366617" cy="233738"/>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altLang="ko-KR" sz="1200" dirty="0"/>
            <a:t>(10,000 LNG ton)</a:t>
          </a:r>
          <a:endParaRPr lang="ko-KR" altLang="en-US" sz="1200" dirty="0"/>
        </a:p>
      </cdr:txBody>
    </cdr:sp>
  </cdr:relSizeAnchor>
</c:userShapes>
</file>

<file path=ppt/drawings/drawing6.xml><?xml version="1.0" encoding="utf-8"?>
<c:userShapes xmlns:c="http://schemas.openxmlformats.org/drawingml/2006/chart">
  <cdr:relSizeAnchor xmlns:cdr="http://schemas.openxmlformats.org/drawingml/2006/chartDrawing">
    <cdr:from>
      <cdr:x>0.02664</cdr:x>
      <cdr:y>0.02294</cdr:y>
    </cdr:from>
    <cdr:to>
      <cdr:x>0.18295</cdr:x>
      <cdr:y>0.09633</cdr:y>
    </cdr:to>
    <cdr:sp macro="" textlink="">
      <cdr:nvSpPr>
        <cdr:cNvPr id="2" name="TextBox 1"/>
        <cdr:cNvSpPr txBox="1"/>
      </cdr:nvSpPr>
      <cdr:spPr>
        <a:xfrm xmlns:a="http://schemas.openxmlformats.org/drawingml/2006/main">
          <a:off x="162671" y="95250"/>
          <a:ext cx="954327"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100"/>
            <a:t>(GWh)</a:t>
          </a:r>
          <a:endParaRPr lang="ko-KR" altLang="en-US" sz="1100"/>
        </a:p>
      </cdr:txBody>
    </cdr:sp>
  </cdr:relSizeAnchor>
</c:userShapes>
</file>

<file path=ppt/drawings/drawing7.xml><?xml version="1.0" encoding="utf-8"?>
<c:userShapes xmlns:c="http://schemas.openxmlformats.org/drawingml/2006/chart">
  <cdr:relSizeAnchor xmlns:cdr="http://schemas.openxmlformats.org/drawingml/2006/chartDrawing">
    <cdr:from>
      <cdr:x>0.02101</cdr:x>
      <cdr:y>0.0163</cdr:y>
    </cdr:from>
    <cdr:to>
      <cdr:x>0.19743</cdr:x>
      <cdr:y>0.07246</cdr:y>
    </cdr:to>
    <cdr:sp macro="" textlink="">
      <cdr:nvSpPr>
        <cdr:cNvPr id="3" name="TextBox 7"/>
        <cdr:cNvSpPr txBox="1"/>
      </cdr:nvSpPr>
      <cdr:spPr>
        <a:xfrm xmlns:a="http://schemas.openxmlformats.org/drawingml/2006/main">
          <a:off x="171303" y="80734"/>
          <a:ext cx="1438405" cy="278160"/>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altLang="ko-KR" sz="1200" dirty="0"/>
            <a:t>(10,000 LNG ton)</a:t>
          </a:r>
          <a:endParaRPr lang="ko-KR" altLang="en-US" sz="1200" dirty="0"/>
        </a:p>
      </cdr:txBody>
    </cdr:sp>
  </cdr:relSizeAnchor>
</c:userShapes>
</file>

<file path=ppt/drawings/drawing8.xml><?xml version="1.0" encoding="utf-8"?>
<c:userShapes xmlns:c="http://schemas.openxmlformats.org/drawingml/2006/chart">
  <cdr:relSizeAnchor xmlns:cdr="http://schemas.openxmlformats.org/drawingml/2006/chartDrawing">
    <cdr:from>
      <cdr:x>0.04197</cdr:x>
      <cdr:y>0.02977</cdr:y>
    </cdr:from>
    <cdr:to>
      <cdr:x>0.22721</cdr:x>
      <cdr:y>0.09282</cdr:y>
    </cdr:to>
    <cdr:sp macro="" textlink="">
      <cdr:nvSpPr>
        <cdr:cNvPr id="2" name="TextBox 1"/>
        <cdr:cNvSpPr txBox="1"/>
      </cdr:nvSpPr>
      <cdr:spPr>
        <a:xfrm xmlns:a="http://schemas.openxmlformats.org/drawingml/2006/main">
          <a:off x="276226" y="161926"/>
          <a:ext cx="12192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100"/>
            <a:t>(</a:t>
          </a:r>
          <a:r>
            <a:rPr lang="ko-KR" altLang="en-US" sz="1100"/>
            <a:t>단위</a:t>
          </a:r>
          <a:r>
            <a:rPr lang="en-US" altLang="ko-KR" sz="1100"/>
            <a:t>: USD/</a:t>
          </a:r>
          <a:r>
            <a:rPr lang="ko-KR" altLang="en-US" sz="1100"/>
            <a:t>톤</a:t>
          </a:r>
          <a:r>
            <a:rPr lang="en-US" altLang="ko-KR" sz="1100"/>
            <a:t>)</a:t>
          </a:r>
          <a:endParaRPr lang="ko-KR" alt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4307046" cy="34036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5629992" y="0"/>
            <a:ext cx="4307046" cy="340360"/>
          </a:xfrm>
          <a:prstGeom prst="rect">
            <a:avLst/>
          </a:prstGeom>
        </p:spPr>
        <p:txBody>
          <a:bodyPr vert="horz" lIns="91440" tIns="45720" rIns="91440" bIns="45720" rtlCol="0"/>
          <a:lstStyle>
            <a:lvl1pPr algn="r">
              <a:defRPr sz="1200"/>
            </a:lvl1pPr>
          </a:lstStyle>
          <a:p>
            <a:endParaRPr lang="ko-KR" altLang="en-US"/>
          </a:p>
        </p:txBody>
      </p:sp>
      <p:sp>
        <p:nvSpPr>
          <p:cNvPr id="4" name="바닥글 개체 틀 3"/>
          <p:cNvSpPr>
            <a:spLocks noGrp="1"/>
          </p:cNvSpPr>
          <p:nvPr>
            <p:ph type="ftr" sz="quarter" idx="2"/>
          </p:nvPr>
        </p:nvSpPr>
        <p:spPr>
          <a:xfrm>
            <a:off x="0" y="6465659"/>
            <a:ext cx="4307046" cy="34036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5629992" y="6465659"/>
            <a:ext cx="4307046" cy="340360"/>
          </a:xfrm>
          <a:prstGeom prst="rect">
            <a:avLst/>
          </a:prstGeom>
        </p:spPr>
        <p:txBody>
          <a:bodyPr vert="horz" lIns="91440" tIns="45720" rIns="91440" bIns="45720" rtlCol="0" anchor="b"/>
          <a:lstStyle>
            <a:lvl1pPr algn="r">
              <a:defRPr sz="1200"/>
            </a:lvl1pPr>
          </a:lstStyle>
          <a:p>
            <a:fld id="{D4620EE3-A387-402C-8C50-A55207AF2229}"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4307046" cy="34036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5629992" y="0"/>
            <a:ext cx="4307046" cy="340360"/>
          </a:xfrm>
          <a:prstGeom prst="rect">
            <a:avLst/>
          </a:prstGeom>
        </p:spPr>
        <p:txBody>
          <a:bodyPr vert="horz" lIns="91440" tIns="45720" rIns="91440" bIns="45720" rtlCol="0"/>
          <a:lstStyle>
            <a:lvl1pPr algn="r">
              <a:defRPr sz="1200"/>
            </a:lvl1pPr>
          </a:lstStyle>
          <a:p>
            <a:endParaRPr lang="ko-KR" altLang="en-US"/>
          </a:p>
        </p:txBody>
      </p:sp>
      <p:sp>
        <p:nvSpPr>
          <p:cNvPr id="4" name="슬라이드 이미지 개체 틀 3"/>
          <p:cNvSpPr>
            <a:spLocks noGrp="1" noRot="1" noChangeAspect="1"/>
          </p:cNvSpPr>
          <p:nvPr>
            <p:ph type="sldImg" idx="2"/>
          </p:nvPr>
        </p:nvSpPr>
        <p:spPr>
          <a:xfrm>
            <a:off x="3267075" y="511175"/>
            <a:ext cx="3405188" cy="25527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993934" y="3233420"/>
            <a:ext cx="7951470" cy="306324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6465659"/>
            <a:ext cx="4307046" cy="34036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5629992" y="6465659"/>
            <a:ext cx="4307046" cy="340360"/>
          </a:xfrm>
          <a:prstGeom prst="rect">
            <a:avLst/>
          </a:prstGeom>
        </p:spPr>
        <p:txBody>
          <a:bodyPr vert="horz" lIns="91440" tIns="45720" rIns="91440" bIns="45720" rtlCol="0" anchor="b"/>
          <a:lstStyle>
            <a:lvl1pPr algn="r">
              <a:defRPr sz="1200"/>
            </a:lvl1pPr>
          </a:lstStyle>
          <a:p>
            <a:fld id="{C7650D75-8A35-41FE-8AF9-494416FECDB5}"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hf ftr="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08A8D0CE-E445-46BD-BFC9-0C8321827826}" type="slidenum">
              <a:rPr lang="ko-KR" altLang="en-US" smtClean="0"/>
              <a:pPr/>
              <a:t>1</a:t>
            </a:fld>
            <a:endParaRPr lang="en-US" altLang="ko-KR"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endParaRPr lang="ko-KR" altLang="en-US" smtClean="0">
              <a:ea typeface="굴림" pitchFamily="50" charset="-127"/>
            </a:endParaRPr>
          </a:p>
        </p:txBody>
      </p:sp>
      <p:sp>
        <p:nvSpPr>
          <p:cNvPr id="5" name="날짜 개체 틀 4"/>
          <p:cNvSpPr>
            <a:spLocks noGrp="1"/>
          </p:cNvSpPr>
          <p:nvPr>
            <p:ph type="dt" idx="10"/>
          </p:nvPr>
        </p:nvSpPr>
        <p:spPr/>
        <p:txBody>
          <a:bodyPr/>
          <a:lstStyle/>
          <a:p>
            <a:endParaRPr lang="ko-KR" altLang="en-US"/>
          </a:p>
        </p:txBody>
      </p:sp>
      <p:sp>
        <p:nvSpPr>
          <p:cNvPr id="6" name="머리글 개체 틀 5"/>
          <p:cNvSpPr>
            <a:spLocks noGrp="1"/>
          </p:cNvSpPr>
          <p:nvPr>
            <p:ph type="hdr" sz="quarter" idx="11"/>
          </p:nvPr>
        </p:nvSpPr>
        <p:spPr/>
        <p:txBody>
          <a:bodyPr/>
          <a:lstStyle/>
          <a:p>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ltLang="en-US" dirty="0"/>
          </a:p>
        </p:txBody>
      </p:sp>
      <p:sp>
        <p:nvSpPr>
          <p:cNvPr id="4" name="Header Placeholder 3"/>
          <p:cNvSpPr>
            <a:spLocks noGrp="1"/>
          </p:cNvSpPr>
          <p:nvPr>
            <p:ph type="hdr" sz="quarter" idx="10"/>
          </p:nvPr>
        </p:nvSpPr>
        <p:spPr/>
        <p:txBody>
          <a:bodyPr/>
          <a:lstStyle/>
          <a:p>
            <a:endParaRPr lang="ko-KR" altLang="en-US"/>
          </a:p>
        </p:txBody>
      </p:sp>
      <p:sp>
        <p:nvSpPr>
          <p:cNvPr id="5" name="Date Placeholder 4"/>
          <p:cNvSpPr>
            <a:spLocks noGrp="1"/>
          </p:cNvSpPr>
          <p:nvPr>
            <p:ph type="dt"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7650D75-8A35-41FE-8AF9-494416FECDB5}" type="slidenum">
              <a:rPr lang="ko-KR" altLang="en-US" smtClean="0"/>
              <a:pPr/>
              <a:t>28</a:t>
            </a:fld>
            <a:endParaRPr lang="ko-K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슬라이드 이미지 개체 틀 1"/>
          <p:cNvSpPr>
            <a:spLocks noGrp="1" noRot="1" noChangeAspect="1" noTextEdit="1"/>
          </p:cNvSpPr>
          <p:nvPr>
            <p:ph type="sldImg"/>
          </p:nvPr>
        </p:nvSpPr>
        <p:spPr>
          <a:ln/>
        </p:spPr>
      </p:sp>
      <p:sp>
        <p:nvSpPr>
          <p:cNvPr id="173059" name="슬라이드 노트 개체 틀 2"/>
          <p:cNvSpPr>
            <a:spLocks noGrp="1"/>
          </p:cNvSpPr>
          <p:nvPr>
            <p:ph type="body" idx="1"/>
          </p:nvPr>
        </p:nvSpPr>
        <p:spPr>
          <a:noFill/>
          <a:ln/>
        </p:spPr>
        <p:txBody>
          <a:bodyPr/>
          <a:lstStyle/>
          <a:p>
            <a:pPr eaLnBrk="1" hangingPunct="1">
              <a:spcBef>
                <a:spcPct val="0"/>
              </a:spcBef>
            </a:pPr>
            <a:endParaRPr lang="ko-KR" altLang="en-US" dirty="0" smtClean="0"/>
          </a:p>
        </p:txBody>
      </p:sp>
      <p:sp>
        <p:nvSpPr>
          <p:cNvPr id="173060" name="슬라이드 번호 개체 틀 3"/>
          <p:cNvSpPr>
            <a:spLocks noGrp="1"/>
          </p:cNvSpPr>
          <p:nvPr>
            <p:ph type="sldNum" sz="quarter" idx="5"/>
          </p:nvPr>
        </p:nvSpPr>
        <p:spPr>
          <a:noFill/>
        </p:spPr>
        <p:txBody>
          <a:bodyPr/>
          <a:lstStyle/>
          <a:p>
            <a:fld id="{BC8EA11E-8D64-4D28-ACB6-A5491EE5D702}" type="slidenum">
              <a:rPr lang="ko-KR" altLang="en-US" smtClean="0"/>
              <a:pPr/>
              <a:t>30</a:t>
            </a:fld>
            <a:endParaRPr lang="ko-KR" altLang="en-US" smtClean="0"/>
          </a:p>
        </p:txBody>
      </p:sp>
      <p:sp>
        <p:nvSpPr>
          <p:cNvPr id="173061" name="날짜 개체 틀 4"/>
          <p:cNvSpPr>
            <a:spLocks noGrp="1"/>
          </p:cNvSpPr>
          <p:nvPr>
            <p:ph type="dt" sz="quarter" idx="1"/>
          </p:nvPr>
        </p:nvSpPr>
        <p:spPr>
          <a:noFill/>
        </p:spPr>
        <p:txBody>
          <a:bodyPr/>
          <a:lstStyle/>
          <a:p>
            <a:endParaRPr lang="en-US" altLang="ko-KR" smtClean="0"/>
          </a:p>
        </p:txBody>
      </p:sp>
      <p:sp>
        <p:nvSpPr>
          <p:cNvPr id="6" name="머리글 개체 틀 5"/>
          <p:cNvSpPr>
            <a:spLocks noGrp="1"/>
          </p:cNvSpPr>
          <p:nvPr>
            <p:ph type="hdr" sz="quarter" idx="10"/>
          </p:nvPr>
        </p:nvSpPr>
        <p:spPr/>
        <p:txBody>
          <a:bodyPr/>
          <a:lstStyle/>
          <a:p>
            <a:endParaRPr lang="ko-K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ltLang="en-US" dirty="0"/>
          </a:p>
        </p:txBody>
      </p:sp>
      <p:sp>
        <p:nvSpPr>
          <p:cNvPr id="4" name="Header Placeholder 3"/>
          <p:cNvSpPr>
            <a:spLocks noGrp="1"/>
          </p:cNvSpPr>
          <p:nvPr>
            <p:ph type="hdr" sz="quarter" idx="10"/>
          </p:nvPr>
        </p:nvSpPr>
        <p:spPr/>
        <p:txBody>
          <a:bodyPr/>
          <a:lstStyle/>
          <a:p>
            <a:endParaRPr lang="ko-KR" altLang="en-US"/>
          </a:p>
        </p:txBody>
      </p:sp>
      <p:sp>
        <p:nvSpPr>
          <p:cNvPr id="5" name="Date Placeholder 4"/>
          <p:cNvSpPr>
            <a:spLocks noGrp="1"/>
          </p:cNvSpPr>
          <p:nvPr>
            <p:ph type="dt"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7650D75-8A35-41FE-8AF9-494416FECDB5}" type="slidenum">
              <a:rPr lang="ko-KR" altLang="en-US" smtClean="0"/>
              <a:pPr/>
              <a:t>35</a:t>
            </a:fld>
            <a:endParaRPr lang="ko-K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baseline="0" dirty="0" smtClean="0"/>
              <a:t> LNG</a:t>
            </a:r>
            <a:r>
              <a:rPr lang="ko-KR" altLang="en-US" baseline="0" dirty="0" smtClean="0"/>
              <a:t>선박운임 </a:t>
            </a:r>
            <a:r>
              <a:rPr lang="en-US" altLang="ko-KR" baseline="0" dirty="0" smtClean="0"/>
              <a:t>USD146,000/</a:t>
            </a:r>
            <a:r>
              <a:rPr lang="ko-KR" altLang="en-US" baseline="0" dirty="0" smtClean="0"/>
              <a:t>일 </a:t>
            </a:r>
            <a:endParaRPr lang="en-US" altLang="ko-KR" baseline="0" dirty="0" smtClean="0"/>
          </a:p>
          <a:p>
            <a:r>
              <a:rPr lang="ko-KR" altLang="en-US" baseline="0" dirty="0" smtClean="0"/>
              <a:t>운송기간 </a:t>
            </a:r>
            <a:r>
              <a:rPr lang="en-US" altLang="ko-KR" baseline="0" dirty="0" smtClean="0"/>
              <a:t>– </a:t>
            </a:r>
            <a:r>
              <a:rPr lang="ko-KR" altLang="en-US" baseline="0" dirty="0" smtClean="0"/>
              <a:t>중동 </a:t>
            </a:r>
            <a:r>
              <a:rPr lang="en-US" altLang="ko-KR" baseline="0" dirty="0" smtClean="0"/>
              <a:t>15</a:t>
            </a:r>
            <a:r>
              <a:rPr lang="ko-KR" altLang="en-US" baseline="0" dirty="0" smtClean="0"/>
              <a:t>일 </a:t>
            </a:r>
            <a:r>
              <a:rPr lang="en-US" altLang="ko-KR" baseline="0" dirty="0" smtClean="0"/>
              <a:t>(2.19MIl), </a:t>
            </a:r>
            <a:r>
              <a:rPr lang="ko-KR" altLang="en-US" baseline="0" dirty="0" smtClean="0"/>
              <a:t>동남아 일주일</a:t>
            </a:r>
            <a:r>
              <a:rPr lang="en-US" altLang="ko-KR" baseline="0" dirty="0" smtClean="0"/>
              <a:t>, </a:t>
            </a:r>
            <a:r>
              <a:rPr lang="ko-KR" altLang="en-US" baseline="0" dirty="0" smtClean="0"/>
              <a:t>사할린 </a:t>
            </a:r>
            <a:r>
              <a:rPr lang="en-US" altLang="ko-KR" baseline="0" dirty="0" smtClean="0"/>
              <a:t>3</a:t>
            </a:r>
            <a:r>
              <a:rPr lang="ko-KR" altLang="en-US" baseline="0" dirty="0" smtClean="0"/>
              <a:t>일</a:t>
            </a: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200" b="1" i="0" kern="1200" dirty="0" smtClean="0">
                <a:solidFill>
                  <a:schemeClr val="tx1"/>
                </a:solidFill>
                <a:latin typeface="+mn-lt"/>
                <a:ea typeface="+mn-ea"/>
                <a:cs typeface="+mn-cs"/>
              </a:rPr>
              <a:t>삼성重</a:t>
            </a:r>
            <a:r>
              <a:rPr lang="en-US" altLang="ko-KR" sz="1200" b="1" i="0" kern="1200" dirty="0" smtClean="0">
                <a:solidFill>
                  <a:schemeClr val="tx1"/>
                </a:solidFill>
                <a:latin typeface="+mn-lt"/>
                <a:ea typeface="+mn-ea"/>
                <a:cs typeface="+mn-cs"/>
              </a:rPr>
              <a:t>, LNG</a:t>
            </a:r>
            <a:r>
              <a:rPr lang="ko-KR" altLang="en-US" sz="1200" b="1" i="0" kern="1200" dirty="0" smtClean="0">
                <a:solidFill>
                  <a:schemeClr val="tx1"/>
                </a:solidFill>
                <a:latin typeface="+mn-lt"/>
                <a:ea typeface="+mn-ea"/>
                <a:cs typeface="+mn-cs"/>
              </a:rPr>
              <a:t>선 </a:t>
            </a:r>
            <a:r>
              <a:rPr lang="en-US" altLang="ko-KR" sz="1200" b="1" i="0" kern="1200" dirty="0" smtClean="0">
                <a:solidFill>
                  <a:schemeClr val="tx1"/>
                </a:solidFill>
                <a:latin typeface="+mn-lt"/>
                <a:ea typeface="+mn-ea"/>
                <a:cs typeface="+mn-cs"/>
              </a:rPr>
              <a:t>2</a:t>
            </a:r>
            <a:r>
              <a:rPr lang="ko-KR" altLang="en-US" sz="1200" b="1" i="0" kern="1200" dirty="0" smtClean="0">
                <a:solidFill>
                  <a:schemeClr val="tx1"/>
                </a:solidFill>
                <a:latin typeface="+mn-lt"/>
                <a:ea typeface="+mn-ea"/>
                <a:cs typeface="+mn-cs"/>
              </a:rPr>
              <a:t>척 </a:t>
            </a:r>
            <a:r>
              <a:rPr lang="en-US" altLang="ko-KR" sz="1200" b="1" i="0" kern="1200" dirty="0" smtClean="0">
                <a:solidFill>
                  <a:schemeClr val="tx1"/>
                </a:solidFill>
                <a:latin typeface="+mn-lt"/>
                <a:ea typeface="+mn-ea"/>
                <a:cs typeface="+mn-cs"/>
              </a:rPr>
              <a:t>4623</a:t>
            </a:r>
            <a:r>
              <a:rPr lang="ko-KR" altLang="en-US" sz="1200" b="1" i="0" kern="1200" dirty="0" smtClean="0">
                <a:solidFill>
                  <a:schemeClr val="tx1"/>
                </a:solidFill>
                <a:latin typeface="+mn-lt"/>
                <a:ea typeface="+mn-ea"/>
                <a:cs typeface="+mn-cs"/>
              </a:rPr>
              <a:t>억원에 수주</a:t>
            </a:r>
            <a:r>
              <a:rPr lang="en-US" altLang="ko-KR" sz="1200" b="1" i="0" kern="1200" dirty="0" smtClean="0">
                <a:solidFill>
                  <a:schemeClr val="tx1"/>
                </a:solidFill>
                <a:latin typeface="+mn-lt"/>
                <a:ea typeface="+mn-ea"/>
                <a:cs typeface="+mn-cs"/>
              </a:rPr>
              <a:t>(2013.4.15)</a:t>
            </a:r>
            <a:r>
              <a:rPr lang="ko-KR" altLang="en-US" sz="1200" b="1" i="0" kern="1200" dirty="0" smtClean="0">
                <a:solidFill>
                  <a:schemeClr val="tx1"/>
                </a:solidFill>
                <a:latin typeface="+mn-lt"/>
                <a:ea typeface="+mn-ea"/>
                <a:cs typeface="+mn-cs"/>
              </a:rPr>
              <a:t> </a:t>
            </a:r>
            <a:r>
              <a:rPr lang="en-US" altLang="ko-KR" sz="1200" b="1" i="0" kern="1200" dirty="0" smtClean="0">
                <a:solidFill>
                  <a:schemeClr val="tx1"/>
                </a:solidFill>
                <a:latin typeface="+mn-lt"/>
                <a:ea typeface="+mn-ea"/>
                <a:cs typeface="+mn-cs"/>
              </a:rPr>
              <a:t>– </a:t>
            </a:r>
            <a:r>
              <a:rPr lang="ko-KR" altLang="en-US" sz="1200" b="1" i="0" kern="1200" dirty="0" smtClean="0">
                <a:solidFill>
                  <a:schemeClr val="tx1"/>
                </a:solidFill>
                <a:latin typeface="+mn-lt"/>
                <a:ea typeface="+mn-ea"/>
                <a:cs typeface="+mn-cs"/>
              </a:rPr>
              <a:t>척당 </a:t>
            </a:r>
            <a:r>
              <a:rPr lang="en-US" altLang="ko-KR" sz="1200" b="1" i="0" kern="1200" dirty="0" smtClean="0">
                <a:solidFill>
                  <a:schemeClr val="tx1"/>
                </a:solidFill>
                <a:latin typeface="+mn-lt"/>
                <a:ea typeface="+mn-ea"/>
                <a:cs typeface="+mn-cs"/>
              </a:rPr>
              <a:t>2300</a:t>
            </a:r>
            <a:r>
              <a:rPr lang="ko-KR" altLang="en-US" sz="1200" b="1" i="0" kern="1200" dirty="0" smtClean="0">
                <a:solidFill>
                  <a:schemeClr val="tx1"/>
                </a:solidFill>
                <a:latin typeface="+mn-lt"/>
                <a:ea typeface="+mn-ea"/>
                <a:cs typeface="+mn-cs"/>
              </a:rPr>
              <a:t>억</a:t>
            </a:r>
            <a:r>
              <a:rPr lang="en-US" altLang="ko-KR" sz="1200" b="1" i="0" kern="1200" dirty="0" smtClean="0">
                <a:solidFill>
                  <a:schemeClr val="tx1"/>
                </a:solidFill>
                <a:latin typeface="+mn-lt"/>
                <a:ea typeface="+mn-ea"/>
                <a:cs typeface="+mn-cs"/>
              </a:rPr>
              <a:t>, 4-5</a:t>
            </a:r>
            <a:r>
              <a:rPr lang="ko-KR" altLang="en-US" sz="1200" b="1" i="0" kern="1200" dirty="0" smtClean="0">
                <a:solidFill>
                  <a:schemeClr val="tx1"/>
                </a:solidFill>
                <a:latin typeface="+mn-lt"/>
                <a:ea typeface="+mn-ea"/>
                <a:cs typeface="+mn-cs"/>
              </a:rPr>
              <a:t>년이면 수송선값 뽑음</a:t>
            </a:r>
          </a:p>
          <a:p>
            <a:endParaRPr lang="ko-KR" altLang="en-US" dirty="0"/>
          </a:p>
        </p:txBody>
      </p:sp>
      <p:sp>
        <p:nvSpPr>
          <p:cNvPr id="4" name="Header Placeholder 3"/>
          <p:cNvSpPr>
            <a:spLocks noGrp="1"/>
          </p:cNvSpPr>
          <p:nvPr>
            <p:ph type="hdr" sz="quarter" idx="10"/>
          </p:nvPr>
        </p:nvSpPr>
        <p:spPr/>
        <p:txBody>
          <a:bodyPr/>
          <a:lstStyle/>
          <a:p>
            <a:endParaRPr lang="ko-KR" altLang="en-US"/>
          </a:p>
        </p:txBody>
      </p:sp>
      <p:sp>
        <p:nvSpPr>
          <p:cNvPr id="5" name="Date Placeholder 4"/>
          <p:cNvSpPr>
            <a:spLocks noGrp="1"/>
          </p:cNvSpPr>
          <p:nvPr>
            <p:ph type="dt"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7650D75-8A35-41FE-8AF9-494416FECDB5}" type="slidenum">
              <a:rPr lang="ko-KR" altLang="en-US" smtClean="0"/>
              <a:pPr/>
              <a:t>43</a:t>
            </a:fld>
            <a:endParaRPr lang="ko-K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슬라이드 이미지 개체 틀 1"/>
          <p:cNvSpPr>
            <a:spLocks noGrp="1" noRot="1" noChangeAspect="1" noTextEdit="1"/>
          </p:cNvSpPr>
          <p:nvPr>
            <p:ph type="sldImg"/>
          </p:nvPr>
        </p:nvSpPr>
        <p:spPr>
          <a:ln/>
        </p:spPr>
      </p:sp>
      <p:sp>
        <p:nvSpPr>
          <p:cNvPr id="173059" name="슬라이드 노트 개체 틀 2"/>
          <p:cNvSpPr>
            <a:spLocks noGrp="1"/>
          </p:cNvSpPr>
          <p:nvPr>
            <p:ph type="body" idx="1"/>
          </p:nvPr>
        </p:nvSpPr>
        <p:spPr>
          <a:noFill/>
          <a:ln/>
        </p:spPr>
        <p:txBody>
          <a:bodyPr/>
          <a:lstStyle/>
          <a:p>
            <a:pPr eaLnBrk="1" hangingPunct="1">
              <a:spcBef>
                <a:spcPct val="0"/>
              </a:spcBef>
            </a:pPr>
            <a:endParaRPr lang="ko-KR" altLang="en-US" smtClean="0"/>
          </a:p>
        </p:txBody>
      </p:sp>
      <p:sp>
        <p:nvSpPr>
          <p:cNvPr id="173060" name="슬라이드 번호 개체 틀 3"/>
          <p:cNvSpPr>
            <a:spLocks noGrp="1"/>
          </p:cNvSpPr>
          <p:nvPr>
            <p:ph type="sldNum" sz="quarter" idx="5"/>
          </p:nvPr>
        </p:nvSpPr>
        <p:spPr>
          <a:noFill/>
        </p:spPr>
        <p:txBody>
          <a:bodyPr/>
          <a:lstStyle/>
          <a:p>
            <a:fld id="{BC8EA11E-8D64-4D28-ACB6-A5491EE5D702}" type="slidenum">
              <a:rPr lang="ko-KR" altLang="en-US" smtClean="0"/>
              <a:pPr/>
              <a:t>45</a:t>
            </a:fld>
            <a:endParaRPr lang="ko-KR" altLang="en-US" smtClean="0"/>
          </a:p>
        </p:txBody>
      </p:sp>
      <p:sp>
        <p:nvSpPr>
          <p:cNvPr id="173061" name="날짜 개체 틀 4"/>
          <p:cNvSpPr>
            <a:spLocks noGrp="1"/>
          </p:cNvSpPr>
          <p:nvPr>
            <p:ph type="dt" sz="quarter" idx="1"/>
          </p:nvPr>
        </p:nvSpPr>
        <p:spPr>
          <a:noFill/>
        </p:spPr>
        <p:txBody>
          <a:bodyPr/>
          <a:lstStyle/>
          <a:p>
            <a:endParaRPr lang="en-US" altLang="ko-KR" smtClean="0"/>
          </a:p>
        </p:txBody>
      </p:sp>
      <p:sp>
        <p:nvSpPr>
          <p:cNvPr id="6" name="머리글 개체 틀 5"/>
          <p:cNvSpPr>
            <a:spLocks noGrp="1"/>
          </p:cNvSpPr>
          <p:nvPr>
            <p:ph type="hdr" sz="quarter" idx="10"/>
          </p:nvPr>
        </p:nvSpPr>
        <p:spPr/>
        <p:txBody>
          <a:bodyPr/>
          <a:lstStyle/>
          <a:p>
            <a:endParaRPr lang="ko-K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ltLang="en-US" dirty="0"/>
          </a:p>
        </p:txBody>
      </p:sp>
      <p:sp>
        <p:nvSpPr>
          <p:cNvPr id="4" name="Header Placeholder 3"/>
          <p:cNvSpPr>
            <a:spLocks noGrp="1"/>
          </p:cNvSpPr>
          <p:nvPr>
            <p:ph type="hdr" sz="quarter" idx="10"/>
          </p:nvPr>
        </p:nvSpPr>
        <p:spPr/>
        <p:txBody>
          <a:bodyPr/>
          <a:lstStyle/>
          <a:p>
            <a:endParaRPr lang="ko-KR" altLang="en-US"/>
          </a:p>
        </p:txBody>
      </p:sp>
      <p:sp>
        <p:nvSpPr>
          <p:cNvPr id="5" name="Date Placeholder 4"/>
          <p:cNvSpPr>
            <a:spLocks noGrp="1"/>
          </p:cNvSpPr>
          <p:nvPr>
            <p:ph type="dt"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7650D75-8A35-41FE-8AF9-494416FECDB5}" type="slidenum">
              <a:rPr lang="ko-KR" altLang="en-US" smtClean="0"/>
              <a:pPr/>
              <a:t>46</a:t>
            </a:fld>
            <a:endParaRPr lang="ko-K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08A8D0CE-E445-46BD-BFC9-0C8321827826}" type="slidenum">
              <a:rPr lang="ko-KR" altLang="en-US" smtClean="0"/>
              <a:pPr/>
              <a:t>49</a:t>
            </a:fld>
            <a:endParaRPr lang="en-US" altLang="ko-KR"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r>
              <a:rPr lang="ko-KR" altLang="en-US" sz="800" dirty="0" smtClean="0">
                <a:latin typeface="굴림" pitchFamily="50" charset="-127"/>
                <a:ea typeface="굴림" pitchFamily="50" charset="-127"/>
              </a:rPr>
              <a:t>각 에너지사업법 제</a:t>
            </a:r>
            <a:r>
              <a:rPr lang="en-US" altLang="ko-KR" sz="800" dirty="0" smtClean="0">
                <a:latin typeface="굴림" pitchFamily="50" charset="-127"/>
                <a:ea typeface="굴림" pitchFamily="50" charset="-127"/>
              </a:rPr>
              <a:t>1</a:t>
            </a:r>
            <a:r>
              <a:rPr lang="ko-KR" altLang="en-US" sz="800" dirty="0" smtClean="0">
                <a:latin typeface="굴림" pitchFamily="50" charset="-127"/>
                <a:ea typeface="굴림" pitchFamily="50" charset="-127"/>
              </a:rPr>
              <a:t>조 </a:t>
            </a:r>
            <a:r>
              <a:rPr lang="en-US" altLang="ko-KR" sz="800" dirty="0" smtClean="0">
                <a:latin typeface="굴림" pitchFamily="50" charset="-127"/>
                <a:ea typeface="굴림" pitchFamily="50" charset="-127"/>
              </a:rPr>
              <a:t>(</a:t>
            </a:r>
            <a:r>
              <a:rPr lang="ko-KR" altLang="en-US" sz="800" dirty="0" smtClean="0">
                <a:latin typeface="굴림" pitchFamily="50" charset="-127"/>
                <a:ea typeface="굴림" pitchFamily="50" charset="-127"/>
              </a:rPr>
              <a:t>목적</a:t>
            </a:r>
            <a:r>
              <a:rPr lang="en-US" altLang="ko-KR" sz="800" dirty="0" smtClean="0">
                <a:latin typeface="굴림" pitchFamily="50" charset="-127"/>
                <a:ea typeface="굴림" pitchFamily="50" charset="-127"/>
              </a:rPr>
              <a:t>)</a:t>
            </a:r>
          </a:p>
          <a:p>
            <a:endParaRPr lang="en-US" altLang="ko-KR" sz="800" dirty="0" smtClean="0">
              <a:latin typeface="굴림" pitchFamily="50" charset="-127"/>
              <a:ea typeface="굴림" pitchFamily="50" charset="-127"/>
            </a:endParaRPr>
          </a:p>
          <a:p>
            <a:r>
              <a:rPr lang="ko-KR" altLang="en-US" sz="800" dirty="0" smtClean="0">
                <a:latin typeface="굴림" pitchFamily="50" charset="-127"/>
                <a:ea typeface="굴림" pitchFamily="50" charset="-127"/>
              </a:rPr>
              <a:t>에너지이용 합리화법 </a:t>
            </a:r>
            <a:r>
              <a:rPr lang="en-US" altLang="ko-KR" sz="800" dirty="0" smtClean="0">
                <a:latin typeface="굴림" pitchFamily="50" charset="-127"/>
                <a:ea typeface="굴림" pitchFamily="50" charset="-127"/>
              </a:rPr>
              <a:t>- </a:t>
            </a:r>
            <a:r>
              <a:rPr lang="ko-KR" altLang="en-US" sz="800" dirty="0" smtClean="0">
                <a:latin typeface="굴림" pitchFamily="50" charset="-127"/>
                <a:ea typeface="굴림" pitchFamily="50" charset="-127"/>
              </a:rPr>
              <a:t>이 법은 에너지의 수급</a:t>
            </a:r>
            <a:r>
              <a:rPr lang="en-US" altLang="ko-KR" sz="800" dirty="0" smtClean="0">
                <a:latin typeface="굴림" pitchFamily="50" charset="-127"/>
                <a:ea typeface="굴림" pitchFamily="50" charset="-127"/>
              </a:rPr>
              <a:t>(</a:t>
            </a:r>
            <a:r>
              <a:rPr lang="ko-KR" altLang="en-US" sz="800" dirty="0" smtClean="0">
                <a:latin typeface="굴림" pitchFamily="50" charset="-127"/>
                <a:ea typeface="굴림" pitchFamily="50" charset="-127"/>
              </a:rPr>
              <a:t>需給</a:t>
            </a:r>
            <a:r>
              <a:rPr lang="en-US" altLang="ko-KR" sz="800" dirty="0" smtClean="0">
                <a:latin typeface="굴림" pitchFamily="50" charset="-127"/>
                <a:ea typeface="굴림" pitchFamily="50" charset="-127"/>
              </a:rPr>
              <a:t>)</a:t>
            </a:r>
            <a:r>
              <a:rPr lang="ko-KR" altLang="en-US" sz="800" dirty="0" smtClean="0">
                <a:latin typeface="굴림" pitchFamily="50" charset="-127"/>
                <a:ea typeface="굴림" pitchFamily="50" charset="-127"/>
              </a:rPr>
              <a:t>을 안정시키고</a:t>
            </a:r>
            <a:r>
              <a:rPr lang="en-US" altLang="ko-KR" sz="800" dirty="0" smtClean="0">
                <a:latin typeface="굴림" pitchFamily="50" charset="-127"/>
                <a:ea typeface="굴림" pitchFamily="50" charset="-127"/>
              </a:rPr>
              <a:t>, ... </a:t>
            </a:r>
          </a:p>
          <a:p>
            <a:r>
              <a:rPr lang="ko-KR" altLang="en-US" sz="800" dirty="0" smtClean="0">
                <a:latin typeface="굴림" pitchFamily="50" charset="-127"/>
                <a:ea typeface="굴림" pitchFamily="50" charset="-127"/>
              </a:rPr>
              <a:t>해외자원개발 사업법 </a:t>
            </a:r>
            <a:r>
              <a:rPr lang="en-US" altLang="ko-KR" sz="800" dirty="0" smtClean="0">
                <a:latin typeface="굴림" pitchFamily="50" charset="-127"/>
                <a:ea typeface="굴림" pitchFamily="50" charset="-127"/>
              </a:rPr>
              <a:t>-  </a:t>
            </a:r>
            <a:r>
              <a:rPr lang="ko-KR" altLang="en-US" sz="800" dirty="0" smtClean="0">
                <a:latin typeface="굴림" pitchFamily="50" charset="-127"/>
                <a:ea typeface="굴림" pitchFamily="50" charset="-127"/>
              </a:rPr>
              <a:t>이 법은 해외자원의 개발을 추진하여 장기적이고 안정적으로 자원을 확보함으로써</a:t>
            </a:r>
            <a:r>
              <a:rPr lang="en-US" altLang="ko-KR" sz="800" dirty="0" smtClean="0">
                <a:latin typeface="굴림" pitchFamily="50" charset="-127"/>
                <a:ea typeface="굴림" pitchFamily="50" charset="-127"/>
              </a:rPr>
              <a:t>,... </a:t>
            </a:r>
          </a:p>
          <a:p>
            <a:r>
              <a:rPr lang="ko-KR" altLang="en-US" sz="800" dirty="0" smtClean="0">
                <a:latin typeface="굴림" pitchFamily="50" charset="-127"/>
                <a:ea typeface="굴림" pitchFamily="50" charset="-127"/>
              </a:rPr>
              <a:t>집단에너지사업법 </a:t>
            </a:r>
            <a:r>
              <a:rPr lang="en-US" altLang="ko-KR" sz="800" dirty="0" smtClean="0">
                <a:latin typeface="굴림" pitchFamily="50" charset="-127"/>
                <a:ea typeface="굴림" pitchFamily="50" charset="-127"/>
              </a:rPr>
              <a:t>- </a:t>
            </a:r>
            <a:r>
              <a:rPr lang="ko-KR" altLang="en-US" sz="800" dirty="0" smtClean="0">
                <a:latin typeface="굴림" pitchFamily="50" charset="-127"/>
                <a:ea typeface="굴림" pitchFamily="50" charset="-127"/>
              </a:rPr>
              <a:t>이 법은 집단에너지공급을 확대하고</a:t>
            </a:r>
            <a:r>
              <a:rPr lang="en-US" altLang="ko-KR" sz="800" dirty="0" smtClean="0">
                <a:latin typeface="굴림" pitchFamily="50" charset="-127"/>
                <a:ea typeface="굴림" pitchFamily="50" charset="-127"/>
              </a:rPr>
              <a:t>,...</a:t>
            </a:r>
          </a:p>
          <a:p>
            <a:r>
              <a:rPr lang="ko-KR" altLang="en-US" sz="800" dirty="0" smtClean="0">
                <a:latin typeface="굴림" pitchFamily="50" charset="-127"/>
                <a:ea typeface="굴림" pitchFamily="50" charset="-127"/>
              </a:rPr>
              <a:t>한국가스공사법 </a:t>
            </a:r>
            <a:r>
              <a:rPr lang="en-US" altLang="ko-KR" sz="800" dirty="0" smtClean="0">
                <a:latin typeface="굴림" pitchFamily="50" charset="-127"/>
                <a:ea typeface="굴림" pitchFamily="50" charset="-127"/>
              </a:rPr>
              <a:t>-  </a:t>
            </a:r>
            <a:r>
              <a:rPr lang="ko-KR" altLang="en-US" sz="800" dirty="0" smtClean="0">
                <a:latin typeface="굴림" pitchFamily="50" charset="-127"/>
                <a:ea typeface="굴림" pitchFamily="50" charset="-127"/>
              </a:rPr>
              <a:t>이 법은 한국가스공사를 설립하여 가스를 장기적으로 안정되게 공급할 수 있는 기반을 마련함으로써</a:t>
            </a:r>
            <a:r>
              <a:rPr lang="en-US" altLang="ko-KR" sz="800" dirty="0" smtClean="0">
                <a:latin typeface="굴림" pitchFamily="50" charset="-127"/>
                <a:ea typeface="굴림" pitchFamily="50" charset="-127"/>
              </a:rPr>
              <a:t>, </a:t>
            </a:r>
            <a:r>
              <a:rPr lang="ko-KR" altLang="en-US" sz="800" dirty="0" smtClean="0">
                <a:latin typeface="굴림" pitchFamily="50" charset="-127"/>
                <a:ea typeface="굴림" pitchFamily="50" charset="-127"/>
              </a:rPr>
              <a:t>국민생활의 편익 증진과 공공복리의 향상에 이바지하게 함을 목적으로 한다</a:t>
            </a:r>
            <a:r>
              <a:rPr lang="en-US" altLang="ko-KR" sz="800" dirty="0" smtClean="0">
                <a:latin typeface="굴림" pitchFamily="50" charset="-127"/>
                <a:ea typeface="굴림" pitchFamily="50" charset="-127"/>
              </a:rPr>
              <a:t>.</a:t>
            </a:r>
          </a:p>
          <a:p>
            <a:endParaRPr lang="en-US" altLang="ko-KR" sz="800" dirty="0" smtClean="0">
              <a:latin typeface="굴림" pitchFamily="50" charset="-127"/>
              <a:ea typeface="굴림" pitchFamily="50" charset="-127"/>
            </a:endParaRPr>
          </a:p>
          <a:p>
            <a:r>
              <a:rPr lang="ko-KR" altLang="en-US" sz="800" dirty="0" smtClean="0">
                <a:latin typeface="굴림" pitchFamily="50" charset="-127"/>
                <a:ea typeface="굴림" pitchFamily="50" charset="-127"/>
              </a:rPr>
              <a:t>한국석유공사법 </a:t>
            </a:r>
            <a:r>
              <a:rPr lang="en-US" altLang="ko-KR" sz="800" dirty="0" smtClean="0">
                <a:latin typeface="굴림" pitchFamily="50" charset="-127"/>
                <a:ea typeface="굴림" pitchFamily="50" charset="-127"/>
              </a:rPr>
              <a:t>- </a:t>
            </a:r>
            <a:r>
              <a:rPr lang="ko-KR" altLang="en-US" sz="800" dirty="0" smtClean="0">
                <a:latin typeface="굴림" pitchFamily="50" charset="-127"/>
                <a:ea typeface="굴림" pitchFamily="50" charset="-127"/>
              </a:rPr>
              <a:t>이 법은 한국석유공사</a:t>
            </a:r>
            <a:r>
              <a:rPr lang="en-US" altLang="ko-KR" sz="800" dirty="0" smtClean="0">
                <a:latin typeface="굴림" pitchFamily="50" charset="-127"/>
                <a:ea typeface="굴림" pitchFamily="50" charset="-127"/>
              </a:rPr>
              <a:t>(</a:t>
            </a:r>
            <a:r>
              <a:rPr lang="ko-KR" altLang="en-US" sz="800" dirty="0" smtClean="0">
                <a:latin typeface="굴림" pitchFamily="50" charset="-127"/>
                <a:ea typeface="굴림" pitchFamily="50" charset="-127"/>
              </a:rPr>
              <a:t>韓國石油公社</a:t>
            </a:r>
            <a:r>
              <a:rPr lang="en-US" altLang="ko-KR" sz="800" dirty="0" smtClean="0">
                <a:latin typeface="굴림" pitchFamily="50" charset="-127"/>
                <a:ea typeface="굴림" pitchFamily="50" charset="-127"/>
              </a:rPr>
              <a:t>)</a:t>
            </a:r>
            <a:r>
              <a:rPr lang="ko-KR" altLang="en-US" sz="800" dirty="0" smtClean="0">
                <a:latin typeface="굴림" pitchFamily="50" charset="-127"/>
                <a:ea typeface="굴림" pitchFamily="50" charset="-127"/>
              </a:rPr>
              <a:t>를 설립하여 석유자원의 개발</a:t>
            </a:r>
            <a:r>
              <a:rPr lang="en-US" altLang="ko-KR" sz="800" dirty="0" smtClean="0">
                <a:latin typeface="굴림" pitchFamily="50" charset="-127"/>
                <a:ea typeface="굴림" pitchFamily="50" charset="-127"/>
              </a:rPr>
              <a:t>, </a:t>
            </a:r>
            <a:r>
              <a:rPr lang="ko-KR" altLang="en-US" sz="800" dirty="0" smtClean="0">
                <a:latin typeface="굴림" pitchFamily="50" charset="-127"/>
                <a:ea typeface="굴림" pitchFamily="50" charset="-127"/>
              </a:rPr>
              <a:t>석유의 비축</a:t>
            </a:r>
            <a:r>
              <a:rPr lang="en-US" altLang="ko-KR" sz="800" dirty="0" smtClean="0">
                <a:latin typeface="굴림" pitchFamily="50" charset="-127"/>
                <a:ea typeface="굴림" pitchFamily="50" charset="-127"/>
              </a:rPr>
              <a:t>, </a:t>
            </a:r>
            <a:r>
              <a:rPr lang="ko-KR" altLang="en-US" sz="800" dirty="0" smtClean="0">
                <a:latin typeface="굴림" pitchFamily="50" charset="-127"/>
                <a:ea typeface="굴림" pitchFamily="50" charset="-127"/>
              </a:rPr>
              <a:t>석유유통구조의 개선에 관한 사업을 효율적으로 수행함으로써 석유수급의 안정을 도모함과 아울러 국민경제 발전에 이바지함을 목적으로 한다</a:t>
            </a:r>
            <a:r>
              <a:rPr lang="en-US" altLang="ko-KR" sz="800" dirty="0" smtClean="0">
                <a:latin typeface="굴림" pitchFamily="50" charset="-127"/>
                <a:ea typeface="굴림" pitchFamily="50" charset="-127"/>
              </a:rPr>
              <a:t>.</a:t>
            </a:r>
            <a:endParaRPr lang="ko-KR" altLang="en-US" sz="800" dirty="0">
              <a:latin typeface="굴림" pitchFamily="50" charset="-127"/>
              <a:ea typeface="굴림" pitchFamily="50" charset="-127"/>
            </a:endParaRPr>
          </a:p>
        </p:txBody>
      </p:sp>
      <p:sp>
        <p:nvSpPr>
          <p:cNvPr id="5" name="날짜 개체 틀 4"/>
          <p:cNvSpPr>
            <a:spLocks noGrp="1"/>
          </p:cNvSpPr>
          <p:nvPr>
            <p:ph type="dt" idx="10"/>
          </p:nvPr>
        </p:nvSpPr>
        <p:spPr/>
        <p:txBody>
          <a:bodyPr/>
          <a:lstStyle/>
          <a:p>
            <a:endParaRPr lang="ko-KR" altLang="en-US"/>
          </a:p>
        </p:txBody>
      </p:sp>
      <p:sp>
        <p:nvSpPr>
          <p:cNvPr id="6" name="머리글 개체 틀 5"/>
          <p:cNvSpPr>
            <a:spLocks noGrp="1"/>
          </p:cNvSpPr>
          <p:nvPr>
            <p:ph type="hdr" sz="quarter" idx="11"/>
          </p:nvPr>
        </p:nvSpPr>
        <p:spPr/>
        <p:txBody>
          <a:bodyPr/>
          <a:lstStyle/>
          <a:p>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24931" name="슬라이드 노트 개체 틀 2"/>
          <p:cNvSpPr>
            <a:spLocks noGrp="1"/>
          </p:cNvSpPr>
          <p:nvPr>
            <p:ph type="body" idx="1"/>
          </p:nvPr>
        </p:nvSpPr>
        <p:spPr bwMode="auto">
          <a:noFill/>
        </p:spPr>
        <p:txBody>
          <a:bodyPr/>
          <a:lstStyle/>
          <a:p>
            <a:pPr eaLnBrk="1" hangingPunct="1">
              <a:spcBef>
                <a:spcPct val="0"/>
              </a:spcBef>
            </a:pPr>
            <a:endParaRPr lang="ko-KR" altLang="en-US" smtClean="0"/>
          </a:p>
        </p:txBody>
      </p:sp>
      <p:sp>
        <p:nvSpPr>
          <p:cNvPr id="124932" name="슬라이드 번호 개체 틀 3"/>
          <p:cNvSpPr>
            <a:spLocks noGrp="1"/>
          </p:cNvSpPr>
          <p:nvPr>
            <p:ph type="sldNum" sz="quarter" idx="5"/>
          </p:nvPr>
        </p:nvSpPr>
        <p:spPr bwMode="auto">
          <a:noFill/>
          <a:ln>
            <a:miter lim="800000"/>
            <a:headEnd/>
            <a:tailEnd/>
          </a:ln>
        </p:spPr>
        <p:txBody>
          <a:bodyPr/>
          <a:lstStyle/>
          <a:p>
            <a:fld id="{2EC4CE64-843F-42C9-AAF6-25A8FA51AC19}" type="slidenum">
              <a:rPr lang="ko-KR" altLang="en-US" smtClean="0"/>
              <a:pPr/>
              <a:t>2</a:t>
            </a:fld>
            <a:endParaRPr lang="en-US" altLang="ko-KR" smtClean="0"/>
          </a:p>
        </p:txBody>
      </p:sp>
      <p:sp>
        <p:nvSpPr>
          <p:cNvPr id="5" name="날짜 개체 틀 4"/>
          <p:cNvSpPr>
            <a:spLocks noGrp="1"/>
          </p:cNvSpPr>
          <p:nvPr>
            <p:ph type="dt" idx="10"/>
          </p:nvPr>
        </p:nvSpPr>
        <p:spPr/>
        <p:txBody>
          <a:bodyPr/>
          <a:lstStyle/>
          <a:p>
            <a:pPr>
              <a:defRPr/>
            </a:pPr>
            <a:endParaRPr lang="ko-KR" altLang="en-US"/>
          </a:p>
        </p:txBody>
      </p:sp>
      <p:sp>
        <p:nvSpPr>
          <p:cNvPr id="6" name="머리글 개체 틀 5"/>
          <p:cNvSpPr>
            <a:spLocks noGrp="1"/>
          </p:cNvSpPr>
          <p:nvPr>
            <p:ph type="hdr" sz="quarter" idx="11"/>
          </p:nvPr>
        </p:nvSpPr>
        <p:spPr/>
        <p:txBody>
          <a:bodyPr/>
          <a:lstStyle/>
          <a:p>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슬라이드 이미지 개체 틀 1"/>
          <p:cNvSpPr>
            <a:spLocks noGrp="1" noRot="1" noChangeAspect="1" noTextEdit="1"/>
          </p:cNvSpPr>
          <p:nvPr>
            <p:ph type="sldImg"/>
          </p:nvPr>
        </p:nvSpPr>
        <p:spPr>
          <a:ln/>
        </p:spPr>
      </p:sp>
      <p:sp>
        <p:nvSpPr>
          <p:cNvPr id="173059" name="슬라이드 노트 개체 틀 2"/>
          <p:cNvSpPr>
            <a:spLocks noGrp="1"/>
          </p:cNvSpPr>
          <p:nvPr>
            <p:ph type="body" idx="1"/>
          </p:nvPr>
        </p:nvSpPr>
        <p:spPr>
          <a:noFill/>
          <a:ln/>
        </p:spPr>
        <p:txBody>
          <a:bodyPr/>
          <a:lstStyle/>
          <a:p>
            <a:pPr eaLnBrk="1" hangingPunct="1">
              <a:spcBef>
                <a:spcPct val="0"/>
              </a:spcBef>
            </a:pPr>
            <a:endParaRPr lang="ko-KR" altLang="en-US" smtClean="0"/>
          </a:p>
        </p:txBody>
      </p:sp>
      <p:sp>
        <p:nvSpPr>
          <p:cNvPr id="173060" name="슬라이드 번호 개체 틀 3"/>
          <p:cNvSpPr>
            <a:spLocks noGrp="1"/>
          </p:cNvSpPr>
          <p:nvPr>
            <p:ph type="sldNum" sz="quarter" idx="5"/>
          </p:nvPr>
        </p:nvSpPr>
        <p:spPr>
          <a:noFill/>
        </p:spPr>
        <p:txBody>
          <a:bodyPr/>
          <a:lstStyle/>
          <a:p>
            <a:fld id="{BC8EA11E-8D64-4D28-ACB6-A5491EE5D702}" type="slidenum">
              <a:rPr lang="ko-KR" altLang="en-US" smtClean="0"/>
              <a:pPr/>
              <a:t>3</a:t>
            </a:fld>
            <a:endParaRPr lang="ko-KR" altLang="en-US" smtClean="0"/>
          </a:p>
        </p:txBody>
      </p:sp>
      <p:sp>
        <p:nvSpPr>
          <p:cNvPr id="173061" name="날짜 개체 틀 4"/>
          <p:cNvSpPr>
            <a:spLocks noGrp="1"/>
          </p:cNvSpPr>
          <p:nvPr>
            <p:ph type="dt" sz="quarter" idx="1"/>
          </p:nvPr>
        </p:nvSpPr>
        <p:spPr>
          <a:noFill/>
        </p:spPr>
        <p:txBody>
          <a:bodyPr/>
          <a:lstStyle/>
          <a:p>
            <a:endParaRPr lang="en-US" altLang="ko-KR" smtClean="0"/>
          </a:p>
        </p:txBody>
      </p:sp>
      <p:sp>
        <p:nvSpPr>
          <p:cNvPr id="6" name="머리글 개체 틀 5"/>
          <p:cNvSpPr>
            <a:spLocks noGrp="1"/>
          </p:cNvSpPr>
          <p:nvPr>
            <p:ph type="hdr" sz="quarter" idx="10"/>
          </p:nvPr>
        </p:nvSpPr>
        <p:spPr/>
        <p:txBody>
          <a:bodyPr/>
          <a:lstStyle/>
          <a:p>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슬라이드 이미지 개체 틀 1"/>
          <p:cNvSpPr>
            <a:spLocks noGrp="1" noRot="1" noChangeAspect="1" noTextEdit="1"/>
          </p:cNvSpPr>
          <p:nvPr>
            <p:ph type="sldImg"/>
          </p:nvPr>
        </p:nvSpPr>
        <p:spPr>
          <a:ln/>
        </p:spPr>
      </p:sp>
      <p:sp>
        <p:nvSpPr>
          <p:cNvPr id="173059" name="슬라이드 노트 개체 틀 2"/>
          <p:cNvSpPr>
            <a:spLocks noGrp="1"/>
          </p:cNvSpPr>
          <p:nvPr>
            <p:ph type="body" idx="1"/>
          </p:nvPr>
        </p:nvSpPr>
        <p:spPr>
          <a:noFill/>
          <a:ln/>
        </p:spPr>
        <p:txBody>
          <a:bodyPr/>
          <a:lstStyle/>
          <a:p>
            <a:pPr eaLnBrk="1" hangingPunct="1">
              <a:spcBef>
                <a:spcPct val="0"/>
              </a:spcBef>
            </a:pPr>
            <a:endParaRPr lang="ko-KR" altLang="en-US" smtClean="0"/>
          </a:p>
        </p:txBody>
      </p:sp>
      <p:sp>
        <p:nvSpPr>
          <p:cNvPr id="173060" name="슬라이드 번호 개체 틀 3"/>
          <p:cNvSpPr>
            <a:spLocks noGrp="1"/>
          </p:cNvSpPr>
          <p:nvPr>
            <p:ph type="sldNum" sz="quarter" idx="5"/>
          </p:nvPr>
        </p:nvSpPr>
        <p:spPr>
          <a:noFill/>
        </p:spPr>
        <p:txBody>
          <a:bodyPr/>
          <a:lstStyle/>
          <a:p>
            <a:fld id="{BC8EA11E-8D64-4D28-ACB6-A5491EE5D702}" type="slidenum">
              <a:rPr lang="ko-KR" altLang="en-US" smtClean="0"/>
              <a:pPr/>
              <a:t>7</a:t>
            </a:fld>
            <a:endParaRPr lang="ko-KR" altLang="en-US" smtClean="0"/>
          </a:p>
        </p:txBody>
      </p:sp>
      <p:sp>
        <p:nvSpPr>
          <p:cNvPr id="173061" name="날짜 개체 틀 4"/>
          <p:cNvSpPr>
            <a:spLocks noGrp="1"/>
          </p:cNvSpPr>
          <p:nvPr>
            <p:ph type="dt" sz="quarter" idx="1"/>
          </p:nvPr>
        </p:nvSpPr>
        <p:spPr>
          <a:noFill/>
        </p:spPr>
        <p:txBody>
          <a:bodyPr/>
          <a:lstStyle/>
          <a:p>
            <a:endParaRPr lang="en-US" altLang="ko-KR" smtClean="0"/>
          </a:p>
        </p:txBody>
      </p:sp>
      <p:sp>
        <p:nvSpPr>
          <p:cNvPr id="6" name="머리글 개체 틀 5"/>
          <p:cNvSpPr>
            <a:spLocks noGrp="1"/>
          </p:cNvSpPr>
          <p:nvPr>
            <p:ph type="hdr" sz="quarter" idx="10"/>
          </p:nvPr>
        </p:nvSpPr>
        <p:spPr/>
        <p:txBody>
          <a:bodyPr/>
          <a:lstStyle/>
          <a:p>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o-KR" altLang="en-US" dirty="0" smtClean="0"/>
              <a:t>예</a:t>
            </a:r>
            <a:r>
              <a:rPr lang="en-US" altLang="ko-KR" dirty="0" smtClean="0"/>
              <a:t>) 24</a:t>
            </a:r>
            <a:r>
              <a:rPr lang="ko-KR" altLang="en-US" dirty="0" smtClean="0"/>
              <a:t>시간 동안 </a:t>
            </a:r>
            <a:r>
              <a:rPr lang="en-US" altLang="ko-KR" dirty="0" smtClean="0"/>
              <a:t>LNG </a:t>
            </a:r>
            <a:r>
              <a:rPr lang="ko-KR" altLang="en-US" dirty="0" smtClean="0"/>
              <a:t>민간발전 </a:t>
            </a:r>
            <a:r>
              <a:rPr lang="en-US" altLang="ko-KR" dirty="0" smtClean="0"/>
              <a:t>989MW</a:t>
            </a:r>
            <a:r>
              <a:rPr lang="ko-KR" altLang="en-US" dirty="0" smtClean="0"/>
              <a:t>운전유지 유무 비교시</a:t>
            </a:r>
            <a:r>
              <a:rPr lang="en-US" altLang="ko-KR" dirty="0" smtClean="0"/>
              <a:t>,</a:t>
            </a:r>
          </a:p>
          <a:p>
            <a:r>
              <a:rPr lang="en-US" altLang="ko-KR" dirty="0" smtClean="0"/>
              <a:t>25</a:t>
            </a:r>
            <a:r>
              <a:rPr lang="ko-KR" altLang="en-US" dirty="0" smtClean="0"/>
              <a:t>원 </a:t>
            </a:r>
            <a:r>
              <a:rPr lang="en-US" altLang="ko-KR" dirty="0" smtClean="0"/>
              <a:t>x 24</a:t>
            </a:r>
            <a:r>
              <a:rPr lang="ko-KR" altLang="en-US" dirty="0" smtClean="0"/>
              <a:t>시간 </a:t>
            </a:r>
            <a:r>
              <a:rPr lang="en-US" altLang="ko-KR" dirty="0" smtClean="0"/>
              <a:t>x 70,000,000kWh = 4.2</a:t>
            </a:r>
            <a:r>
              <a:rPr lang="ko-KR" altLang="en-US" dirty="0" smtClean="0"/>
              <a:t>백억원</a:t>
            </a:r>
          </a:p>
          <a:p>
            <a:endParaRPr lang="ko-KR" altLang="en-US" dirty="0"/>
          </a:p>
        </p:txBody>
      </p:sp>
      <p:sp>
        <p:nvSpPr>
          <p:cNvPr id="4" name="Header Placeholder 3"/>
          <p:cNvSpPr>
            <a:spLocks noGrp="1"/>
          </p:cNvSpPr>
          <p:nvPr>
            <p:ph type="hdr" sz="quarter" idx="10"/>
          </p:nvPr>
        </p:nvSpPr>
        <p:spPr/>
        <p:txBody>
          <a:bodyPr/>
          <a:lstStyle/>
          <a:p>
            <a:endParaRPr lang="ko-KR" altLang="en-US"/>
          </a:p>
        </p:txBody>
      </p:sp>
      <p:sp>
        <p:nvSpPr>
          <p:cNvPr id="5" name="Date Placeholder 4"/>
          <p:cNvSpPr>
            <a:spLocks noGrp="1"/>
          </p:cNvSpPr>
          <p:nvPr>
            <p:ph type="dt"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7650D75-8A35-41FE-8AF9-494416FECDB5}" type="slidenum">
              <a:rPr lang="ko-KR" altLang="en-US" smtClean="0"/>
              <a:pPr/>
              <a:t>11</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슬라이드 이미지 개체 틀 1"/>
          <p:cNvSpPr>
            <a:spLocks noGrp="1" noRot="1" noChangeAspect="1" noTextEdit="1"/>
          </p:cNvSpPr>
          <p:nvPr>
            <p:ph type="sldImg"/>
          </p:nvPr>
        </p:nvSpPr>
        <p:spPr>
          <a:ln/>
        </p:spPr>
      </p:sp>
      <p:sp>
        <p:nvSpPr>
          <p:cNvPr id="3" name="슬라이드 노트 개체 틀 2"/>
          <p:cNvSpPr>
            <a:spLocks noGrp="1"/>
          </p:cNvSpPr>
          <p:nvPr>
            <p:ph type="body" idx="1"/>
          </p:nvPr>
        </p:nvSpPr>
        <p:spPr/>
        <p:txBody>
          <a:bodyPr>
            <a:normAutofit/>
          </a:bodyPr>
          <a:lstStyle/>
          <a:p>
            <a:pPr>
              <a:defRPr/>
            </a:pPr>
            <a:endParaRPr lang="en-US" altLang="ko-KR" dirty="0" smtClean="0">
              <a:solidFill>
                <a:schemeClr val="accent6"/>
              </a:solidFill>
            </a:endParaRPr>
          </a:p>
        </p:txBody>
      </p:sp>
      <p:sp>
        <p:nvSpPr>
          <p:cNvPr id="51204" name="슬라이드 번호 개체 틀 3"/>
          <p:cNvSpPr>
            <a:spLocks noGrp="1"/>
          </p:cNvSpPr>
          <p:nvPr>
            <p:ph type="sldNum" sz="quarter" idx="5"/>
          </p:nvPr>
        </p:nvSpPr>
        <p:spPr>
          <a:noFill/>
        </p:spPr>
        <p:txBody>
          <a:bodyPr/>
          <a:lstStyle/>
          <a:p>
            <a:fld id="{3673027C-A790-41B0-87BD-66AF63178EBD}" type="slidenum">
              <a:rPr lang="ko-KR" altLang="en-US" smtClean="0"/>
              <a:pPr/>
              <a:t>13</a:t>
            </a:fld>
            <a:endParaRPr lang="en-US" altLang="ko-KR" smtClean="0"/>
          </a:p>
        </p:txBody>
      </p:sp>
      <p:sp>
        <p:nvSpPr>
          <p:cNvPr id="5" name="날짜 개체 틀 4"/>
          <p:cNvSpPr>
            <a:spLocks noGrp="1"/>
          </p:cNvSpPr>
          <p:nvPr>
            <p:ph type="dt" idx="10"/>
          </p:nvPr>
        </p:nvSpPr>
        <p:spPr/>
        <p:txBody>
          <a:bodyPr/>
          <a:lstStyle/>
          <a:p>
            <a:endParaRPr lang="ko-KR" altLang="en-US"/>
          </a:p>
        </p:txBody>
      </p:sp>
      <p:sp>
        <p:nvSpPr>
          <p:cNvPr id="6" name="머리글 개체 틀 5"/>
          <p:cNvSpPr>
            <a:spLocks noGrp="1"/>
          </p:cNvSpPr>
          <p:nvPr>
            <p:ph type="hdr" sz="quarter" idx="11"/>
          </p:nvPr>
        </p:nvSpPr>
        <p:spPr/>
        <p:txBody>
          <a:bodyPr/>
          <a:lstStyle/>
          <a:p>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슬라이드 이미지 개체 틀 1"/>
          <p:cNvSpPr>
            <a:spLocks noGrp="1" noRot="1" noChangeAspect="1" noTextEdit="1"/>
          </p:cNvSpPr>
          <p:nvPr>
            <p:ph type="sldImg"/>
          </p:nvPr>
        </p:nvSpPr>
        <p:spPr>
          <a:ln/>
        </p:spPr>
      </p:sp>
      <p:sp>
        <p:nvSpPr>
          <p:cNvPr id="173059" name="슬라이드 노트 개체 틀 2"/>
          <p:cNvSpPr>
            <a:spLocks noGrp="1"/>
          </p:cNvSpPr>
          <p:nvPr>
            <p:ph type="body" idx="1"/>
          </p:nvPr>
        </p:nvSpPr>
        <p:spPr>
          <a:noFill/>
          <a:ln/>
        </p:spPr>
        <p:txBody>
          <a:bodyPr/>
          <a:lstStyle/>
          <a:p>
            <a:pPr eaLnBrk="1" hangingPunct="1">
              <a:spcBef>
                <a:spcPct val="0"/>
              </a:spcBef>
            </a:pPr>
            <a:endParaRPr lang="ko-KR" altLang="en-US" smtClean="0"/>
          </a:p>
        </p:txBody>
      </p:sp>
      <p:sp>
        <p:nvSpPr>
          <p:cNvPr id="173060" name="슬라이드 번호 개체 틀 3"/>
          <p:cNvSpPr>
            <a:spLocks noGrp="1"/>
          </p:cNvSpPr>
          <p:nvPr>
            <p:ph type="sldNum" sz="quarter" idx="5"/>
          </p:nvPr>
        </p:nvSpPr>
        <p:spPr>
          <a:noFill/>
        </p:spPr>
        <p:txBody>
          <a:bodyPr/>
          <a:lstStyle/>
          <a:p>
            <a:fld id="{BC8EA11E-8D64-4D28-ACB6-A5491EE5D702}" type="slidenum">
              <a:rPr lang="ko-KR" altLang="en-US" smtClean="0"/>
              <a:pPr/>
              <a:t>16</a:t>
            </a:fld>
            <a:endParaRPr lang="ko-KR" altLang="en-US" smtClean="0"/>
          </a:p>
        </p:txBody>
      </p:sp>
      <p:sp>
        <p:nvSpPr>
          <p:cNvPr id="173061" name="날짜 개체 틀 4"/>
          <p:cNvSpPr>
            <a:spLocks noGrp="1"/>
          </p:cNvSpPr>
          <p:nvPr>
            <p:ph type="dt" sz="quarter" idx="1"/>
          </p:nvPr>
        </p:nvSpPr>
        <p:spPr>
          <a:noFill/>
        </p:spPr>
        <p:txBody>
          <a:bodyPr/>
          <a:lstStyle/>
          <a:p>
            <a:endParaRPr lang="en-US" altLang="ko-KR" smtClean="0"/>
          </a:p>
        </p:txBody>
      </p:sp>
      <p:sp>
        <p:nvSpPr>
          <p:cNvPr id="6" name="머리글 개체 틀 5"/>
          <p:cNvSpPr>
            <a:spLocks noGrp="1"/>
          </p:cNvSpPr>
          <p:nvPr>
            <p:ph type="hdr" sz="quarter" idx="10"/>
          </p:nvPr>
        </p:nvSpPr>
        <p:spPr/>
        <p:txBody>
          <a:bodyPr/>
          <a:lstStyle/>
          <a:p>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ltLang="en-US" dirty="0"/>
          </a:p>
        </p:txBody>
      </p:sp>
      <p:sp>
        <p:nvSpPr>
          <p:cNvPr id="4" name="Header Placeholder 3"/>
          <p:cNvSpPr>
            <a:spLocks noGrp="1"/>
          </p:cNvSpPr>
          <p:nvPr>
            <p:ph type="hdr" sz="quarter" idx="10"/>
          </p:nvPr>
        </p:nvSpPr>
        <p:spPr/>
        <p:txBody>
          <a:bodyPr/>
          <a:lstStyle/>
          <a:p>
            <a:endParaRPr lang="ko-KR" altLang="en-US"/>
          </a:p>
        </p:txBody>
      </p:sp>
      <p:sp>
        <p:nvSpPr>
          <p:cNvPr id="5" name="Date Placeholder 4"/>
          <p:cNvSpPr>
            <a:spLocks noGrp="1"/>
          </p:cNvSpPr>
          <p:nvPr>
            <p:ph type="dt"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7650D75-8A35-41FE-8AF9-494416FECDB5}" type="slidenum">
              <a:rPr lang="ko-KR" altLang="en-US" smtClean="0"/>
              <a:pPr/>
              <a:t>24</a:t>
            </a:fld>
            <a:endParaRPr lang="ko-K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ltLang="en-US" dirty="0"/>
          </a:p>
        </p:txBody>
      </p:sp>
      <p:sp>
        <p:nvSpPr>
          <p:cNvPr id="4" name="Header Placeholder 3"/>
          <p:cNvSpPr>
            <a:spLocks noGrp="1"/>
          </p:cNvSpPr>
          <p:nvPr>
            <p:ph type="hdr" sz="quarter" idx="10"/>
          </p:nvPr>
        </p:nvSpPr>
        <p:spPr/>
        <p:txBody>
          <a:bodyPr/>
          <a:lstStyle/>
          <a:p>
            <a:endParaRPr lang="ko-KR" altLang="en-US"/>
          </a:p>
        </p:txBody>
      </p:sp>
      <p:sp>
        <p:nvSpPr>
          <p:cNvPr id="5" name="Date Placeholder 4"/>
          <p:cNvSpPr>
            <a:spLocks noGrp="1"/>
          </p:cNvSpPr>
          <p:nvPr>
            <p:ph type="dt"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7650D75-8A35-41FE-8AF9-494416FECDB5}" type="slidenum">
              <a:rPr lang="ko-KR" altLang="en-US" smtClean="0"/>
              <a:pPr/>
              <a:t>27</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6" name="Rectangle 4"/>
          <p:cNvSpPr>
            <a:spLocks noChangeArrowheads="1"/>
          </p:cNvSpPr>
          <p:nvPr userDrawn="1"/>
        </p:nvSpPr>
        <p:spPr bwMode="gray">
          <a:xfrm>
            <a:off x="0" y="0"/>
            <a:ext cx="2555776" cy="1988840"/>
          </a:xfrm>
          <a:prstGeom prst="rect">
            <a:avLst/>
          </a:prstGeom>
          <a:solidFill>
            <a:schemeClr val="accent1">
              <a:alpha val="69000"/>
            </a:schemeClr>
          </a:solidFill>
          <a:ln w="9525">
            <a:noFill/>
            <a:miter lim="800000"/>
            <a:headEnd/>
            <a:tailEnd/>
          </a:ln>
          <a:effectLst/>
        </p:spPr>
        <p:txBody>
          <a:bodyPr wrap="none" anchor="ctr"/>
          <a:lstStyle/>
          <a:p>
            <a:pPr>
              <a:defRPr/>
            </a:pPr>
            <a:endParaRPr lang="ko-KR" altLang="en-US"/>
          </a:p>
        </p:txBody>
      </p:sp>
      <p:sp>
        <p:nvSpPr>
          <p:cNvPr id="7" name="Rectangle 5"/>
          <p:cNvSpPr>
            <a:spLocks noChangeArrowheads="1"/>
          </p:cNvSpPr>
          <p:nvPr/>
        </p:nvSpPr>
        <p:spPr bwMode="gray">
          <a:xfrm>
            <a:off x="0" y="1988840"/>
            <a:ext cx="9144000" cy="152400"/>
          </a:xfrm>
          <a:prstGeom prst="rect">
            <a:avLst/>
          </a:prstGeom>
          <a:solidFill>
            <a:schemeClr val="tx1"/>
          </a:solidFill>
          <a:ln w="9525">
            <a:noFill/>
            <a:miter lim="800000"/>
            <a:headEnd/>
            <a:tailEnd/>
          </a:ln>
          <a:effectLst/>
        </p:spPr>
        <p:txBody>
          <a:bodyPr wrap="none" anchor="ctr"/>
          <a:lstStyle/>
          <a:p>
            <a:pPr>
              <a:defRPr/>
            </a:pPr>
            <a:endParaRPr lang="ko-KR" altLang="en-US"/>
          </a:p>
        </p:txBody>
      </p:sp>
      <p:sp>
        <p:nvSpPr>
          <p:cNvPr id="4103" name="Rectangle 7"/>
          <p:cNvSpPr>
            <a:spLocks noGrp="1" noChangeArrowheads="1"/>
          </p:cNvSpPr>
          <p:nvPr>
            <p:ph type="subTitle" sz="quarter" idx="1"/>
          </p:nvPr>
        </p:nvSpPr>
        <p:spPr>
          <a:xfrm>
            <a:off x="2286000" y="4767808"/>
            <a:ext cx="6781800" cy="533400"/>
          </a:xfrm>
        </p:spPr>
        <p:txBody>
          <a:bodyPr/>
          <a:lstStyle>
            <a:lvl1pPr marL="0" indent="0">
              <a:buFont typeface="Wingdings" pitchFamily="2" charset="2"/>
              <a:buNone/>
              <a:defRPr sz="2000">
                <a:solidFill>
                  <a:schemeClr val="tx1"/>
                </a:solidFill>
              </a:defRPr>
            </a:lvl1pPr>
          </a:lstStyle>
          <a:p>
            <a:r>
              <a:rPr lang="ko-KR" altLang="en-US"/>
              <a:t>마스터 부제목 스타일 편집</a:t>
            </a:r>
          </a:p>
        </p:txBody>
      </p:sp>
      <p:sp>
        <p:nvSpPr>
          <p:cNvPr id="4104" name="Rectangle 8"/>
          <p:cNvSpPr>
            <a:spLocks noGrp="1" noChangeArrowheads="1"/>
          </p:cNvSpPr>
          <p:nvPr>
            <p:ph type="ctrTitle" sz="quarter"/>
          </p:nvPr>
        </p:nvSpPr>
        <p:spPr>
          <a:xfrm>
            <a:off x="2123728" y="2564904"/>
            <a:ext cx="6400800" cy="669925"/>
          </a:xfrm>
        </p:spPr>
        <p:txBody>
          <a:bodyPr/>
          <a:lstStyle>
            <a:lvl1pPr algn="ctr">
              <a:defRPr sz="3600" b="1">
                <a:solidFill>
                  <a:schemeClr val="tx1"/>
                </a:solidFill>
              </a:defRPr>
            </a:lvl1pPr>
          </a:lstStyle>
          <a:p>
            <a:r>
              <a:rPr lang="ko-KR" altLang="en-US"/>
              <a:t>마스터 제목 스타일 편집</a:t>
            </a:r>
          </a:p>
        </p:txBody>
      </p:sp>
      <p:pic>
        <p:nvPicPr>
          <p:cNvPr id="1028" name="Picture 4"/>
          <p:cNvPicPr>
            <a:picLocks noChangeAspect="1" noChangeArrowheads="1"/>
          </p:cNvPicPr>
          <p:nvPr userDrawn="1"/>
        </p:nvPicPr>
        <p:blipFill>
          <a:blip r:embed="rId2" cstate="print"/>
          <a:srcRect/>
          <a:stretch>
            <a:fillRect/>
          </a:stretch>
        </p:blipFill>
        <p:spPr bwMode="auto">
          <a:xfrm>
            <a:off x="2699791" y="10718"/>
            <a:ext cx="6434111" cy="197708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Rectangle 9"/>
          <p:cNvSpPr>
            <a:spLocks noGrp="1" noChangeArrowheads="1"/>
          </p:cNvSpPr>
          <p:nvPr>
            <p:ph type="sldNum" sz="quarter" idx="10"/>
          </p:nvPr>
        </p:nvSpPr>
        <p:spPr>
          <a:ln/>
        </p:spPr>
        <p:txBody>
          <a:bodyPr/>
          <a:lstStyle>
            <a:lvl1pPr>
              <a:defRPr/>
            </a:lvl1pPr>
          </a:lstStyle>
          <a:p>
            <a:pPr>
              <a:defRPr/>
            </a:pPr>
            <a:fld id="{24ABBA91-A9EB-49B0-89A9-360001E80771}" type="slidenum">
              <a:rPr lang="en-US" altLang="ko-KR"/>
              <a:pPr>
                <a:defRPr/>
              </a:pPr>
              <a:t>‹#›</a:t>
            </a:fld>
            <a:endParaRPr lang="en-US" altLang="ko-KR"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1935D364-E98D-4620-B258-026E7F81A74A}" type="slidenum">
              <a:rPr lang="en-US" altLang="ko-KR"/>
              <a:pPr>
                <a:defRPr/>
              </a:pPr>
              <a:t>‹#›</a:t>
            </a:fld>
            <a:endParaRPr lang="en-US" altLang="ko-K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533400" y="1371600"/>
            <a:ext cx="40005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86300" y="1371600"/>
            <a:ext cx="40005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Rectangle 9"/>
          <p:cNvSpPr>
            <a:spLocks noGrp="1" noChangeArrowheads="1"/>
          </p:cNvSpPr>
          <p:nvPr>
            <p:ph type="sldNum" sz="quarter" idx="10"/>
          </p:nvPr>
        </p:nvSpPr>
        <p:spPr>
          <a:ln/>
        </p:spPr>
        <p:txBody>
          <a:bodyPr/>
          <a:lstStyle>
            <a:lvl1pPr>
              <a:defRPr/>
            </a:lvl1pPr>
          </a:lstStyle>
          <a:p>
            <a:pPr>
              <a:defRPr/>
            </a:pPr>
            <a:fld id="{12B1694C-0A9E-4AAD-90DD-23C22F95DA20}" type="slidenum">
              <a:rPr lang="en-US" altLang="ko-KR"/>
              <a:pPr>
                <a:defRPr/>
              </a:pPr>
              <a:t>‹#›</a:t>
            </a:fld>
            <a:endParaRPr lang="en-US" altLang="ko-KR"/>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Rectangle 9"/>
          <p:cNvSpPr>
            <a:spLocks noGrp="1" noChangeArrowheads="1"/>
          </p:cNvSpPr>
          <p:nvPr>
            <p:ph type="sldNum" sz="quarter" idx="10"/>
          </p:nvPr>
        </p:nvSpPr>
        <p:spPr>
          <a:ln/>
        </p:spPr>
        <p:txBody>
          <a:bodyPr/>
          <a:lstStyle>
            <a:lvl1pPr>
              <a:defRPr/>
            </a:lvl1pPr>
          </a:lstStyle>
          <a:p>
            <a:pPr>
              <a:defRPr/>
            </a:pPr>
            <a:fld id="{C02FC309-4085-4A96-838D-807742FEE450}" type="slidenum">
              <a:rPr lang="en-US" altLang="ko-KR"/>
              <a:pPr>
                <a:defRPr/>
              </a:pPr>
              <a:t>‹#›</a:t>
            </a:fld>
            <a:endParaRPr lang="en-US" altLang="ko-KR"/>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5A7188E-99D7-4314-899C-5B201188C5B5}" type="slidenum">
              <a:rPr lang="en-US" altLang="ko-KR"/>
              <a:pPr>
                <a:defRPr/>
              </a:pPr>
              <a:t>‹#›</a:t>
            </a:fld>
            <a:endParaRPr lang="en-US" altLang="ko-K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938713" y="0"/>
            <a:ext cx="1649511" cy="838200"/>
          </a:xfrm>
          <a:prstGeom prst="rect">
            <a:avLst/>
          </a:prstGeom>
          <a:solidFill>
            <a:schemeClr val="folHlink"/>
          </a:solidFill>
          <a:ln w="9525">
            <a:noFill/>
            <a:miter lim="800000"/>
            <a:headEnd/>
            <a:tailEnd/>
          </a:ln>
          <a:effectLst/>
        </p:spPr>
        <p:txBody>
          <a:bodyPr wrap="none" anchor="ctr"/>
          <a:lstStyle/>
          <a:p>
            <a:pPr>
              <a:defRPr/>
            </a:pPr>
            <a:endParaRPr lang="ko-KR" altLang="en-US"/>
          </a:p>
        </p:txBody>
      </p:sp>
      <p:pic>
        <p:nvPicPr>
          <p:cNvPr id="6147" name="Picture 3" descr="winpower"/>
          <p:cNvPicPr>
            <a:picLocks noChangeAspect="1" noChangeArrowheads="1"/>
          </p:cNvPicPr>
          <p:nvPr userDrawn="1"/>
        </p:nvPicPr>
        <p:blipFill>
          <a:blip r:embed="rId8" cstate="print">
            <a:lum bright="12000" contrast="36000"/>
          </a:blip>
          <a:srcRect/>
          <a:stretch>
            <a:fillRect/>
          </a:stretch>
        </p:blipFill>
        <p:spPr bwMode="auto">
          <a:xfrm>
            <a:off x="4682108" y="0"/>
            <a:ext cx="2119982" cy="692150"/>
          </a:xfrm>
          <a:prstGeom prst="rect">
            <a:avLst/>
          </a:prstGeom>
          <a:noFill/>
          <a:ln w="9525">
            <a:noFill/>
            <a:miter lim="800000"/>
            <a:headEnd/>
            <a:tailEnd/>
          </a:ln>
        </p:spPr>
      </p:pic>
      <p:sp>
        <p:nvSpPr>
          <p:cNvPr id="3076" name="Rectangle 4"/>
          <p:cNvSpPr>
            <a:spLocks noChangeArrowheads="1"/>
          </p:cNvSpPr>
          <p:nvPr/>
        </p:nvSpPr>
        <p:spPr bwMode="gray">
          <a:xfrm>
            <a:off x="611188" y="6477000"/>
            <a:ext cx="8532812" cy="381000"/>
          </a:xfrm>
          <a:prstGeom prst="rect">
            <a:avLst/>
          </a:prstGeom>
          <a:solidFill>
            <a:schemeClr val="bg2"/>
          </a:solidFill>
          <a:ln w="9525">
            <a:noFill/>
            <a:miter lim="800000"/>
            <a:headEnd/>
            <a:tailEnd/>
          </a:ln>
          <a:effectLst/>
        </p:spPr>
        <p:txBody>
          <a:bodyPr wrap="none" anchor="ctr"/>
          <a:lstStyle/>
          <a:p>
            <a:pPr>
              <a:defRPr/>
            </a:pPr>
            <a:endParaRPr lang="ko-KR" altLang="en-US"/>
          </a:p>
        </p:txBody>
      </p:sp>
      <p:sp>
        <p:nvSpPr>
          <p:cNvPr id="3077" name="Rectangle 5"/>
          <p:cNvSpPr>
            <a:spLocks noChangeArrowheads="1"/>
          </p:cNvSpPr>
          <p:nvPr/>
        </p:nvSpPr>
        <p:spPr bwMode="ltGray">
          <a:xfrm>
            <a:off x="592139" y="0"/>
            <a:ext cx="1756184" cy="838200"/>
          </a:xfrm>
          <a:prstGeom prst="rect">
            <a:avLst/>
          </a:prstGeom>
          <a:solidFill>
            <a:schemeClr val="folHlink"/>
          </a:solidFill>
          <a:ln w="9525">
            <a:noFill/>
            <a:miter lim="800000"/>
            <a:headEnd/>
            <a:tailEnd/>
          </a:ln>
          <a:effectLst/>
        </p:spPr>
        <p:txBody>
          <a:bodyPr wrap="none" anchor="ctr"/>
          <a:lstStyle/>
          <a:p>
            <a:pPr>
              <a:defRPr/>
            </a:pPr>
            <a:endParaRPr lang="ko-KR" altLang="en-US"/>
          </a:p>
        </p:txBody>
      </p:sp>
      <p:sp>
        <p:nvSpPr>
          <p:cNvPr id="3078" name="Rectangle 6"/>
          <p:cNvSpPr>
            <a:spLocks noChangeArrowheads="1"/>
          </p:cNvSpPr>
          <p:nvPr/>
        </p:nvSpPr>
        <p:spPr bwMode="ltGray">
          <a:xfrm>
            <a:off x="2521868" y="0"/>
            <a:ext cx="2081882" cy="838200"/>
          </a:xfrm>
          <a:prstGeom prst="rect">
            <a:avLst/>
          </a:prstGeom>
          <a:solidFill>
            <a:schemeClr val="tx2"/>
          </a:solidFill>
          <a:ln w="9525">
            <a:noFill/>
            <a:miter lim="800000"/>
            <a:headEnd/>
            <a:tailEnd/>
          </a:ln>
          <a:effectLst/>
        </p:spPr>
        <p:txBody>
          <a:bodyPr wrap="none" anchor="ctr"/>
          <a:lstStyle/>
          <a:p>
            <a:pPr>
              <a:defRPr/>
            </a:pPr>
            <a:endParaRPr lang="ko-KR" altLang="en-US"/>
          </a:p>
        </p:txBody>
      </p:sp>
      <p:sp>
        <p:nvSpPr>
          <p:cNvPr id="6152" name="Rectangle 8"/>
          <p:cNvSpPr>
            <a:spLocks noGrp="1" noChangeArrowheads="1"/>
          </p:cNvSpPr>
          <p:nvPr>
            <p:ph type="body" idx="1"/>
          </p:nvPr>
        </p:nvSpPr>
        <p:spPr bwMode="auto">
          <a:xfrm>
            <a:off x="533400" y="1371600"/>
            <a:ext cx="8153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p>
        </p:txBody>
      </p:sp>
      <p:sp>
        <p:nvSpPr>
          <p:cNvPr id="3081" name="Rectangle 9"/>
          <p:cNvSpPr>
            <a:spLocks noGrp="1" noChangeArrowheads="1"/>
          </p:cNvSpPr>
          <p:nvPr>
            <p:ph type="sldNum" sz="quarter" idx="4"/>
          </p:nvPr>
        </p:nvSpPr>
        <p:spPr bwMode="auto">
          <a:xfrm>
            <a:off x="8532813" y="28575"/>
            <a:ext cx="611187"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0">
              <a:defRPr kumimoji="0" sz="1200">
                <a:effectLst>
                  <a:outerShdw blurRad="38100" dist="38100" dir="2700000" algn="tl">
                    <a:srgbClr val="C0C0C0"/>
                  </a:outerShdw>
                </a:effectLst>
                <a:latin typeface="HY견고딕" pitchFamily="18" charset="-127"/>
                <a:ea typeface="HY견고딕" pitchFamily="18" charset="-127"/>
              </a:defRPr>
            </a:lvl1pPr>
          </a:lstStyle>
          <a:p>
            <a:pPr>
              <a:defRPr/>
            </a:pPr>
            <a:fld id="{93858912-4930-41F9-94C0-BC75E6539B8E}" type="slidenum">
              <a:rPr lang="en-US" altLang="ko-KR"/>
              <a:pPr>
                <a:defRPr/>
              </a:pPr>
              <a:t>‹#›</a:t>
            </a:fld>
            <a:endParaRPr lang="en-US" altLang="ko-KR"/>
          </a:p>
        </p:txBody>
      </p:sp>
      <p:sp>
        <p:nvSpPr>
          <p:cNvPr id="6155" name="Rectangle 13"/>
          <p:cNvSpPr>
            <a:spLocks noGrp="1" noChangeArrowheads="1"/>
          </p:cNvSpPr>
          <p:nvPr>
            <p:ph type="title"/>
          </p:nvPr>
        </p:nvSpPr>
        <p:spPr bwMode="white">
          <a:xfrm>
            <a:off x="685800" y="685800"/>
            <a:ext cx="7848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pic>
        <p:nvPicPr>
          <p:cNvPr id="6156" name="Picture 14" descr="yip_s"/>
          <p:cNvPicPr>
            <a:picLocks noChangeAspect="1" noChangeArrowheads="1"/>
          </p:cNvPicPr>
          <p:nvPr userDrawn="1"/>
        </p:nvPicPr>
        <p:blipFill>
          <a:blip r:embed="rId9" cstate="print">
            <a:lum contrast="18000"/>
          </a:blip>
          <a:srcRect/>
          <a:stretch>
            <a:fillRect/>
          </a:stretch>
        </p:blipFill>
        <p:spPr bwMode="auto">
          <a:xfrm>
            <a:off x="588963" y="0"/>
            <a:ext cx="1822797" cy="688975"/>
          </a:xfrm>
          <a:prstGeom prst="rect">
            <a:avLst/>
          </a:prstGeom>
          <a:noFill/>
          <a:ln w="9525">
            <a:noFill/>
            <a:miter lim="800000"/>
            <a:headEnd/>
            <a:tailEnd/>
          </a:ln>
        </p:spPr>
      </p:pic>
      <p:pic>
        <p:nvPicPr>
          <p:cNvPr id="6157" name="Picture 15" descr="배경투명 ajou logo"/>
          <p:cNvPicPr>
            <a:picLocks noChangeAspect="1" noChangeArrowheads="1"/>
          </p:cNvPicPr>
          <p:nvPr userDrawn="1"/>
        </p:nvPicPr>
        <p:blipFill>
          <a:blip r:embed="rId10" cstate="print"/>
          <a:srcRect/>
          <a:stretch>
            <a:fillRect/>
          </a:stretch>
        </p:blipFill>
        <p:spPr bwMode="auto">
          <a:xfrm>
            <a:off x="26988" y="6348413"/>
            <a:ext cx="512762" cy="476250"/>
          </a:xfrm>
          <a:prstGeom prst="rect">
            <a:avLst/>
          </a:prstGeom>
          <a:noFill/>
          <a:ln w="9525">
            <a:noFill/>
            <a:miter lim="800000"/>
            <a:headEnd/>
            <a:tailEnd/>
          </a:ln>
        </p:spPr>
      </p:pic>
      <p:pic>
        <p:nvPicPr>
          <p:cNvPr id="19" name="Picture 4"/>
          <p:cNvPicPr>
            <a:picLocks noChangeAspect="1" noChangeArrowheads="1"/>
          </p:cNvPicPr>
          <p:nvPr userDrawn="1"/>
        </p:nvPicPr>
        <p:blipFill>
          <a:blip r:embed="rId11" cstate="print"/>
          <a:srcRect/>
          <a:stretch>
            <a:fillRect/>
          </a:stretch>
        </p:blipFill>
        <p:spPr bwMode="auto">
          <a:xfrm>
            <a:off x="6872529" y="3098"/>
            <a:ext cx="2268993" cy="697218"/>
          </a:xfrm>
          <a:prstGeom prst="rect">
            <a:avLst/>
          </a:prstGeom>
          <a:noFill/>
          <a:ln w="9525">
            <a:noFill/>
            <a:miter lim="800000"/>
            <a:headEnd/>
            <a:tailEnd/>
          </a:ln>
        </p:spPr>
      </p:pic>
      <p:grpSp>
        <p:nvGrpSpPr>
          <p:cNvPr id="4" name="Group 10"/>
          <p:cNvGrpSpPr>
            <a:grpSpLocks/>
          </p:cNvGrpSpPr>
          <p:nvPr/>
        </p:nvGrpSpPr>
        <p:grpSpPr bwMode="auto">
          <a:xfrm>
            <a:off x="0" y="685800"/>
            <a:ext cx="9144000" cy="609600"/>
            <a:chOff x="0" y="432"/>
            <a:chExt cx="5760" cy="384"/>
          </a:xfrm>
        </p:grpSpPr>
        <p:sp>
          <p:nvSpPr>
            <p:cNvPr id="2" name="Rectangle 11"/>
            <p:cNvSpPr>
              <a:spLocks noChangeArrowheads="1"/>
            </p:cNvSpPr>
            <p:nvPr userDrawn="1"/>
          </p:nvSpPr>
          <p:spPr bwMode="gray">
            <a:xfrm>
              <a:off x="0" y="432"/>
              <a:ext cx="5760" cy="96"/>
            </a:xfrm>
            <a:prstGeom prst="rect">
              <a:avLst/>
            </a:prstGeom>
            <a:solidFill>
              <a:schemeClr val="tx1"/>
            </a:solidFill>
            <a:ln w="9525">
              <a:noFill/>
              <a:miter lim="800000"/>
              <a:headEnd/>
              <a:tailEnd/>
            </a:ln>
            <a:effectLst/>
          </p:spPr>
          <p:txBody>
            <a:bodyPr wrap="none" anchor="ctr"/>
            <a:lstStyle/>
            <a:p>
              <a:pPr>
                <a:defRPr/>
              </a:pPr>
              <a:endParaRPr lang="ko-KR" altLang="en-US"/>
            </a:p>
          </p:txBody>
        </p:sp>
        <p:sp>
          <p:nvSpPr>
            <p:cNvPr id="3" name="Rectangle 12"/>
            <p:cNvSpPr>
              <a:spLocks noChangeArrowheads="1"/>
            </p:cNvSpPr>
            <p:nvPr userDrawn="1"/>
          </p:nvSpPr>
          <p:spPr bwMode="gray">
            <a:xfrm>
              <a:off x="362" y="432"/>
              <a:ext cx="5398" cy="384"/>
            </a:xfrm>
            <a:prstGeom prst="rect">
              <a:avLst/>
            </a:prstGeom>
            <a:solidFill>
              <a:schemeClr val="tx1"/>
            </a:solidFill>
            <a:ln w="9525">
              <a:noFill/>
              <a:miter lim="800000"/>
              <a:headEnd/>
              <a:tailEnd/>
            </a:ln>
            <a:effectLst/>
          </p:spPr>
          <p:txBody>
            <a:bodyPr wrap="none" anchor="ctr"/>
            <a:lstStyle/>
            <a:p>
              <a:pPr>
                <a:defRPr/>
              </a:pPr>
              <a:endParaRPr lang="ko-KR" alt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transition>
    <p:random/>
  </p:transition>
  <p:timing>
    <p:tnLst>
      <p:par>
        <p:cTn id="1" dur="indefinite" restart="never" nodeType="tmRoot"/>
      </p:par>
    </p:tnLst>
  </p:timing>
  <p:txStyles>
    <p:titleStyle>
      <a:lvl1pPr algn="l" rtl="0" eaLnBrk="0" fontAlgn="base" latinLnBrk="1" hangingPunct="0">
        <a:spcBef>
          <a:spcPct val="0"/>
        </a:spcBef>
        <a:spcAft>
          <a:spcPct val="0"/>
        </a:spcAft>
        <a:defRPr kumimoji="1" sz="3200">
          <a:solidFill>
            <a:schemeClr val="bg1"/>
          </a:solidFill>
          <a:latin typeface="+mj-lt"/>
          <a:ea typeface="+mj-ea"/>
          <a:cs typeface="+mj-cs"/>
        </a:defRPr>
      </a:lvl1pPr>
      <a:lvl2pPr algn="l" rtl="0" eaLnBrk="0" fontAlgn="base" latinLnBrk="1" hangingPunct="0">
        <a:spcBef>
          <a:spcPct val="0"/>
        </a:spcBef>
        <a:spcAft>
          <a:spcPct val="0"/>
        </a:spcAft>
        <a:defRPr kumimoji="1" sz="3200">
          <a:solidFill>
            <a:schemeClr val="bg1"/>
          </a:solidFill>
          <a:latin typeface="휴먼모음T" pitchFamily="18" charset="-127"/>
          <a:ea typeface="휴먼모음T" pitchFamily="18" charset="-127"/>
        </a:defRPr>
      </a:lvl2pPr>
      <a:lvl3pPr algn="l" rtl="0" eaLnBrk="0" fontAlgn="base" latinLnBrk="1" hangingPunct="0">
        <a:spcBef>
          <a:spcPct val="0"/>
        </a:spcBef>
        <a:spcAft>
          <a:spcPct val="0"/>
        </a:spcAft>
        <a:defRPr kumimoji="1" sz="3200">
          <a:solidFill>
            <a:schemeClr val="bg1"/>
          </a:solidFill>
          <a:latin typeface="휴먼모음T" pitchFamily="18" charset="-127"/>
          <a:ea typeface="휴먼모음T" pitchFamily="18" charset="-127"/>
        </a:defRPr>
      </a:lvl3pPr>
      <a:lvl4pPr algn="l" rtl="0" eaLnBrk="0" fontAlgn="base" latinLnBrk="1" hangingPunct="0">
        <a:spcBef>
          <a:spcPct val="0"/>
        </a:spcBef>
        <a:spcAft>
          <a:spcPct val="0"/>
        </a:spcAft>
        <a:defRPr kumimoji="1" sz="3200">
          <a:solidFill>
            <a:schemeClr val="bg1"/>
          </a:solidFill>
          <a:latin typeface="휴먼모음T" pitchFamily="18" charset="-127"/>
          <a:ea typeface="휴먼모음T" pitchFamily="18" charset="-127"/>
        </a:defRPr>
      </a:lvl4pPr>
      <a:lvl5pPr algn="l" rtl="0" eaLnBrk="0" fontAlgn="base" latinLnBrk="1" hangingPunct="0">
        <a:spcBef>
          <a:spcPct val="0"/>
        </a:spcBef>
        <a:spcAft>
          <a:spcPct val="0"/>
        </a:spcAft>
        <a:defRPr kumimoji="1" sz="3200">
          <a:solidFill>
            <a:schemeClr val="bg1"/>
          </a:solidFill>
          <a:latin typeface="휴먼모음T" pitchFamily="18" charset="-127"/>
          <a:ea typeface="휴먼모음T" pitchFamily="18" charset="-127"/>
        </a:defRPr>
      </a:lvl5pPr>
      <a:lvl6pPr marL="457200" algn="l" rtl="0" fontAlgn="base" latinLnBrk="1">
        <a:spcBef>
          <a:spcPct val="0"/>
        </a:spcBef>
        <a:spcAft>
          <a:spcPct val="0"/>
        </a:spcAft>
        <a:defRPr kumimoji="1" sz="3200">
          <a:solidFill>
            <a:schemeClr val="bg1"/>
          </a:solidFill>
          <a:latin typeface="휴먼모음T" pitchFamily="18" charset="-127"/>
          <a:ea typeface="휴먼모음T" pitchFamily="18" charset="-127"/>
        </a:defRPr>
      </a:lvl6pPr>
      <a:lvl7pPr marL="914400" algn="l" rtl="0" fontAlgn="base" latinLnBrk="1">
        <a:spcBef>
          <a:spcPct val="0"/>
        </a:spcBef>
        <a:spcAft>
          <a:spcPct val="0"/>
        </a:spcAft>
        <a:defRPr kumimoji="1" sz="3200">
          <a:solidFill>
            <a:schemeClr val="bg1"/>
          </a:solidFill>
          <a:latin typeface="휴먼모음T" pitchFamily="18" charset="-127"/>
          <a:ea typeface="휴먼모음T" pitchFamily="18" charset="-127"/>
        </a:defRPr>
      </a:lvl7pPr>
      <a:lvl8pPr marL="1371600" algn="l" rtl="0" fontAlgn="base" latinLnBrk="1">
        <a:spcBef>
          <a:spcPct val="0"/>
        </a:spcBef>
        <a:spcAft>
          <a:spcPct val="0"/>
        </a:spcAft>
        <a:defRPr kumimoji="1" sz="3200">
          <a:solidFill>
            <a:schemeClr val="bg1"/>
          </a:solidFill>
          <a:latin typeface="휴먼모음T" pitchFamily="18" charset="-127"/>
          <a:ea typeface="휴먼모음T" pitchFamily="18" charset="-127"/>
        </a:defRPr>
      </a:lvl8pPr>
      <a:lvl9pPr marL="1828800" algn="l" rtl="0" fontAlgn="base" latinLnBrk="1">
        <a:spcBef>
          <a:spcPct val="0"/>
        </a:spcBef>
        <a:spcAft>
          <a:spcPct val="0"/>
        </a:spcAft>
        <a:defRPr kumimoji="1" sz="3200">
          <a:solidFill>
            <a:schemeClr val="bg1"/>
          </a:solidFill>
          <a:latin typeface="휴먼모음T" pitchFamily="18" charset="-127"/>
          <a:ea typeface="휴먼모음T" pitchFamily="18" charset="-127"/>
        </a:defRPr>
      </a:lvl9pPr>
    </p:titleStyle>
    <p:bodyStyle>
      <a:lvl1pPr marL="342900" indent="-342900" algn="l" rtl="0" eaLnBrk="0" fontAlgn="base" latinLnBrk="1" hangingPunct="0">
        <a:spcBef>
          <a:spcPct val="20000"/>
        </a:spcBef>
        <a:spcAft>
          <a:spcPct val="0"/>
        </a:spcAft>
        <a:buClr>
          <a:schemeClr val="tx1"/>
        </a:buClr>
        <a:buFont typeface="Wingdings" pitchFamily="2" charset="2"/>
        <a:buBlip>
          <a:blip r:embed="rId12"/>
        </a:buBlip>
        <a:defRPr kumimoji="1" sz="2800" b="1">
          <a:solidFill>
            <a:srgbClr val="0000FF"/>
          </a:solidFill>
          <a:latin typeface="+mn-lt"/>
          <a:ea typeface="+mn-ea"/>
          <a:cs typeface="+mn-cs"/>
        </a:defRPr>
      </a:lvl1pPr>
      <a:lvl2pPr marL="742950" indent="-285750" algn="l" rtl="0" eaLnBrk="0" fontAlgn="base" latinLnBrk="1" hangingPunct="0">
        <a:spcBef>
          <a:spcPct val="20000"/>
        </a:spcBef>
        <a:spcAft>
          <a:spcPct val="0"/>
        </a:spcAft>
        <a:buClr>
          <a:schemeClr val="tx2"/>
        </a:buClr>
        <a:buFont typeface="Wingdings" pitchFamily="2" charset="2"/>
        <a:buChar char="v"/>
        <a:defRPr kumimoji="1" sz="2400">
          <a:solidFill>
            <a:srgbClr val="000000"/>
          </a:solidFill>
          <a:latin typeface="+mn-lt"/>
          <a:ea typeface="+mn-ea"/>
        </a:defRPr>
      </a:lvl2pPr>
      <a:lvl3pPr marL="1143000" indent="-228600" algn="l" rtl="0" eaLnBrk="0" fontAlgn="base" latinLnBrk="1" hangingPunct="0">
        <a:spcBef>
          <a:spcPct val="20000"/>
        </a:spcBef>
        <a:spcAft>
          <a:spcPct val="0"/>
        </a:spcAft>
        <a:buClr>
          <a:schemeClr val="folHlink"/>
        </a:buClr>
        <a:buSzPct val="60000"/>
        <a:buFont typeface="Wingdings" pitchFamily="2" charset="2"/>
        <a:buChar char="n"/>
        <a:defRPr kumimoji="1" sz="2400">
          <a:solidFill>
            <a:schemeClr val="tx1"/>
          </a:solidFill>
          <a:latin typeface="+mn-lt"/>
          <a:ea typeface="+mn-ea"/>
        </a:defRPr>
      </a:lvl3pPr>
      <a:lvl4pPr marL="1600200" indent="-228600" algn="l" rtl="0" eaLnBrk="0" fontAlgn="base" latinLnBrk="1" hangingPunct="0">
        <a:spcBef>
          <a:spcPct val="20000"/>
        </a:spcBef>
        <a:spcAft>
          <a:spcPct val="0"/>
        </a:spcAft>
        <a:buClr>
          <a:schemeClr val="tx1"/>
        </a:buClr>
        <a:buSzPct val="60000"/>
        <a:buFont typeface="Wingdings" pitchFamily="2" charset="2"/>
        <a:buChar char="n"/>
        <a:defRPr kumimoji="1" sz="2000">
          <a:solidFill>
            <a:schemeClr val="tx1"/>
          </a:solidFill>
          <a:latin typeface="+mn-lt"/>
          <a:ea typeface="+mn-ea"/>
        </a:defRPr>
      </a:lvl4pPr>
      <a:lvl5pPr marL="2057400" indent="-228600" algn="l" rtl="0" eaLnBrk="0" fontAlgn="base" latinLnBrk="1" hangingPunct="0">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5pPr>
      <a:lvl6pPr marL="2514600" indent="-228600" algn="l" rtl="0" fontAlgn="base" latinLnBrk="1">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6pPr>
      <a:lvl7pPr marL="2971800" indent="-228600" algn="l" rtl="0" fontAlgn="base" latinLnBrk="1">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7pPr>
      <a:lvl8pPr marL="3429000" indent="-228600" algn="l" rtl="0" fontAlgn="base" latinLnBrk="1">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8pPr>
      <a:lvl9pPr marL="3886200" indent="-228600" algn="l" rtl="0" fontAlgn="base" latinLnBrk="1">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duk@ajou.ac.k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kr/url?sa=i&amp;rct=j&amp;q=&amp;esrc=s&amp;frm=1&amp;source=images&amp;cd=&amp;cad=rja&amp;docid=5_yh85jXUvCNKM&amp;tbnid=HJf47o6TYXoKkM:&amp;ved=0CAUQjRw&amp;url=http://pabook.libraries.psu.edu/palitmap/Marcellus.html&amp;ei=xaB9UdvcCcH-lAXknoGABQ&amp;bvm=bv.45645796,d.dGI&amp;psig=AFQjCNGbX-UQCDoQabNu6cf8Sclad7jsPQ&amp;ust=1367274042506884"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www.google.co.kr/url?sa=i&amp;rct=j&amp;q=&amp;esrc=s&amp;frm=1&amp;source=images&amp;cd=&amp;cad=rja&amp;docid=Vn3n6zs5qwggpM&amp;tbnid=pRImJhgZDjGUHM:&amp;ved=0CAUQjRw&amp;url=http://abhilashchalakuzhy.blogspot.com/2012/07/indias-ambani-grabs-more-us-shale-gas.html&amp;ei=gqF9UYSDBcyikAXZj4CgBA&amp;bvm=bv.45645796,d.dGI&amp;psig=AFQjCNGeJd9x5TaoD3_RHaMdz9kdB5h5Yw&amp;ust=1367274228320283"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rnewswire.com/news-releases-test/icis-east-asia-index-eax-reaches-record-high-191785031.html" TargetMode="External"/><Relationship Id="rId2" Type="http://schemas.openxmlformats.org/officeDocument/2006/relationships/hyperlink" Target="http://www.icis.com/lng" TargetMode="External"/><Relationship Id="rId1" Type="http://schemas.openxmlformats.org/officeDocument/2006/relationships/slideLayout" Target="../slideLayouts/slideLayout2.xml"/><Relationship Id="rId4" Type="http://schemas.openxmlformats.org/officeDocument/2006/relationships/hyperlink" Target="http://www.icis.com/heren/articles/2008/11/28/9308192/koreas-october-lng-imports-down-5.2percent-as-price-surge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hyperlink" Target="http://www.law.go.kr/lsInfoP.do?lsiSeq=136079&amp;chrClsCd=010202&amp;urlMode=lsInfoP&amp;efYd=20130323" TargetMode="External"/><Relationship Id="rId2" Type="http://schemas.openxmlformats.org/officeDocument/2006/relationships/hyperlink" Target="http://blog.daum.net/mocie/1561262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krd.com/src/board/view.php?lan=kr&amp;menu=20&amp;no=32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chart" Target="../charts/chart7.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hyperlink" Target="http://www.kogas.or.kr/kogas_kr/html/investor/investor_24.jsp"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hyperlink" Target="http://www.law.go.kr/LSW/LsInfoP.do?lsiSeq=84171"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gasplant.or.kr/"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49288" y="3520172"/>
            <a:ext cx="7848600" cy="215900"/>
          </a:xfrm>
          <a:prstGeom prst="rect">
            <a:avLst/>
          </a:prstGeom>
          <a:solidFill>
            <a:schemeClr val="accent1"/>
          </a:solidFill>
          <a:ln w="9525">
            <a:noFill/>
            <a:miter lim="800000"/>
            <a:headEnd/>
            <a:tailEnd/>
          </a:ln>
        </p:spPr>
        <p:txBody>
          <a:bodyPr wrap="none" anchor="ctr"/>
          <a:lstStyle/>
          <a:p>
            <a:endParaRPr lang="ko-KR" altLang="en-US"/>
          </a:p>
        </p:txBody>
      </p:sp>
      <p:sp>
        <p:nvSpPr>
          <p:cNvPr id="69635" name="Text Box 4"/>
          <p:cNvSpPr txBox="1">
            <a:spLocks noChangeArrowheads="1"/>
          </p:cNvSpPr>
          <p:nvPr/>
        </p:nvSpPr>
        <p:spPr bwMode="auto">
          <a:xfrm>
            <a:off x="684213" y="2780928"/>
            <a:ext cx="7705725" cy="646331"/>
          </a:xfrm>
          <a:prstGeom prst="rect">
            <a:avLst/>
          </a:prstGeom>
          <a:noFill/>
          <a:ln w="28575" algn="ctr">
            <a:noFill/>
            <a:prstDash val="sysDot"/>
            <a:miter lim="800000"/>
            <a:headEnd/>
            <a:tailEnd/>
          </a:ln>
        </p:spPr>
        <p:txBody>
          <a:bodyPr>
            <a:spAutoFit/>
          </a:bodyPr>
          <a:lstStyle/>
          <a:p>
            <a:pPr algn="ctr"/>
            <a:r>
              <a:rPr lang="ko-KR" altLang="en-US" sz="3600" dirty="0" smtClean="0"/>
              <a:t>국내 </a:t>
            </a:r>
            <a:r>
              <a:rPr lang="en-US" altLang="ko-KR" sz="3600" dirty="0" smtClean="0"/>
              <a:t>LNG</a:t>
            </a:r>
            <a:r>
              <a:rPr lang="ko-KR" altLang="en-US" sz="3600" dirty="0" smtClean="0"/>
              <a:t>시장관련 현안과 이슈</a:t>
            </a:r>
            <a:r>
              <a:rPr lang="en-US" altLang="ko-KR" sz="3600" dirty="0" smtClean="0"/>
              <a:t>*</a:t>
            </a:r>
            <a:endParaRPr lang="en-US" altLang="ko-KR" sz="3600" dirty="0">
              <a:latin typeface="HY견고딕" pitchFamily="18" charset="-127"/>
              <a:ea typeface="HY견고딕" pitchFamily="18" charset="-127"/>
            </a:endParaRPr>
          </a:p>
        </p:txBody>
      </p:sp>
      <p:sp>
        <p:nvSpPr>
          <p:cNvPr id="69636" name="Text Box 7"/>
          <p:cNvSpPr txBox="1">
            <a:spLocks noChangeArrowheads="1"/>
          </p:cNvSpPr>
          <p:nvPr/>
        </p:nvSpPr>
        <p:spPr bwMode="auto">
          <a:xfrm>
            <a:off x="1547813" y="3880212"/>
            <a:ext cx="5976937" cy="1200150"/>
          </a:xfrm>
          <a:prstGeom prst="rect">
            <a:avLst/>
          </a:prstGeom>
          <a:noFill/>
          <a:ln w="9525">
            <a:noFill/>
            <a:miter lim="800000"/>
            <a:headEnd/>
            <a:tailEnd/>
          </a:ln>
        </p:spPr>
        <p:txBody>
          <a:bodyPr>
            <a:spAutoFit/>
          </a:bodyPr>
          <a:lstStyle/>
          <a:p>
            <a:pPr algn="ctr"/>
            <a:r>
              <a:rPr lang="en-US" altLang="ko-KR" sz="1600" b="1" dirty="0">
                <a:latin typeface="Ebrima" charset="0"/>
              </a:rPr>
              <a:t>Department of Energy Studies,</a:t>
            </a:r>
          </a:p>
          <a:p>
            <a:pPr algn="ctr"/>
            <a:r>
              <a:rPr lang="en-US" altLang="ko-KR" sz="1600" b="1" dirty="0">
                <a:latin typeface="Ebrima" charset="0"/>
              </a:rPr>
              <a:t>Energy Systems Division, </a:t>
            </a:r>
            <a:r>
              <a:rPr lang="en-US" altLang="ko-KR" sz="1600" b="1" dirty="0" err="1">
                <a:latin typeface="Ebrima" charset="0"/>
              </a:rPr>
              <a:t>Ajou</a:t>
            </a:r>
            <a:r>
              <a:rPr lang="en-US" altLang="ko-KR" sz="1600" b="1" dirty="0">
                <a:latin typeface="Ebrima" charset="0"/>
              </a:rPr>
              <a:t> University </a:t>
            </a:r>
          </a:p>
          <a:p>
            <a:pPr algn="ctr"/>
            <a:r>
              <a:rPr lang="en-US" altLang="ko-KR" sz="1600" b="1" dirty="0">
                <a:latin typeface="Ebrima" charset="0"/>
              </a:rPr>
              <a:t>Prof. </a:t>
            </a:r>
            <a:r>
              <a:rPr lang="en-US" altLang="ko-KR" sz="1600" b="1" dirty="0" err="1">
                <a:latin typeface="Ebrima" charset="0"/>
              </a:rPr>
              <a:t>Suduk</a:t>
            </a:r>
            <a:r>
              <a:rPr lang="en-US" altLang="ko-KR" sz="1600" b="1" dirty="0">
                <a:latin typeface="Ebrima" charset="0"/>
              </a:rPr>
              <a:t> Kim</a:t>
            </a:r>
          </a:p>
          <a:p>
            <a:pPr algn="ctr"/>
            <a:r>
              <a:rPr lang="en-US" altLang="ko-KR" sz="1200" b="1" dirty="0">
                <a:latin typeface="Ebrima" charset="0"/>
                <a:hlinkClick r:id="rId3"/>
              </a:rPr>
              <a:t>suduk@ajou.ac.kr</a:t>
            </a:r>
            <a:endParaRPr lang="en-US" altLang="ko-KR" sz="1200" b="1" dirty="0">
              <a:latin typeface="Ebrima" charset="0"/>
            </a:endParaRPr>
          </a:p>
          <a:p>
            <a:pPr algn="ctr"/>
            <a:r>
              <a:rPr lang="en-US" altLang="ko-KR" sz="1200" b="1" dirty="0" smtClean="0">
                <a:latin typeface="Ebrima" charset="0"/>
                <a:ea typeface="굴림" pitchFamily="50" charset="-127"/>
              </a:rPr>
              <a:t>May. 16</a:t>
            </a:r>
            <a:r>
              <a:rPr lang="en-US" altLang="ko-KR" sz="1200" b="1" baseline="30000" dirty="0" smtClean="0">
                <a:latin typeface="Ebrima" charset="0"/>
                <a:ea typeface="굴림" pitchFamily="50" charset="-127"/>
              </a:rPr>
              <a:t>th</a:t>
            </a:r>
            <a:r>
              <a:rPr lang="en-US" altLang="ko-KR" sz="1200" b="1" dirty="0">
                <a:latin typeface="Ebrima" charset="0"/>
                <a:ea typeface="굴림" pitchFamily="50" charset="-127"/>
              </a:rPr>
              <a:t>, </a:t>
            </a:r>
            <a:r>
              <a:rPr lang="en-US" altLang="ko-KR" sz="1200" b="1" dirty="0" smtClean="0">
                <a:latin typeface="Ebrima" charset="0"/>
                <a:ea typeface="굴림" pitchFamily="50" charset="-127"/>
              </a:rPr>
              <a:t>2013</a:t>
            </a:r>
            <a:endParaRPr lang="ko-KR" altLang="en-US" sz="1200" b="1" dirty="0">
              <a:latin typeface="Ebrima" charset="0"/>
              <a:ea typeface="굴림" pitchFamily="50" charset="-127"/>
            </a:endParaRPr>
          </a:p>
        </p:txBody>
      </p:sp>
      <p:grpSp>
        <p:nvGrpSpPr>
          <p:cNvPr id="2" name="Group 2"/>
          <p:cNvGrpSpPr>
            <a:grpSpLocks/>
          </p:cNvGrpSpPr>
          <p:nvPr/>
        </p:nvGrpSpPr>
        <p:grpSpPr bwMode="auto">
          <a:xfrm>
            <a:off x="3071813" y="4883512"/>
            <a:ext cx="3143250" cy="620713"/>
            <a:chOff x="1882" y="3838"/>
            <a:chExt cx="1989" cy="391"/>
          </a:xfrm>
        </p:grpSpPr>
        <p:sp>
          <p:nvSpPr>
            <p:cNvPr id="69638" name="WordArt 3"/>
            <p:cNvSpPr>
              <a:spLocks noChangeArrowheads="1" noChangeShapeType="1" noTextEdit="1"/>
            </p:cNvSpPr>
            <p:nvPr/>
          </p:nvSpPr>
          <p:spPr bwMode="auto">
            <a:xfrm>
              <a:off x="2336" y="3929"/>
              <a:ext cx="1535" cy="216"/>
            </a:xfrm>
            <a:prstGeom prst="rect">
              <a:avLst/>
            </a:prstGeom>
          </p:spPr>
          <p:txBody>
            <a:bodyPr wrap="none" fromWordArt="1">
              <a:prstTxWarp prst="textSlantUp">
                <a:avLst>
                  <a:gd name="adj" fmla="val 0"/>
                </a:avLst>
              </a:prstTxWarp>
            </a:bodyPr>
            <a:lstStyle/>
            <a:p>
              <a:pPr algn="r"/>
              <a:r>
                <a:rPr lang="en-US" altLang="ko-KR" sz="5400" b="1" kern="10">
                  <a:ln w="9525">
                    <a:noFill/>
                    <a:round/>
                    <a:headEnd/>
                    <a:tailEnd/>
                  </a:ln>
                  <a:latin typeface="Ebrima"/>
                </a:rPr>
                <a:t> Energy Systems Division, Ajou University</a:t>
              </a:r>
              <a:endParaRPr lang="ko-KR" altLang="en-US" sz="5400" b="1" kern="10">
                <a:ln w="9525">
                  <a:noFill/>
                  <a:round/>
                  <a:headEnd/>
                  <a:tailEnd/>
                </a:ln>
                <a:latin typeface="Ebrima"/>
              </a:endParaRPr>
            </a:p>
          </p:txBody>
        </p:sp>
        <p:pic>
          <p:nvPicPr>
            <p:cNvPr id="69639" name="Picture 4" descr="UNI3677"/>
            <p:cNvPicPr>
              <a:picLocks noChangeAspect="1" noChangeArrowheads="1"/>
            </p:cNvPicPr>
            <p:nvPr/>
          </p:nvPicPr>
          <p:blipFill>
            <a:blip r:embed="rId4" cstate="print"/>
            <a:srcRect/>
            <a:stretch>
              <a:fillRect/>
            </a:stretch>
          </p:blipFill>
          <p:spPr bwMode="auto">
            <a:xfrm>
              <a:off x="1882" y="3838"/>
              <a:ext cx="454" cy="391"/>
            </a:xfrm>
            <a:prstGeom prst="rect">
              <a:avLst/>
            </a:prstGeom>
            <a:noFill/>
            <a:ln w="9525">
              <a:noFill/>
              <a:miter lim="800000"/>
              <a:headEnd/>
              <a:tailEnd/>
            </a:ln>
          </p:spPr>
        </p:pic>
      </p:grpSp>
      <p:sp>
        <p:nvSpPr>
          <p:cNvPr id="9" name="TextBox 8"/>
          <p:cNvSpPr txBox="1"/>
          <p:nvPr/>
        </p:nvSpPr>
        <p:spPr bwMode="auto">
          <a:xfrm>
            <a:off x="251520" y="6381328"/>
            <a:ext cx="8640960" cy="360040"/>
          </a:xfrm>
          <a:prstGeom prst="rect">
            <a:avLst/>
          </a:prstGeom>
          <a:noFill/>
          <a:ln w="9525">
            <a:noFill/>
            <a:miter lim="800000"/>
            <a:headEnd/>
            <a:tailEnd/>
          </a:ln>
        </p:spPr>
        <p:txBody>
          <a:bodyPr wrap="square" rtlCol="0">
            <a:normAutofit fontScale="62500" lnSpcReduction="20000"/>
          </a:bodyPr>
          <a:lstStyle/>
          <a:p>
            <a:pPr marL="266700" indent="-266700" algn="ctr">
              <a:spcBef>
                <a:spcPct val="20000"/>
              </a:spcBef>
              <a:buFont typeface="Arial" charset="0"/>
              <a:buChar char="•"/>
            </a:pPr>
            <a:r>
              <a:rPr lang="ko-KR" altLang="en-US" sz="1400" kern="0" dirty="0" smtClean="0">
                <a:solidFill>
                  <a:schemeClr val="tx2">
                    <a:lumMod val="75000"/>
                  </a:schemeClr>
                </a:solidFill>
                <a:latin typeface="Arial" pitchFamily="34" charset="0"/>
                <a:ea typeface="+mn-ea"/>
                <a:cs typeface="Arial" pitchFamily="34" charset="0"/>
              </a:rPr>
              <a:t>본 자료는 인터넷 등에 </a:t>
            </a:r>
            <a:r>
              <a:rPr lang="ko-KR" altLang="en-US" sz="1400" kern="0" dirty="0" smtClean="0">
                <a:solidFill>
                  <a:schemeClr val="tx2">
                    <a:lumMod val="75000"/>
                  </a:schemeClr>
                </a:solidFill>
                <a:latin typeface="Arial" pitchFamily="34" charset="0"/>
                <a:cs typeface="Arial" pitchFamily="34" charset="0"/>
              </a:rPr>
              <a:t>공개된 자료만을 이용하여 정리된 것임을 </a:t>
            </a:r>
            <a:r>
              <a:rPr lang="ko-KR" altLang="en-US" sz="1400" kern="0" dirty="0" smtClean="0">
                <a:solidFill>
                  <a:schemeClr val="tx2">
                    <a:lumMod val="75000"/>
                  </a:schemeClr>
                </a:solidFill>
                <a:latin typeface="Arial" pitchFamily="34" charset="0"/>
                <a:ea typeface="+mn-ea"/>
                <a:cs typeface="Arial" pitchFamily="34" charset="0"/>
              </a:rPr>
              <a:t> 밝힘</a:t>
            </a:r>
            <a:r>
              <a:rPr lang="en-US" altLang="ko-KR" sz="1400" kern="0" dirty="0" smtClean="0">
                <a:solidFill>
                  <a:schemeClr val="tx2">
                    <a:lumMod val="75000"/>
                  </a:schemeClr>
                </a:solidFill>
                <a:latin typeface="Arial" pitchFamily="34" charset="0"/>
                <a:ea typeface="+mn-ea"/>
                <a:cs typeface="Arial" pitchFamily="34" charset="0"/>
              </a:rPr>
              <a:t>!! </a:t>
            </a:r>
          </a:p>
          <a:p>
            <a:pPr marL="266700" indent="-266700" algn="ctr">
              <a:spcBef>
                <a:spcPct val="20000"/>
              </a:spcBef>
              <a:buFont typeface="Arial" charset="0"/>
              <a:buChar char="•"/>
            </a:pPr>
            <a:r>
              <a:rPr lang="ko-KR" altLang="en-US" sz="1400" kern="0" dirty="0" smtClean="0">
                <a:solidFill>
                  <a:schemeClr val="tx2">
                    <a:lumMod val="75000"/>
                  </a:schemeClr>
                </a:solidFill>
                <a:latin typeface="Arial" pitchFamily="34" charset="0"/>
                <a:ea typeface="+mn-ea"/>
                <a:cs typeface="Arial" pitchFamily="34" charset="0"/>
              </a:rPr>
              <a:t>허락없이 신문기사를 무단 인용하고 있는 점에 대해 깊이 사과드립니다</a:t>
            </a:r>
            <a:r>
              <a:rPr lang="en-US" altLang="ko-KR" sz="1400" kern="0" dirty="0" smtClean="0">
                <a:solidFill>
                  <a:schemeClr val="tx2">
                    <a:lumMod val="75000"/>
                  </a:schemeClr>
                </a:solidFill>
                <a:latin typeface="Arial" pitchFamily="34" charset="0"/>
                <a:cs typeface="Arial" pitchFamily="34" charset="0"/>
              </a:rPr>
              <a:t>!</a:t>
            </a:r>
            <a:endParaRPr lang="ko-KR" altLang="en-US" sz="1400" kern="0" dirty="0" smtClean="0">
              <a:solidFill>
                <a:schemeClr val="tx2">
                  <a:lumMod val="75000"/>
                </a:schemeClr>
              </a:solidFill>
              <a:latin typeface="Arial" pitchFamily="34" charset="0"/>
              <a:ea typeface="+mn-ea"/>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직도입관련 논의 </a:t>
            </a:r>
            <a:r>
              <a:rPr lang="en-US" altLang="ko-KR" dirty="0" smtClean="0"/>
              <a:t>(3)</a:t>
            </a:r>
            <a:endParaRPr lang="ko-KR" altLang="en-US" dirty="0"/>
          </a:p>
        </p:txBody>
      </p:sp>
      <p:pic>
        <p:nvPicPr>
          <p:cNvPr id="4" name="Picture 2"/>
          <p:cNvPicPr>
            <a:picLocks noChangeAspect="1" noChangeArrowheads="1"/>
          </p:cNvPicPr>
          <p:nvPr/>
        </p:nvPicPr>
        <p:blipFill>
          <a:blip r:embed="rId2" cstate="print"/>
          <a:srcRect/>
          <a:stretch>
            <a:fillRect/>
          </a:stretch>
        </p:blipFill>
        <p:spPr bwMode="auto">
          <a:xfrm>
            <a:off x="5214942" y="1500174"/>
            <a:ext cx="2626352" cy="4953000"/>
          </a:xfrm>
          <a:prstGeom prst="rect">
            <a:avLst/>
          </a:prstGeom>
          <a:noFill/>
          <a:ln w="9525">
            <a:noFill/>
            <a:miter lim="800000"/>
            <a:headEnd/>
            <a:tailEnd/>
          </a:ln>
          <a:effectLst/>
        </p:spPr>
      </p:pic>
      <p:sp>
        <p:nvSpPr>
          <p:cNvPr id="5" name="Rectangle 4"/>
          <p:cNvSpPr/>
          <p:nvPr/>
        </p:nvSpPr>
        <p:spPr>
          <a:xfrm>
            <a:off x="714348" y="1571612"/>
            <a:ext cx="3643338" cy="3754874"/>
          </a:xfrm>
          <a:prstGeom prst="rect">
            <a:avLst/>
          </a:prstGeom>
        </p:spPr>
        <p:txBody>
          <a:bodyPr wrap="square">
            <a:spAutoFit/>
          </a:bodyPr>
          <a:lstStyle/>
          <a:p>
            <a:r>
              <a:rPr lang="en-US" altLang="ko-KR" sz="1400" i="1" dirty="0" smtClean="0"/>
              <a:t>9</a:t>
            </a:r>
            <a:r>
              <a:rPr lang="ko-KR" altLang="en-US" sz="1400" i="1" dirty="0" smtClean="0"/>
              <a:t>일 가스업계에 따르면 지난해 가스공사가 호주에서 </a:t>
            </a:r>
            <a:r>
              <a:rPr lang="en-US" altLang="ko-KR" sz="1400" i="1" dirty="0" smtClean="0"/>
              <a:t>2013</a:t>
            </a:r>
            <a:r>
              <a:rPr lang="ko-KR" altLang="en-US" sz="1400" i="1" dirty="0" smtClean="0"/>
              <a:t>년부터 </a:t>
            </a:r>
            <a:r>
              <a:rPr lang="en-US" altLang="ko-KR" sz="1400" i="1" dirty="0" smtClean="0"/>
              <a:t>2038</a:t>
            </a:r>
            <a:r>
              <a:rPr lang="ko-KR" altLang="en-US" sz="1400" i="1" dirty="0" smtClean="0"/>
              <a:t>년까지 </a:t>
            </a:r>
            <a:r>
              <a:rPr lang="en-US" altLang="ko-KR" sz="1400" i="1" dirty="0" smtClean="0"/>
              <a:t>25</a:t>
            </a:r>
            <a:r>
              <a:rPr lang="ko-KR" altLang="en-US" sz="1400" i="1" dirty="0" smtClean="0"/>
              <a:t>년간 매년 </a:t>
            </a:r>
            <a:r>
              <a:rPr lang="en-US" altLang="ko-KR" sz="1400" i="1" dirty="0" smtClean="0"/>
              <a:t>364</a:t>
            </a:r>
            <a:r>
              <a:rPr lang="ko-KR" altLang="en-US" sz="1400" i="1" dirty="0" smtClean="0"/>
              <a:t>만톤의 </a:t>
            </a:r>
            <a:r>
              <a:rPr lang="en-US" altLang="ko-KR" sz="1400" i="1" dirty="0" smtClean="0"/>
              <a:t>LNG</a:t>
            </a:r>
            <a:r>
              <a:rPr lang="ko-KR" altLang="en-US" sz="1400" i="1" dirty="0" smtClean="0"/>
              <a:t>를 도입하기로 한 계약의 단가는 </a:t>
            </a:r>
            <a:r>
              <a:rPr lang="en-US" altLang="ko-KR" sz="1400" i="1" dirty="0" err="1" smtClean="0"/>
              <a:t>MMBtu</a:t>
            </a:r>
            <a:r>
              <a:rPr lang="en-US" altLang="ko-KR" sz="1400" i="1" dirty="0" smtClean="0"/>
              <a:t>(</a:t>
            </a:r>
            <a:r>
              <a:rPr lang="ko-KR" altLang="en-US" sz="1400" i="1" dirty="0" smtClean="0"/>
              <a:t>가스용량 단위</a:t>
            </a:r>
            <a:r>
              <a:rPr lang="en-US" altLang="ko-KR" sz="1400" i="1" dirty="0" smtClean="0"/>
              <a:t>)</a:t>
            </a:r>
            <a:r>
              <a:rPr lang="ko-KR" altLang="en-US" sz="1400" i="1" dirty="0" smtClean="0"/>
              <a:t>당 </a:t>
            </a:r>
            <a:r>
              <a:rPr lang="en-US" altLang="ko-KR" sz="1400" i="1" dirty="0" smtClean="0"/>
              <a:t>15.3</a:t>
            </a:r>
            <a:r>
              <a:rPr lang="ko-KR" altLang="en-US" sz="1400" i="1" dirty="0" smtClean="0"/>
              <a:t>달러다</a:t>
            </a:r>
            <a:r>
              <a:rPr lang="en-US" altLang="ko-KR" sz="1400" i="1" dirty="0" smtClean="0"/>
              <a:t>. </a:t>
            </a:r>
          </a:p>
          <a:p>
            <a:endParaRPr lang="en-US" altLang="ko-KR" sz="1400" i="1" dirty="0" smtClean="0"/>
          </a:p>
          <a:p>
            <a:r>
              <a:rPr lang="ko-KR" altLang="en-US" sz="1400" i="1" dirty="0" smtClean="0"/>
              <a:t>비슷한 시기 일본 가스업체가 호주의 같은 판매자와 계약한 </a:t>
            </a:r>
            <a:r>
              <a:rPr lang="en-US" altLang="ko-KR" sz="1400" i="1" dirty="0" err="1" smtClean="0"/>
              <a:t>MMBtu</a:t>
            </a:r>
            <a:r>
              <a:rPr lang="ko-KR" altLang="en-US" sz="1400" i="1" dirty="0" smtClean="0"/>
              <a:t>당 </a:t>
            </a:r>
            <a:r>
              <a:rPr lang="en-US" altLang="ko-KR" sz="1400" i="1" dirty="0" smtClean="0"/>
              <a:t>15</a:t>
            </a:r>
            <a:r>
              <a:rPr lang="ko-KR" altLang="en-US" sz="1400" i="1" dirty="0" smtClean="0"/>
              <a:t>달러보다 </a:t>
            </a:r>
            <a:r>
              <a:rPr lang="en-US" altLang="ko-KR" sz="1400" i="1" dirty="0" smtClean="0">
                <a:solidFill>
                  <a:srgbClr val="FF0000"/>
                </a:solidFill>
              </a:rPr>
              <a:t>0.3</a:t>
            </a:r>
            <a:r>
              <a:rPr lang="ko-KR" altLang="en-US" sz="1400" i="1" dirty="0" smtClean="0"/>
              <a:t>달러 높다</a:t>
            </a:r>
            <a:r>
              <a:rPr lang="en-US" altLang="ko-KR" sz="1400" i="1" dirty="0" smtClean="0"/>
              <a:t>.    </a:t>
            </a:r>
          </a:p>
          <a:p>
            <a:endParaRPr lang="en-US" altLang="ko-KR" sz="1400" dirty="0" smtClean="0"/>
          </a:p>
          <a:p>
            <a:r>
              <a:rPr lang="ko-KR" altLang="en-US" sz="1400" i="1" dirty="0" smtClean="0"/>
              <a:t>이 계약가격을 기준으로 원화로 환산하면 일본보다 매년 약 </a:t>
            </a:r>
            <a:r>
              <a:rPr lang="en-US" altLang="ko-KR" sz="1400" i="1" dirty="0" smtClean="0"/>
              <a:t>784</a:t>
            </a:r>
            <a:r>
              <a:rPr lang="ko-KR" altLang="en-US" sz="1400" i="1" dirty="0" smtClean="0"/>
              <a:t>억원을 더 주고 </a:t>
            </a:r>
            <a:r>
              <a:rPr lang="en-US" altLang="ko-KR" sz="1400" i="1" dirty="0" smtClean="0"/>
              <a:t>LNG</a:t>
            </a:r>
            <a:r>
              <a:rPr lang="ko-KR" altLang="en-US" sz="1400" i="1" dirty="0" smtClean="0"/>
              <a:t>를 사오는 셈이다</a:t>
            </a:r>
            <a:r>
              <a:rPr lang="en-US" altLang="ko-KR" sz="1400" i="1" dirty="0" smtClean="0"/>
              <a:t>. 2038</a:t>
            </a:r>
            <a:r>
              <a:rPr lang="ko-KR" altLang="en-US" sz="1400" i="1" dirty="0" smtClean="0"/>
              <a:t>년까지 </a:t>
            </a:r>
            <a:r>
              <a:rPr lang="en-US" altLang="ko-KR" sz="1400" i="1" dirty="0" smtClean="0"/>
              <a:t>25</a:t>
            </a:r>
            <a:r>
              <a:rPr lang="ko-KR" altLang="en-US" sz="1400" i="1" dirty="0" smtClean="0"/>
              <a:t>년간 장기 도입계약이므로 </a:t>
            </a:r>
            <a:r>
              <a:rPr lang="ko-KR" altLang="en-US" sz="1400" i="1" dirty="0" smtClean="0">
                <a:solidFill>
                  <a:srgbClr val="FF0000"/>
                </a:solidFill>
              </a:rPr>
              <a:t>총 </a:t>
            </a:r>
            <a:r>
              <a:rPr lang="en-US" altLang="ko-KR" sz="1400" i="1" dirty="0" smtClean="0">
                <a:solidFill>
                  <a:srgbClr val="FF0000"/>
                </a:solidFill>
              </a:rPr>
              <a:t>1</a:t>
            </a:r>
            <a:r>
              <a:rPr lang="ko-KR" altLang="en-US" sz="1400" i="1" dirty="0" smtClean="0">
                <a:solidFill>
                  <a:srgbClr val="FF0000"/>
                </a:solidFill>
              </a:rPr>
              <a:t>조</a:t>
            </a:r>
            <a:r>
              <a:rPr lang="en-US" altLang="ko-KR" sz="1400" i="1" dirty="0" smtClean="0">
                <a:solidFill>
                  <a:srgbClr val="FF0000"/>
                </a:solidFill>
              </a:rPr>
              <a:t>9600</a:t>
            </a:r>
            <a:r>
              <a:rPr lang="ko-KR" altLang="en-US" sz="1400" i="1" dirty="0" smtClean="0"/>
              <a:t>여억원을 </a:t>
            </a:r>
            <a:r>
              <a:rPr lang="en-US" altLang="ko-KR" sz="1400" i="1" dirty="0" smtClean="0"/>
              <a:t>LNG</a:t>
            </a:r>
            <a:r>
              <a:rPr lang="ko-KR" altLang="en-US" sz="1400" i="1" dirty="0" smtClean="0"/>
              <a:t>수입비용으로 더 지불해야 한다</a:t>
            </a:r>
            <a:r>
              <a:rPr lang="en-US" altLang="ko-KR" sz="1400" i="1" dirty="0" smtClean="0"/>
              <a:t>.</a:t>
            </a:r>
          </a:p>
          <a:p>
            <a:endParaRPr lang="en-US" altLang="ko-KR" sz="1400" i="1" dirty="0" smtClean="0"/>
          </a:p>
          <a:p>
            <a:r>
              <a:rPr lang="en-US" altLang="ko-KR" sz="1400" i="1" dirty="0" smtClean="0"/>
              <a:t>(</a:t>
            </a:r>
            <a:r>
              <a:rPr lang="ko-KR" altLang="en-US" sz="1400" i="1" dirty="0" smtClean="0"/>
              <a:t>함봉균기자</a:t>
            </a:r>
            <a:r>
              <a:rPr lang="en-US" altLang="ko-KR" sz="1400" i="1" dirty="0" smtClean="0"/>
              <a:t>, 2013</a:t>
            </a:r>
            <a:r>
              <a:rPr lang="ko-KR" altLang="en-US" sz="1400" i="1" dirty="0" smtClean="0"/>
              <a:t>년 </a:t>
            </a:r>
            <a:r>
              <a:rPr lang="en-US" altLang="ko-KR" sz="1400" i="1" dirty="0" smtClean="0"/>
              <a:t>1</a:t>
            </a:r>
            <a:r>
              <a:rPr lang="ko-KR" altLang="en-US" sz="1400" i="1" dirty="0" smtClean="0"/>
              <a:t>월</a:t>
            </a:r>
            <a:r>
              <a:rPr lang="en-US" altLang="ko-KR" sz="1400" i="1" dirty="0" smtClean="0"/>
              <a:t>9</a:t>
            </a:r>
            <a:r>
              <a:rPr lang="ko-KR" altLang="en-US" sz="1400" i="1" dirty="0" smtClean="0"/>
              <a:t>일</a:t>
            </a:r>
            <a:r>
              <a:rPr lang="en-US" altLang="ko-KR" sz="1400" i="1" dirty="0" smtClean="0"/>
              <a:t>, </a:t>
            </a:r>
          </a:p>
          <a:p>
            <a:r>
              <a:rPr lang="en-US" altLang="ko-KR" sz="1400" i="1" dirty="0" smtClean="0"/>
              <a:t>etnews.com)</a:t>
            </a:r>
            <a:endParaRPr lang="ko-KR" altLang="en-US" sz="1400" i="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additive="base">
                                        <p:cTn id="2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strips(upRight)">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strips(upRight)">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strips(upRight)">
                                      <p:cBhvr>
                                        <p:cTn id="39" dur="500"/>
                                        <p:tgtEl>
                                          <p:spTgt spid="5">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strips(upRight)">
                                      <p:cBhvr>
                                        <p:cTn id="44" dur="500"/>
                                        <p:tgtEl>
                                          <p:spTgt spid="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LNG</a:t>
            </a:r>
            <a:r>
              <a:rPr lang="ko-KR" altLang="en-US" dirty="0" smtClean="0"/>
              <a:t>직도입과 전력시장 </a:t>
            </a:r>
            <a:r>
              <a:rPr lang="en-US" altLang="ko-KR" dirty="0" smtClean="0"/>
              <a:t>(</a:t>
            </a:r>
            <a:r>
              <a:rPr lang="ko-KR" altLang="en-US" dirty="0" smtClean="0"/>
              <a:t>예</a:t>
            </a:r>
            <a:r>
              <a:rPr lang="en-US" altLang="ko-KR" dirty="0" smtClean="0"/>
              <a:t>: SK E&amp;S)</a:t>
            </a:r>
            <a:endParaRPr lang="ko-KR" altLang="en-US" dirty="0"/>
          </a:p>
        </p:txBody>
      </p:sp>
      <p:graphicFrame>
        <p:nvGraphicFramePr>
          <p:cNvPr id="4" name="차트 1"/>
          <p:cNvGraphicFramePr>
            <a:graphicFrameLocks/>
          </p:cNvGraphicFramePr>
          <p:nvPr/>
        </p:nvGraphicFramePr>
        <p:xfrm>
          <a:off x="642910" y="1381125"/>
          <a:ext cx="6129959" cy="409575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976659" y="4395167"/>
            <a:ext cx="99392" cy="331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sz="1100"/>
          </a:p>
        </p:txBody>
      </p:sp>
      <p:cxnSp>
        <p:nvCxnSpPr>
          <p:cNvPr id="6" name="Straight Connector 5"/>
          <p:cNvCxnSpPr/>
          <p:nvPr/>
        </p:nvCxnSpPr>
        <p:spPr>
          <a:xfrm rot="16200000" flipV="1">
            <a:off x="4187866" y="3322569"/>
            <a:ext cx="2832652" cy="8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V="1">
            <a:off x="4315417" y="3318959"/>
            <a:ext cx="2832652" cy="8282"/>
          </a:xfrm>
          <a:prstGeom prst="line">
            <a:avLst/>
          </a:prstGeom>
        </p:spPr>
        <p:style>
          <a:lnRef idx="1">
            <a:schemeClr val="accent1"/>
          </a:lnRef>
          <a:fillRef idx="0">
            <a:schemeClr val="accent1"/>
          </a:fillRef>
          <a:effectRef idx="0">
            <a:schemeClr val="accent1"/>
          </a:effectRef>
          <a:fontRef idx="minor">
            <a:schemeClr val="tx1"/>
          </a:fontRef>
        </p:style>
      </p:cxnSp>
      <p:sp>
        <p:nvSpPr>
          <p:cNvPr id="8" name="Flowchart: Process 7"/>
          <p:cNvSpPr/>
          <p:nvPr/>
        </p:nvSpPr>
        <p:spPr>
          <a:xfrm>
            <a:off x="1268246" y="3475798"/>
            <a:ext cx="4348370" cy="190499"/>
          </a:xfrm>
          <a:prstGeom prst="flowChartProcess">
            <a:avLst/>
          </a:prstGeom>
          <a:solidFill>
            <a:srgbClr val="92D050">
              <a:alpha val="52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sz="1100"/>
          </a:p>
        </p:txBody>
      </p:sp>
      <p:sp>
        <p:nvSpPr>
          <p:cNvPr id="9" name="Right Triangle 8"/>
          <p:cNvSpPr/>
          <p:nvPr/>
        </p:nvSpPr>
        <p:spPr>
          <a:xfrm flipV="1">
            <a:off x="5608333" y="3475795"/>
            <a:ext cx="124239" cy="207067"/>
          </a:xfrm>
          <a:prstGeom prst="rtTriangle">
            <a:avLst/>
          </a:prstGeom>
          <a:solidFill>
            <a:srgbClr val="92D050">
              <a:alpha val="52000"/>
            </a:srgb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sz="1100"/>
          </a:p>
        </p:txBody>
      </p:sp>
      <p:sp>
        <p:nvSpPr>
          <p:cNvPr id="10" name="Rectangle 9"/>
          <p:cNvSpPr/>
          <p:nvPr/>
        </p:nvSpPr>
        <p:spPr>
          <a:xfrm>
            <a:off x="1500166" y="5357826"/>
            <a:ext cx="6500858" cy="646331"/>
          </a:xfrm>
          <a:prstGeom prst="rect">
            <a:avLst/>
          </a:prstGeom>
        </p:spPr>
        <p:txBody>
          <a:bodyPr wrap="square">
            <a:spAutoFit/>
          </a:bodyPr>
          <a:lstStyle/>
          <a:p>
            <a:r>
              <a:rPr lang="ko-KR" altLang="en-US" dirty="0" smtClean="0"/>
              <a:t>자료</a:t>
            </a:r>
            <a:r>
              <a:rPr lang="en-US" altLang="ko-KR" dirty="0" smtClean="0"/>
              <a:t>: KPX, [2010.3. 1 </a:t>
            </a:r>
            <a:r>
              <a:rPr lang="ko-KR" altLang="en-US" dirty="0" smtClean="0"/>
              <a:t>적용</a:t>
            </a:r>
            <a:r>
              <a:rPr lang="en-US" altLang="ko-KR" dirty="0" smtClean="0"/>
              <a:t>(</a:t>
            </a:r>
            <a:r>
              <a:rPr lang="ko-KR" altLang="en-US" dirty="0" smtClean="0"/>
              <a:t>거래일 기준</a:t>
            </a:r>
            <a:r>
              <a:rPr lang="en-US" altLang="ko-KR" dirty="0" smtClean="0"/>
              <a:t>)], EMS</a:t>
            </a:r>
            <a:r>
              <a:rPr lang="ko-KR" altLang="en-US" dirty="0" smtClean="0"/>
              <a:t>용</a:t>
            </a:r>
            <a:r>
              <a:rPr lang="en-US" altLang="ko-KR" dirty="0" smtClean="0"/>
              <a:t>,</a:t>
            </a:r>
            <a:r>
              <a:rPr lang="ko-KR" altLang="en-US" dirty="0" smtClean="0"/>
              <a:t>발전계획용</a:t>
            </a:r>
            <a:endParaRPr lang="en-US" altLang="ko-KR" dirty="0" smtClean="0"/>
          </a:p>
          <a:p>
            <a:endParaRPr lang="en-US" altLang="ko-KR" dirty="0" smtClean="0"/>
          </a:p>
        </p:txBody>
      </p:sp>
      <p:sp>
        <p:nvSpPr>
          <p:cNvPr id="11" name="TextBox 10"/>
          <p:cNvSpPr txBox="1"/>
          <p:nvPr/>
        </p:nvSpPr>
        <p:spPr>
          <a:xfrm>
            <a:off x="6715140" y="1928802"/>
            <a:ext cx="2214578" cy="923330"/>
          </a:xfrm>
          <a:prstGeom prst="rect">
            <a:avLst/>
          </a:prstGeom>
          <a:solidFill>
            <a:srgbClr val="92D050">
              <a:alpha val="20000"/>
            </a:srgbClr>
          </a:solidFill>
          <a:ln w="12700">
            <a:solidFill>
              <a:schemeClr val="tx1"/>
            </a:solidFill>
          </a:ln>
        </p:spPr>
        <p:txBody>
          <a:bodyPr wrap="square" rtlCol="0">
            <a:spAutoFit/>
          </a:bodyPr>
          <a:lstStyle/>
          <a:p>
            <a:r>
              <a:rPr lang="ko-KR" altLang="en-US" dirty="0" smtClean="0"/>
              <a:t>직도입 발전사의 존재로 인해</a:t>
            </a:r>
            <a:r>
              <a:rPr lang="en-US" altLang="ko-KR" dirty="0" smtClean="0"/>
              <a:t>,</a:t>
            </a:r>
            <a:r>
              <a:rPr lang="ko-KR" altLang="en-US" dirty="0" smtClean="0"/>
              <a:t> 저감된 발전사업자 귀속분</a:t>
            </a:r>
            <a:endParaRPr lang="ko-KR" altLang="en-US" dirty="0"/>
          </a:p>
        </p:txBody>
      </p:sp>
      <p:cxnSp>
        <p:nvCxnSpPr>
          <p:cNvPr id="15" name="Shape 14"/>
          <p:cNvCxnSpPr>
            <a:stCxn id="11" idx="1"/>
            <a:endCxn id="8" idx="0"/>
          </p:cNvCxnSpPr>
          <p:nvPr/>
        </p:nvCxnSpPr>
        <p:spPr>
          <a:xfrm rot="10800000" flipV="1">
            <a:off x="3442432" y="2390466"/>
            <a:ext cx="3272709" cy="1085331"/>
          </a:xfrm>
          <a:prstGeom prst="curvedConnector2">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976419" y="3681410"/>
            <a:ext cx="108000" cy="702000"/>
          </a:xfrm>
          <a:prstGeom prst="rect">
            <a:avLst/>
          </a:prstGeom>
          <a:solidFill>
            <a:srgbClr val="FFC000">
              <a:alpha val="37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6715140" y="3648678"/>
            <a:ext cx="2214578" cy="646331"/>
          </a:xfrm>
          <a:prstGeom prst="rect">
            <a:avLst/>
          </a:prstGeom>
          <a:solidFill>
            <a:srgbClr val="FFC000">
              <a:alpha val="20000"/>
            </a:srgbClr>
          </a:solidFill>
          <a:ln w="12700">
            <a:solidFill>
              <a:schemeClr val="tx1"/>
            </a:solidFill>
          </a:ln>
        </p:spPr>
        <p:txBody>
          <a:bodyPr wrap="square" rtlCol="0">
            <a:spAutoFit/>
          </a:bodyPr>
          <a:lstStyle/>
          <a:p>
            <a:pPr algn="ctr"/>
            <a:r>
              <a:rPr lang="ko-KR" altLang="en-US" dirty="0" smtClean="0"/>
              <a:t>직도입 발전사가 얻게되는 수입</a:t>
            </a:r>
            <a:endParaRPr lang="ko-KR" altLang="en-US" dirty="0"/>
          </a:p>
        </p:txBody>
      </p:sp>
      <p:cxnSp>
        <p:nvCxnSpPr>
          <p:cNvPr id="20" name="Curved Connector 19"/>
          <p:cNvCxnSpPr>
            <a:stCxn id="18" idx="1"/>
            <a:endCxn id="17" idx="3"/>
          </p:cNvCxnSpPr>
          <p:nvPr/>
        </p:nvCxnSpPr>
        <p:spPr>
          <a:xfrm rot="10800000" flipV="1">
            <a:off x="4084420" y="3971844"/>
            <a:ext cx="2630721" cy="60566"/>
          </a:xfrm>
          <a:prstGeom prst="curvedConnector3">
            <a:avLst>
              <a:gd name="adj1" fmla="val 50000"/>
            </a:avLst>
          </a:prstGeom>
          <a:ln w="22225">
            <a:solidFill>
              <a:srgbClr val="FFC000"/>
            </a:solidFill>
            <a:tailEnd type="arrow"/>
          </a:ln>
          <a:effectLst>
            <a:outerShdw blurRad="50800" dist="50800" dir="7200000" algn="ctr" rotWithShape="0">
              <a:srgbClr val="000000">
                <a:alpha val="43137"/>
              </a:srgbClr>
            </a:outerShdw>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14414" y="4310398"/>
            <a:ext cx="428628" cy="261610"/>
          </a:xfrm>
          <a:prstGeom prst="rect">
            <a:avLst/>
          </a:prstGeom>
          <a:noFill/>
        </p:spPr>
        <p:txBody>
          <a:bodyPr wrap="square" rtlCol="0">
            <a:spAutoFit/>
          </a:bodyPr>
          <a:lstStyle/>
          <a:p>
            <a:r>
              <a:rPr lang="ko-KR" altLang="en-US" sz="1100" dirty="0" smtClean="0"/>
              <a:t>수력</a:t>
            </a:r>
            <a:endParaRPr lang="ko-KR" altLang="en-US" sz="1100" dirty="0"/>
          </a:p>
        </p:txBody>
      </p:sp>
      <p:sp>
        <p:nvSpPr>
          <p:cNvPr id="19" name="TextBox 18"/>
          <p:cNvSpPr txBox="1"/>
          <p:nvPr/>
        </p:nvSpPr>
        <p:spPr>
          <a:xfrm>
            <a:off x="1928794" y="4310398"/>
            <a:ext cx="571504" cy="261610"/>
          </a:xfrm>
          <a:prstGeom prst="rect">
            <a:avLst/>
          </a:prstGeom>
          <a:noFill/>
        </p:spPr>
        <p:txBody>
          <a:bodyPr wrap="square" rtlCol="0">
            <a:spAutoFit/>
          </a:bodyPr>
          <a:lstStyle/>
          <a:p>
            <a:r>
              <a:rPr lang="ko-KR" altLang="en-US" sz="1100" dirty="0" smtClean="0"/>
              <a:t>원자력</a:t>
            </a:r>
            <a:endParaRPr lang="ko-KR" altLang="en-US" sz="1100" dirty="0"/>
          </a:p>
        </p:txBody>
      </p:sp>
      <p:sp>
        <p:nvSpPr>
          <p:cNvPr id="21" name="TextBox 20"/>
          <p:cNvSpPr txBox="1"/>
          <p:nvPr/>
        </p:nvSpPr>
        <p:spPr>
          <a:xfrm>
            <a:off x="3000364" y="4071942"/>
            <a:ext cx="428628" cy="261610"/>
          </a:xfrm>
          <a:prstGeom prst="rect">
            <a:avLst/>
          </a:prstGeom>
          <a:noFill/>
        </p:spPr>
        <p:txBody>
          <a:bodyPr wrap="square" rtlCol="0">
            <a:spAutoFit/>
          </a:bodyPr>
          <a:lstStyle/>
          <a:p>
            <a:r>
              <a:rPr lang="ko-KR" altLang="en-US" sz="1100" dirty="0" smtClean="0"/>
              <a:t>석탄</a:t>
            </a:r>
            <a:endParaRPr lang="ko-KR" altLang="en-US" sz="1100" dirty="0"/>
          </a:p>
        </p:txBody>
      </p:sp>
      <p:sp>
        <p:nvSpPr>
          <p:cNvPr id="22" name="TextBox 21"/>
          <p:cNvSpPr txBox="1"/>
          <p:nvPr/>
        </p:nvSpPr>
        <p:spPr>
          <a:xfrm>
            <a:off x="4429124" y="3738894"/>
            <a:ext cx="500066" cy="261610"/>
          </a:xfrm>
          <a:prstGeom prst="rect">
            <a:avLst/>
          </a:prstGeom>
          <a:noFill/>
        </p:spPr>
        <p:txBody>
          <a:bodyPr wrap="square" rtlCol="0">
            <a:spAutoFit/>
          </a:bodyPr>
          <a:lstStyle/>
          <a:p>
            <a:r>
              <a:rPr lang="en-US" altLang="ko-KR" sz="1100" dirty="0" smtClean="0"/>
              <a:t>LNG</a:t>
            </a:r>
            <a:endParaRPr lang="ko-KR" altLang="en-US" sz="1100" dirty="0"/>
          </a:p>
        </p:txBody>
      </p:sp>
      <p:sp>
        <p:nvSpPr>
          <p:cNvPr id="23" name="TextBox 22"/>
          <p:cNvSpPr txBox="1"/>
          <p:nvPr/>
        </p:nvSpPr>
        <p:spPr>
          <a:xfrm>
            <a:off x="4929190" y="3071810"/>
            <a:ext cx="642942" cy="261610"/>
          </a:xfrm>
          <a:prstGeom prst="rect">
            <a:avLst/>
          </a:prstGeom>
          <a:noFill/>
        </p:spPr>
        <p:txBody>
          <a:bodyPr wrap="square" rtlCol="0">
            <a:spAutoFit/>
          </a:bodyPr>
          <a:lstStyle/>
          <a:p>
            <a:r>
              <a:rPr lang="en-US" altLang="ko-KR" sz="1100" dirty="0" smtClean="0"/>
              <a:t> B-C</a:t>
            </a:r>
            <a:r>
              <a:rPr lang="ko-KR" altLang="en-US" sz="1100" dirty="0" smtClean="0"/>
              <a:t>등</a:t>
            </a:r>
            <a:endParaRPr lang="ko-KR" altLang="en-US" sz="1100" dirty="0"/>
          </a:p>
        </p:txBody>
      </p:sp>
      <p:cxnSp>
        <p:nvCxnSpPr>
          <p:cNvPr id="27" name="Straight Arrow Connector 26"/>
          <p:cNvCxnSpPr/>
          <p:nvPr/>
        </p:nvCxnSpPr>
        <p:spPr>
          <a:xfrm rot="10800000">
            <a:off x="1262732" y="3464172"/>
            <a:ext cx="4464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1245114" y="3660900"/>
            <a:ext cx="4356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trips(downLeft)">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ppt_x"/>
                                          </p:val>
                                        </p:tav>
                                        <p:tav tm="100000">
                                          <p:val>
                                            <p:strVal val="#ppt_x"/>
                                          </p:val>
                                        </p:tav>
                                      </p:tavLst>
                                    </p:anim>
                                    <p:anim calcmode="lin" valueType="num">
                                      <p:cBhvr additive="base">
                                        <p:cTn id="6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strips(downLeft)">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grpId="1"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strips(downLeft)">
                                      <p:cBhvr>
                                        <p:cTn id="71" dur="500"/>
                                        <p:tgtEl>
                                          <p:spTgt spid="8"/>
                                        </p:tgtEl>
                                      </p:cBhvr>
                                    </p:animEffect>
                                  </p:childTnLst>
                                </p:cTn>
                              </p:par>
                              <p:par>
                                <p:cTn id="72" presetID="18" presetClass="entr" presetSubtype="12" fill="hold" grpId="1"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strips(downLeft)">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8" presetClass="entr" presetSubtype="12"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strips(downLeft)">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9"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strips(upLeft)">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8" presetClass="entr" presetSubtype="12" fill="hold"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strips(downLeft)">
                                      <p:cBhvr>
                                        <p:cTn id="10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1" animBg="1"/>
      <p:bldP spid="9" grpId="1" animBg="1"/>
      <p:bldP spid="11" grpId="0" animBg="1"/>
      <p:bldP spid="17" grpId="0" animBg="1"/>
      <p:bldP spid="18" grpId="0" animBg="1"/>
      <p:bldP spid="16" grpId="0"/>
      <p:bldP spid="19"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609600"/>
          </a:xfrm>
        </p:spPr>
        <p:txBody>
          <a:bodyPr/>
          <a:lstStyle/>
          <a:p>
            <a:r>
              <a:rPr lang="ko-KR" altLang="en-US" dirty="0" smtClean="0"/>
              <a:t>국내 발전사 현황 </a:t>
            </a:r>
            <a:r>
              <a:rPr lang="en-US" altLang="ko-KR" dirty="0" smtClean="0"/>
              <a:t>(2012.6 </a:t>
            </a:r>
            <a:r>
              <a:rPr lang="ko-KR" altLang="en-US" dirty="0" smtClean="0"/>
              <a:t>기준</a:t>
            </a:r>
            <a:r>
              <a:rPr lang="en-US" altLang="ko-KR" dirty="0" smtClean="0"/>
              <a:t>, </a:t>
            </a:r>
            <a:r>
              <a:rPr lang="ko-KR" altLang="en-US" dirty="0" smtClean="0"/>
              <a:t>단위</a:t>
            </a:r>
            <a:r>
              <a:rPr lang="en-US" altLang="ko-KR" dirty="0" smtClean="0"/>
              <a:t>: %, 	MW)</a:t>
            </a:r>
            <a:endParaRPr lang="ko-KR" alt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824412" y="1371600"/>
            <a:ext cx="5571375" cy="4843482"/>
          </a:xfrm>
          <a:prstGeom prst="rect">
            <a:avLst/>
          </a:prstGeom>
          <a:noFill/>
          <a:ln w="9525">
            <a:noFill/>
            <a:miter lim="800000"/>
            <a:headEnd/>
            <a:tailEnd/>
          </a:ln>
          <a:effectLst/>
        </p:spPr>
      </p:pic>
      <p:sp>
        <p:nvSpPr>
          <p:cNvPr id="5" name="Rectangle 4"/>
          <p:cNvSpPr/>
          <p:nvPr/>
        </p:nvSpPr>
        <p:spPr>
          <a:xfrm>
            <a:off x="4614104" y="1357298"/>
            <a:ext cx="504000" cy="3429024"/>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p:nvSpPr>
        <p:spPr>
          <a:xfrm>
            <a:off x="714348" y="6357959"/>
            <a:ext cx="8358246" cy="338554"/>
          </a:xfrm>
          <a:prstGeom prst="rect">
            <a:avLst/>
          </a:prstGeom>
        </p:spPr>
        <p:txBody>
          <a:bodyPr wrap="square">
            <a:spAutoFit/>
          </a:bodyPr>
          <a:lstStyle/>
          <a:p>
            <a:pPr eaLnBrk="0" latinLnBrk="0" hangingPunct="0"/>
            <a:r>
              <a:rPr lang="ko-KR" altLang="en-US" sz="800" dirty="0" smtClean="0"/>
              <a:t>출처</a:t>
            </a:r>
            <a:r>
              <a:rPr lang="en-US" sz="800" dirty="0" smtClean="0"/>
              <a:t>: </a:t>
            </a:r>
            <a:r>
              <a:rPr lang="en-US" sz="800" dirty="0" err="1" smtClean="0"/>
              <a:t>Suduk</a:t>
            </a:r>
            <a:r>
              <a:rPr lang="en-US" sz="800" dirty="0" smtClean="0"/>
              <a:t> Kim, </a:t>
            </a:r>
            <a:r>
              <a:rPr lang="en-US" sz="800" dirty="0" err="1" smtClean="0"/>
              <a:t>Yungsan</a:t>
            </a:r>
            <a:r>
              <a:rPr lang="en-US" sz="800" dirty="0" smtClean="0"/>
              <a:t> Kim and </a:t>
            </a:r>
            <a:r>
              <a:rPr lang="en-US" sz="800" dirty="0" err="1" smtClean="0"/>
              <a:t>Jeong</a:t>
            </a:r>
            <a:r>
              <a:rPr lang="en-US" sz="800" dirty="0" smtClean="0"/>
              <a:t> </a:t>
            </a:r>
            <a:r>
              <a:rPr lang="en-US" sz="800" dirty="0" err="1" smtClean="0"/>
              <a:t>Shik</a:t>
            </a:r>
            <a:r>
              <a:rPr lang="en-US" sz="800" dirty="0" smtClean="0"/>
              <a:t> Shin, The Evolution of the Korean Electricity Market, Evolution of Global Electricity Markets: New paradigms, new challenges, new approaches, ed. by </a:t>
            </a:r>
            <a:r>
              <a:rPr lang="en-US" sz="800" dirty="0" err="1" smtClean="0"/>
              <a:t>Fereidoon</a:t>
            </a:r>
            <a:r>
              <a:rPr lang="en-US" sz="800" dirty="0" smtClean="0"/>
              <a:t> </a:t>
            </a:r>
            <a:r>
              <a:rPr lang="en-US" sz="800" dirty="0" err="1" smtClean="0"/>
              <a:t>Sioshansi</a:t>
            </a:r>
            <a:r>
              <a:rPr lang="en-US" sz="800" dirty="0" smtClean="0"/>
              <a:t>, Chapter 22, Elsevier, June 2013, forthcoming</a:t>
            </a:r>
            <a:endParaRPr lang="ko-KR" altLang="en-US" sz="800" dirty="0"/>
          </a:p>
        </p:txBody>
      </p:sp>
      <p:sp>
        <p:nvSpPr>
          <p:cNvPr id="7" name="Oval 6"/>
          <p:cNvSpPr/>
          <p:nvPr/>
        </p:nvSpPr>
        <p:spPr>
          <a:xfrm>
            <a:off x="4643438" y="3286124"/>
            <a:ext cx="428628" cy="28575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1" nodeType="clickEffect">
                                  <p:stCondLst>
                                    <p:cond delay="0"/>
                                  </p:stCondLst>
                                  <p:childTnLst>
                                    <p:animScale>
                                      <p:cBhvr>
                                        <p:cTn id="18"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제목 1"/>
          <p:cNvSpPr>
            <a:spLocks noGrp="1"/>
          </p:cNvSpPr>
          <p:nvPr>
            <p:ph type="title"/>
          </p:nvPr>
        </p:nvSpPr>
        <p:spPr>
          <a:xfrm>
            <a:off x="533400" y="685800"/>
            <a:ext cx="8610600" cy="609600"/>
          </a:xfrm>
        </p:spPr>
        <p:txBody>
          <a:bodyPr/>
          <a:lstStyle/>
          <a:p>
            <a:r>
              <a:rPr lang="ko-KR" altLang="en-US" sz="2000" dirty="0" smtClean="0"/>
              <a:t>전원구성의 변화 추이와 </a:t>
            </a:r>
            <a:r>
              <a:rPr lang="en-US" altLang="ko-KR" sz="2000" dirty="0" smtClean="0"/>
              <a:t>LNG</a:t>
            </a:r>
            <a:r>
              <a:rPr lang="ko-KR" altLang="en-US" sz="2000" dirty="0" smtClean="0"/>
              <a:t>의 구성비중</a:t>
            </a:r>
            <a:endParaRPr lang="ko-KR" altLang="en-US" sz="2000" dirty="0"/>
          </a:p>
        </p:txBody>
      </p:sp>
      <p:sp>
        <p:nvSpPr>
          <p:cNvPr id="18438" name="Text Box 8"/>
          <p:cNvSpPr txBox="1">
            <a:spLocks noChangeArrowheads="1"/>
          </p:cNvSpPr>
          <p:nvPr/>
        </p:nvSpPr>
        <p:spPr bwMode="auto">
          <a:xfrm>
            <a:off x="609600" y="6248345"/>
            <a:ext cx="8138864" cy="338554"/>
          </a:xfrm>
          <a:prstGeom prst="rect">
            <a:avLst/>
          </a:prstGeom>
          <a:noFill/>
          <a:ln w="9525">
            <a:noFill/>
            <a:miter lim="800000"/>
            <a:headEnd/>
            <a:tailEnd/>
          </a:ln>
        </p:spPr>
        <p:txBody>
          <a:bodyPr wrap="square">
            <a:spAutoFit/>
          </a:bodyPr>
          <a:lstStyle/>
          <a:p>
            <a:pPr eaLnBrk="0" latinLnBrk="0" hangingPunct="0">
              <a:spcBef>
                <a:spcPts val="300"/>
              </a:spcBef>
            </a:pPr>
            <a:r>
              <a:rPr lang="ko-KR" altLang="en-US" sz="800" dirty="0" smtClean="0">
                <a:latin typeface="Tempus Sans ITC" pitchFamily="82" charset="0"/>
                <a:ea typeface="굴림" charset="-127"/>
              </a:rPr>
              <a:t>출처</a:t>
            </a:r>
            <a:r>
              <a:rPr lang="en-US" altLang="ko-KR" sz="800" dirty="0" smtClean="0">
                <a:latin typeface="Tempus Sans ITC" pitchFamily="82" charset="0"/>
                <a:ea typeface="굴림" charset="-127"/>
              </a:rPr>
              <a:t>: </a:t>
            </a:r>
            <a:r>
              <a:rPr lang="en-US" sz="800" dirty="0" err="1" smtClean="0"/>
              <a:t>Eunju</a:t>
            </a:r>
            <a:r>
              <a:rPr lang="en-US" sz="800" dirty="0" smtClean="0"/>
              <a:t> Min, </a:t>
            </a:r>
            <a:r>
              <a:rPr lang="en-US" sz="800" dirty="0" err="1" smtClean="0"/>
              <a:t>Yanping</a:t>
            </a:r>
            <a:r>
              <a:rPr lang="en-US" sz="800" dirty="0" smtClean="0"/>
              <a:t> Zhang, Hyun-Goo Kim, and </a:t>
            </a:r>
            <a:r>
              <a:rPr lang="en-US" sz="800" dirty="0" err="1" smtClean="0"/>
              <a:t>Suduk</a:t>
            </a:r>
            <a:r>
              <a:rPr lang="en-US" sz="800" dirty="0" smtClean="0"/>
              <a:t> Kim, Can China, Korea and Japan Avoid the Controversy Over Nuclear Energy, the Journal of Energy and Development, Vol. 37, No.2, pp.143-178, 2012</a:t>
            </a:r>
            <a:endParaRPr lang="en-US" altLang="ko-KR" sz="800" dirty="0">
              <a:latin typeface="Tempus Sans ITC" pitchFamily="82" charset="0"/>
              <a:ea typeface="굴림" charset="-127"/>
            </a:endParaRPr>
          </a:p>
        </p:txBody>
      </p:sp>
      <p:sp>
        <p:nvSpPr>
          <p:cNvPr id="149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49505" name="_x83602560" descr="EMB00001f1076d2"/>
          <p:cNvPicPr>
            <a:picLocks noChangeAspect="1" noChangeArrowheads="1"/>
          </p:cNvPicPr>
          <p:nvPr/>
        </p:nvPicPr>
        <p:blipFill>
          <a:blip r:embed="rId3" cstate="print"/>
          <a:srcRect/>
          <a:stretch>
            <a:fillRect/>
          </a:stretch>
        </p:blipFill>
        <p:spPr bwMode="auto">
          <a:xfrm>
            <a:off x="971600" y="1340768"/>
            <a:ext cx="6408712" cy="4773143"/>
          </a:xfrm>
          <a:prstGeom prst="rect">
            <a:avLst/>
          </a:prstGeom>
          <a:noFill/>
        </p:spPr>
      </p:pic>
      <p:sp>
        <p:nvSpPr>
          <p:cNvPr id="7" name="Rounded Rectangle 6"/>
          <p:cNvSpPr/>
          <p:nvPr/>
        </p:nvSpPr>
        <p:spPr>
          <a:xfrm>
            <a:off x="928662" y="3000372"/>
            <a:ext cx="714380" cy="2357454"/>
          </a:xfrm>
          <a:prstGeom prst="roundRect">
            <a:avLst/>
          </a:prstGeom>
          <a:solidFill>
            <a:srgbClr val="FF0000">
              <a:alpha val="5000"/>
            </a:srgbClr>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수요감소</a:t>
            </a:r>
            <a:r>
              <a:rPr lang="en-US" altLang="ko-KR" dirty="0" smtClean="0"/>
              <a:t>?? (11</a:t>
            </a:r>
            <a:r>
              <a:rPr lang="ko-KR" altLang="en-US" dirty="0" smtClean="0"/>
              <a:t>차 천연가스수급계획</a:t>
            </a:r>
            <a:r>
              <a:rPr lang="en-US" altLang="ko-KR" dirty="0" smtClean="0"/>
              <a:t>)</a:t>
            </a:r>
            <a:endParaRPr lang="ko-KR"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14348" y="1371600"/>
            <a:ext cx="2762871" cy="4953000"/>
          </a:xfrm>
          <a:prstGeom prst="rect">
            <a:avLst/>
          </a:prstGeom>
          <a:noFill/>
          <a:ln w="9525">
            <a:noFill/>
            <a:miter lim="800000"/>
            <a:headEnd/>
            <a:tailEnd/>
          </a:ln>
          <a:effectLst/>
        </p:spPr>
      </p:pic>
      <p:sp>
        <p:nvSpPr>
          <p:cNvPr id="4" name="Oval 3"/>
          <p:cNvSpPr/>
          <p:nvPr/>
        </p:nvSpPr>
        <p:spPr>
          <a:xfrm>
            <a:off x="2039588" y="4429132"/>
            <a:ext cx="285752" cy="21431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4"/>
          <p:cNvSpPr/>
          <p:nvPr/>
        </p:nvSpPr>
        <p:spPr>
          <a:xfrm>
            <a:off x="2016273" y="4746966"/>
            <a:ext cx="285752" cy="21431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 name="Shape 6"/>
          <p:cNvCxnSpPr>
            <a:stCxn id="4" idx="6"/>
          </p:cNvCxnSpPr>
          <p:nvPr/>
        </p:nvCxnSpPr>
        <p:spPr>
          <a:xfrm flipH="1">
            <a:off x="2285984" y="4536289"/>
            <a:ext cx="39356" cy="321471"/>
          </a:xfrm>
          <a:prstGeom prst="curvedConnector4">
            <a:avLst>
              <a:gd name="adj1" fmla="val -580852"/>
              <a:gd name="adj2" fmla="val 66667"/>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그림 5"/>
          <p:cNvPicPr/>
          <p:nvPr/>
        </p:nvPicPr>
        <p:blipFill>
          <a:blip r:embed="rId3" cstate="print"/>
          <a:srcRect/>
          <a:stretch>
            <a:fillRect/>
          </a:stretch>
        </p:blipFill>
        <p:spPr bwMode="auto">
          <a:xfrm>
            <a:off x="4500562" y="3714752"/>
            <a:ext cx="3214710" cy="2500330"/>
          </a:xfrm>
          <a:prstGeom prst="rect">
            <a:avLst/>
          </a:prstGeom>
          <a:noFill/>
          <a:ln w="9525">
            <a:noFill/>
            <a:miter lim="800000"/>
            <a:headEnd/>
            <a:tailEnd/>
          </a:ln>
        </p:spPr>
      </p:pic>
      <p:sp>
        <p:nvSpPr>
          <p:cNvPr id="12" name="Rectangle 11"/>
          <p:cNvSpPr/>
          <p:nvPr/>
        </p:nvSpPr>
        <p:spPr>
          <a:xfrm>
            <a:off x="7786710" y="3857628"/>
            <a:ext cx="1000132" cy="738664"/>
          </a:xfrm>
          <a:prstGeom prst="rect">
            <a:avLst/>
          </a:prstGeom>
        </p:spPr>
        <p:txBody>
          <a:bodyPr wrap="square">
            <a:spAutoFit/>
          </a:bodyPr>
          <a:lstStyle/>
          <a:p>
            <a:pPr eaLnBrk="0" latinLnBrk="0" hangingPunct="0"/>
            <a:r>
              <a:rPr lang="en-US" sz="1050" dirty="0" smtClean="0"/>
              <a:t>Frequencies of SMP determination by fuel type</a:t>
            </a:r>
            <a:endParaRPr lang="ko-KR" altLang="en-US" sz="1050" dirty="0"/>
          </a:p>
        </p:txBody>
      </p:sp>
      <p:sp>
        <p:nvSpPr>
          <p:cNvPr id="13" name="TextBox 12"/>
          <p:cNvSpPr txBox="1"/>
          <p:nvPr/>
        </p:nvSpPr>
        <p:spPr>
          <a:xfrm>
            <a:off x="7858148" y="5286388"/>
            <a:ext cx="1214446" cy="600164"/>
          </a:xfrm>
          <a:prstGeom prst="rect">
            <a:avLst/>
          </a:prstGeom>
          <a:noFill/>
          <a:ln>
            <a:solidFill>
              <a:schemeClr val="accent1"/>
            </a:solidFill>
          </a:ln>
        </p:spPr>
        <p:txBody>
          <a:bodyPr wrap="square" rtlCol="0">
            <a:spAutoFit/>
          </a:bodyPr>
          <a:lstStyle/>
          <a:p>
            <a:pPr algn="ctr"/>
            <a:r>
              <a:rPr lang="en-US" altLang="ko-KR" sz="1100" dirty="0" smtClean="0"/>
              <a:t>2000</a:t>
            </a:r>
            <a:r>
              <a:rPr lang="ko-KR" altLang="en-US" sz="1100" dirty="0" smtClean="0"/>
              <a:t>년 현재 </a:t>
            </a:r>
            <a:endParaRPr lang="en-US" altLang="ko-KR" sz="1100" dirty="0" smtClean="0"/>
          </a:p>
          <a:p>
            <a:pPr algn="ctr"/>
            <a:r>
              <a:rPr lang="ko-KR" altLang="en-US" sz="1100" dirty="0" smtClean="0"/>
              <a:t>발전용 </a:t>
            </a:r>
            <a:r>
              <a:rPr lang="en-US" altLang="ko-KR" sz="1100" dirty="0" smtClean="0"/>
              <a:t>LNG</a:t>
            </a:r>
            <a:r>
              <a:rPr lang="ko-KR" altLang="en-US" sz="1100" dirty="0" smtClean="0"/>
              <a:t>소비량 </a:t>
            </a:r>
            <a:r>
              <a:rPr lang="en-US" altLang="ko-KR" sz="1100" dirty="0" smtClean="0"/>
              <a:t>468.8</a:t>
            </a:r>
            <a:r>
              <a:rPr lang="ko-KR" altLang="en-US" sz="1100" dirty="0" smtClean="0"/>
              <a:t>만톤</a:t>
            </a:r>
            <a:endParaRPr lang="ko-KR" altLang="en-US" sz="1100" dirty="0"/>
          </a:p>
        </p:txBody>
      </p:sp>
      <p:cxnSp>
        <p:nvCxnSpPr>
          <p:cNvPr id="15" name="Curved Connector 14"/>
          <p:cNvCxnSpPr>
            <a:stCxn id="13" idx="1"/>
          </p:cNvCxnSpPr>
          <p:nvPr/>
        </p:nvCxnSpPr>
        <p:spPr>
          <a:xfrm rot="10800000">
            <a:off x="4929190" y="5500702"/>
            <a:ext cx="2928958" cy="85768"/>
          </a:xfrm>
          <a:prstGeom prst="curvedConnector3">
            <a:avLst>
              <a:gd name="adj1" fmla="val 50000"/>
            </a:avLst>
          </a:prstGeom>
          <a:ln>
            <a:solidFill>
              <a:srgbClr val="C00000"/>
            </a:solidFill>
            <a:tailEnd type="arrow"/>
          </a:ln>
          <a:effectLst>
            <a:outerShdw blurRad="406400" dir="12780000" sx="126000" sy="126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14348" y="6357959"/>
            <a:ext cx="8358246" cy="338554"/>
          </a:xfrm>
          <a:prstGeom prst="rect">
            <a:avLst/>
          </a:prstGeom>
        </p:spPr>
        <p:txBody>
          <a:bodyPr wrap="square">
            <a:spAutoFit/>
          </a:bodyPr>
          <a:lstStyle/>
          <a:p>
            <a:pPr eaLnBrk="0" latinLnBrk="0" hangingPunct="0"/>
            <a:r>
              <a:rPr lang="ko-KR" altLang="en-US" sz="800" dirty="0" smtClean="0"/>
              <a:t>출처</a:t>
            </a:r>
            <a:r>
              <a:rPr lang="en-US" sz="800" dirty="0" smtClean="0"/>
              <a:t>: </a:t>
            </a:r>
            <a:r>
              <a:rPr lang="en-US" sz="800" dirty="0" err="1" smtClean="0"/>
              <a:t>Suduk</a:t>
            </a:r>
            <a:r>
              <a:rPr lang="en-US" sz="800" dirty="0" smtClean="0"/>
              <a:t> Kim, </a:t>
            </a:r>
            <a:r>
              <a:rPr lang="en-US" sz="800" dirty="0" err="1" smtClean="0"/>
              <a:t>Yungsan</a:t>
            </a:r>
            <a:r>
              <a:rPr lang="en-US" sz="800" dirty="0" smtClean="0"/>
              <a:t> Kim and </a:t>
            </a:r>
            <a:r>
              <a:rPr lang="en-US" sz="800" dirty="0" err="1" smtClean="0"/>
              <a:t>Jeong</a:t>
            </a:r>
            <a:r>
              <a:rPr lang="en-US" sz="800" dirty="0" smtClean="0"/>
              <a:t> </a:t>
            </a:r>
            <a:r>
              <a:rPr lang="en-US" sz="800" dirty="0" err="1" smtClean="0"/>
              <a:t>Shik</a:t>
            </a:r>
            <a:r>
              <a:rPr lang="en-US" sz="800" dirty="0" smtClean="0"/>
              <a:t> Shin, The Evolution of the Korean Electricity Market, Evolution of Global Electricity Markets: New paradigms, new challenges, new approaches, ed. by </a:t>
            </a:r>
            <a:r>
              <a:rPr lang="en-US" sz="800" dirty="0" err="1" smtClean="0"/>
              <a:t>Fereidoon</a:t>
            </a:r>
            <a:r>
              <a:rPr lang="en-US" sz="800" dirty="0" smtClean="0"/>
              <a:t> </a:t>
            </a:r>
            <a:r>
              <a:rPr lang="en-US" sz="800" dirty="0" err="1" smtClean="0"/>
              <a:t>Sioshansi</a:t>
            </a:r>
            <a:r>
              <a:rPr lang="en-US" sz="800" dirty="0" smtClean="0"/>
              <a:t>, Chapter 22, Elsevier, June 2013, forthcoming</a:t>
            </a:r>
            <a:endParaRPr lang="ko-KR" altLang="en-US" sz="800" dirty="0"/>
          </a:p>
        </p:txBody>
      </p:sp>
      <p:sp>
        <p:nvSpPr>
          <p:cNvPr id="16" name="Oval 15"/>
          <p:cNvSpPr/>
          <p:nvPr/>
        </p:nvSpPr>
        <p:spPr>
          <a:xfrm>
            <a:off x="3071802" y="4586296"/>
            <a:ext cx="285752" cy="1428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4000496" y="1357298"/>
            <a:ext cx="5143504" cy="1938992"/>
          </a:xfrm>
          <a:prstGeom prst="rect">
            <a:avLst/>
          </a:prstGeom>
          <a:noFill/>
        </p:spPr>
        <p:txBody>
          <a:bodyPr wrap="square" rtlCol="0">
            <a:spAutoFit/>
          </a:bodyPr>
          <a:lstStyle/>
          <a:p>
            <a:r>
              <a:rPr lang="en-US" altLang="ko-KR" sz="1200" dirty="0" smtClean="0"/>
              <a:t>6</a:t>
            </a:r>
            <a:r>
              <a:rPr lang="ko-KR" altLang="en-US" sz="1200" dirty="0" smtClean="0"/>
              <a:t>차전력수급계획에 따른 확정</a:t>
            </a:r>
          </a:p>
          <a:p>
            <a:pPr>
              <a:buFont typeface="Arial" pitchFamily="34" charset="0"/>
              <a:buChar char="•"/>
            </a:pPr>
            <a:r>
              <a:rPr lang="ko-KR" altLang="en-US" sz="1200" dirty="0" smtClean="0"/>
              <a:t> 목표수요 </a:t>
            </a:r>
            <a:r>
              <a:rPr lang="en-US" altLang="ko-KR" sz="1200" dirty="0" smtClean="0"/>
              <a:t>95-&gt; 102.8GW (8.2%</a:t>
            </a:r>
            <a:r>
              <a:rPr lang="ko-KR" altLang="en-US" sz="1200" dirty="0" smtClean="0"/>
              <a:t>증가</a:t>
            </a:r>
            <a:r>
              <a:rPr lang="en-US" altLang="ko-KR" sz="1200" dirty="0" smtClean="0"/>
              <a:t>)</a:t>
            </a:r>
          </a:p>
          <a:p>
            <a:pPr>
              <a:buFont typeface="Arial" pitchFamily="34" charset="0"/>
              <a:buChar char="•"/>
            </a:pPr>
            <a:r>
              <a:rPr lang="ko-KR" altLang="en-US" sz="1200" dirty="0" smtClean="0"/>
              <a:t> 확정설비 </a:t>
            </a:r>
            <a:r>
              <a:rPr lang="en-US" altLang="ko-KR" sz="1200" dirty="0" smtClean="0"/>
              <a:t>110.8-&gt; 139.8GW (29.6GW </a:t>
            </a:r>
            <a:r>
              <a:rPr lang="ko-KR" altLang="en-US" sz="1200" dirty="0" smtClean="0"/>
              <a:t>추가</a:t>
            </a:r>
            <a:r>
              <a:rPr lang="en-US" altLang="ko-KR" sz="1200" dirty="0" smtClean="0"/>
              <a:t>, </a:t>
            </a:r>
            <a:r>
              <a:rPr lang="ko-KR" altLang="en-US" sz="1200" dirty="0" smtClean="0"/>
              <a:t>목표예비율 </a:t>
            </a:r>
            <a:r>
              <a:rPr lang="en-US" altLang="ko-KR" sz="1200" dirty="0" smtClean="0"/>
              <a:t>22%)</a:t>
            </a:r>
          </a:p>
          <a:p>
            <a:pPr>
              <a:buFont typeface="Arial" pitchFamily="34" charset="0"/>
              <a:buChar char="•"/>
            </a:pPr>
            <a:r>
              <a:rPr lang="ko-KR" altLang="en-US" sz="1200" dirty="0" smtClean="0"/>
              <a:t> 미준공계획 반영 </a:t>
            </a:r>
            <a:r>
              <a:rPr lang="en-US" altLang="ko-KR" sz="1200" dirty="0" smtClean="0"/>
              <a:t>38.94GW (</a:t>
            </a:r>
            <a:r>
              <a:rPr lang="ko-KR" altLang="en-US" sz="1200" dirty="0" smtClean="0"/>
              <a:t>원전 </a:t>
            </a:r>
            <a:r>
              <a:rPr lang="en-US" altLang="ko-KR" sz="1200" dirty="0" smtClean="0"/>
              <a:t>15.2GW, </a:t>
            </a:r>
            <a:r>
              <a:rPr lang="ko-KR" altLang="en-US" sz="1200" dirty="0" smtClean="0"/>
              <a:t>화력 </a:t>
            </a:r>
            <a:r>
              <a:rPr lang="en-US" altLang="ko-KR" sz="1200" dirty="0" smtClean="0"/>
              <a:t>23.74GW)</a:t>
            </a:r>
          </a:p>
          <a:p>
            <a:pPr>
              <a:buFont typeface="Arial" pitchFamily="34" charset="0"/>
              <a:buChar char="•"/>
            </a:pPr>
            <a:r>
              <a:rPr lang="ko-KR" altLang="en-US" sz="1200" dirty="0" smtClean="0"/>
              <a:t> 신규화력 </a:t>
            </a:r>
            <a:r>
              <a:rPr lang="en-US" altLang="ko-KR" sz="1200" dirty="0" smtClean="0"/>
              <a:t>15.8GW (</a:t>
            </a:r>
            <a:r>
              <a:rPr lang="ko-KR" altLang="en-US" sz="1200" dirty="0" smtClean="0"/>
              <a:t>석탄 </a:t>
            </a:r>
            <a:r>
              <a:rPr lang="en-US" altLang="ko-KR" sz="1200" dirty="0" smtClean="0"/>
              <a:t>8.7, LNG 3.24, </a:t>
            </a:r>
            <a:r>
              <a:rPr lang="ko-KR" altLang="en-US" sz="1200" dirty="0" smtClean="0"/>
              <a:t>불확실대응 </a:t>
            </a:r>
            <a:r>
              <a:rPr lang="en-US" altLang="ko-KR" sz="1200" dirty="0" smtClean="0"/>
              <a:t>3.82GW)</a:t>
            </a:r>
          </a:p>
          <a:p>
            <a:endParaRPr lang="en-US" altLang="ko-KR" sz="1200" dirty="0" smtClean="0"/>
          </a:p>
          <a:p>
            <a:r>
              <a:rPr lang="en-US" altLang="ko-KR" sz="1200" dirty="0" smtClean="0"/>
              <a:t>-&gt; </a:t>
            </a:r>
            <a:r>
              <a:rPr lang="ko-KR" altLang="en-US" sz="1200" dirty="0" smtClean="0"/>
              <a:t>원전 </a:t>
            </a:r>
            <a:r>
              <a:rPr lang="en-US" altLang="ko-KR" sz="1200" dirty="0" smtClean="0"/>
              <a:t>11</a:t>
            </a:r>
            <a:r>
              <a:rPr lang="ko-KR" altLang="en-US" sz="1200" dirty="0" smtClean="0"/>
              <a:t>기</a:t>
            </a:r>
            <a:r>
              <a:rPr lang="en-US" altLang="ko-KR" sz="1200" dirty="0" smtClean="0"/>
              <a:t>, </a:t>
            </a:r>
            <a:r>
              <a:rPr lang="ko-KR" altLang="en-US" sz="1200" dirty="0" smtClean="0"/>
              <a:t>석탄 </a:t>
            </a:r>
            <a:r>
              <a:rPr lang="en-US" altLang="ko-KR" sz="1200" dirty="0" smtClean="0"/>
              <a:t>25</a:t>
            </a:r>
            <a:r>
              <a:rPr lang="ko-KR" altLang="en-US" sz="1200" dirty="0" smtClean="0"/>
              <a:t>기</a:t>
            </a:r>
            <a:r>
              <a:rPr lang="en-US" altLang="ko-KR" sz="1200" dirty="0" smtClean="0"/>
              <a:t>, </a:t>
            </a:r>
            <a:r>
              <a:rPr lang="en-US" altLang="ko-KR" sz="1200" dirty="0" smtClean="0">
                <a:solidFill>
                  <a:srgbClr val="FF0000"/>
                </a:solidFill>
              </a:rPr>
              <a:t>LNG 21</a:t>
            </a:r>
            <a:r>
              <a:rPr lang="ko-KR" altLang="en-US" sz="1200" dirty="0" smtClean="0">
                <a:solidFill>
                  <a:srgbClr val="FF0000"/>
                </a:solidFill>
              </a:rPr>
              <a:t>기 </a:t>
            </a:r>
            <a:r>
              <a:rPr lang="ko-KR" altLang="en-US" sz="1200" dirty="0" smtClean="0"/>
              <a:t>추가</a:t>
            </a:r>
            <a:r>
              <a:rPr lang="ko-KR" altLang="en-US" sz="1200" dirty="0" smtClean="0">
                <a:solidFill>
                  <a:srgbClr val="FF0000"/>
                </a:solidFill>
              </a:rPr>
              <a:t> </a:t>
            </a:r>
            <a:r>
              <a:rPr lang="en-US" altLang="ko-KR" sz="1200" dirty="0" smtClean="0">
                <a:solidFill>
                  <a:srgbClr val="FF0000"/>
                </a:solidFill>
              </a:rPr>
              <a:t>(2012</a:t>
            </a:r>
            <a:r>
              <a:rPr lang="ko-KR" altLang="en-US" sz="1200" dirty="0" smtClean="0">
                <a:solidFill>
                  <a:srgbClr val="FF0000"/>
                </a:solidFill>
              </a:rPr>
              <a:t>현재 </a:t>
            </a:r>
            <a:r>
              <a:rPr lang="en-US" altLang="ko-KR" sz="1200" dirty="0" smtClean="0">
                <a:solidFill>
                  <a:srgbClr val="FF0000"/>
                </a:solidFill>
              </a:rPr>
              <a:t>20.1GW)</a:t>
            </a:r>
          </a:p>
          <a:p>
            <a:endParaRPr lang="en-US" altLang="ko-KR" sz="1200" dirty="0" smtClean="0"/>
          </a:p>
          <a:p>
            <a:r>
              <a:rPr lang="en-US" altLang="ko-KR" sz="1200" dirty="0" smtClean="0"/>
              <a:t>(2027</a:t>
            </a:r>
            <a:r>
              <a:rPr lang="ko-KR" altLang="en-US" sz="1200" dirty="0" smtClean="0"/>
              <a:t>년 기준 주요설비구성내역</a:t>
            </a:r>
            <a:r>
              <a:rPr lang="en-US" altLang="ko-KR" sz="1200" dirty="0" smtClean="0"/>
              <a:t>)</a:t>
            </a:r>
          </a:p>
          <a:p>
            <a:r>
              <a:rPr lang="en-US" altLang="ko-KR" sz="1200" dirty="0" smtClean="0"/>
              <a:t>-&gt; </a:t>
            </a:r>
            <a:r>
              <a:rPr lang="ko-KR" altLang="en-US" sz="1200" dirty="0" smtClean="0"/>
              <a:t>원전 </a:t>
            </a:r>
            <a:r>
              <a:rPr lang="en-US" altLang="ko-KR" sz="1200" dirty="0" smtClean="0"/>
              <a:t>35.9GW, </a:t>
            </a:r>
            <a:r>
              <a:rPr lang="ko-KR" altLang="en-US" sz="1200" dirty="0" smtClean="0"/>
              <a:t>석탄 </a:t>
            </a:r>
            <a:r>
              <a:rPr lang="en-US" altLang="ko-KR" sz="1200" dirty="0" smtClean="0"/>
              <a:t>45.4GW, </a:t>
            </a:r>
            <a:r>
              <a:rPr lang="en-US" altLang="ko-KR" sz="1200" dirty="0" smtClean="0">
                <a:solidFill>
                  <a:srgbClr val="FF0000"/>
                </a:solidFill>
              </a:rPr>
              <a:t>LNG 31.7GW</a:t>
            </a:r>
            <a:r>
              <a:rPr lang="en-US" altLang="ko-KR" sz="1200" dirty="0" smtClean="0"/>
              <a:t>, </a:t>
            </a:r>
            <a:r>
              <a:rPr lang="ko-KR" altLang="en-US" sz="1200" dirty="0" smtClean="0">
                <a:solidFill>
                  <a:srgbClr val="00B0F0"/>
                </a:solidFill>
              </a:rPr>
              <a:t>신재생 </a:t>
            </a:r>
            <a:r>
              <a:rPr lang="en-US" altLang="ko-KR" sz="1200" dirty="0" smtClean="0">
                <a:solidFill>
                  <a:srgbClr val="00B0F0"/>
                </a:solidFill>
              </a:rPr>
              <a:t>32GW</a:t>
            </a:r>
          </a:p>
        </p:txBody>
      </p:sp>
      <p:sp>
        <p:nvSpPr>
          <p:cNvPr id="18" name="TextBox 17"/>
          <p:cNvSpPr txBox="1"/>
          <p:nvPr/>
        </p:nvSpPr>
        <p:spPr>
          <a:xfrm>
            <a:off x="4000496" y="3286124"/>
            <a:ext cx="2928958" cy="369332"/>
          </a:xfrm>
          <a:prstGeom prst="rect">
            <a:avLst/>
          </a:prstGeom>
          <a:noFill/>
        </p:spPr>
        <p:txBody>
          <a:bodyPr wrap="square" rtlCol="0">
            <a:spAutoFit/>
          </a:bodyPr>
          <a:lstStyle/>
          <a:p>
            <a:r>
              <a:rPr lang="ko-KR" altLang="en-US" smtClean="0"/>
              <a:t>전원별 발전량 예상치 없음</a:t>
            </a:r>
            <a:endParaRPr lang="ko-KR"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trips(down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1"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P spid="13" grpId="0" animBg="1"/>
      <p:bldP spid="16" grpId="1" animBg="1"/>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제목 1"/>
          <p:cNvSpPr>
            <a:spLocks noGrp="1"/>
          </p:cNvSpPr>
          <p:nvPr>
            <p:ph type="title" idx="4294967295"/>
          </p:nvPr>
        </p:nvSpPr>
        <p:spPr>
          <a:xfrm>
            <a:off x="642938" y="685800"/>
            <a:ext cx="7205662" cy="609600"/>
          </a:xfrm>
        </p:spPr>
        <p:txBody>
          <a:bodyPr/>
          <a:lstStyle/>
          <a:p>
            <a:pPr>
              <a:defRPr/>
            </a:pPr>
            <a:r>
              <a:rPr lang="ko-KR" altLang="en-US" sz="2800" dirty="0" smtClean="0"/>
              <a:t>온실가스 방출현황과 지난 정부의 국제적 약속</a:t>
            </a:r>
          </a:p>
        </p:txBody>
      </p:sp>
      <p:graphicFrame>
        <p:nvGraphicFramePr>
          <p:cNvPr id="14" name="Chart 13"/>
          <p:cNvGraphicFramePr/>
          <p:nvPr/>
        </p:nvGraphicFramePr>
        <p:xfrm>
          <a:off x="785786" y="1571612"/>
          <a:ext cx="6210300" cy="3952875"/>
        </p:xfrm>
        <a:graphic>
          <a:graphicData uri="http://schemas.openxmlformats.org/drawingml/2006/chart">
            <c:chart xmlns:c="http://schemas.openxmlformats.org/drawingml/2006/chart" xmlns:r="http://schemas.openxmlformats.org/officeDocument/2006/relationships" r:id="rId2"/>
          </a:graphicData>
        </a:graphic>
      </p:graphicFrame>
      <p:sp>
        <p:nvSpPr>
          <p:cNvPr id="20486" name="Rectangle 14"/>
          <p:cNvSpPr>
            <a:spLocks noChangeArrowheads="1"/>
          </p:cNvSpPr>
          <p:nvPr/>
        </p:nvSpPr>
        <p:spPr bwMode="auto">
          <a:xfrm>
            <a:off x="714348" y="6143644"/>
            <a:ext cx="7858125" cy="253916"/>
          </a:xfrm>
          <a:prstGeom prst="rect">
            <a:avLst/>
          </a:prstGeom>
          <a:noFill/>
          <a:ln w="9525">
            <a:noFill/>
            <a:miter lim="800000"/>
            <a:headEnd/>
            <a:tailEnd/>
          </a:ln>
        </p:spPr>
        <p:txBody>
          <a:bodyPr>
            <a:spAutoFit/>
          </a:bodyPr>
          <a:lstStyle/>
          <a:p>
            <a:r>
              <a:rPr lang="ko-KR" altLang="en-US" sz="1050" dirty="0"/>
              <a:t>출처</a:t>
            </a:r>
            <a:r>
              <a:rPr lang="en-US" altLang="ko-KR" sz="1050" dirty="0"/>
              <a:t>: GIR</a:t>
            </a:r>
            <a:r>
              <a:rPr lang="ko-KR" altLang="en-US" sz="1050" dirty="0"/>
              <a:t>「국가 온실가스 통계관리 위원회</a:t>
            </a:r>
            <a:r>
              <a:rPr lang="en-US" altLang="ko-KR" sz="1050" dirty="0"/>
              <a:t>(</a:t>
            </a:r>
            <a:r>
              <a:rPr lang="ko-KR" altLang="en-US" sz="1050" dirty="0"/>
              <a:t>위원장</a:t>
            </a:r>
            <a:r>
              <a:rPr lang="en-US" altLang="ko-KR" sz="1050" dirty="0"/>
              <a:t>:</a:t>
            </a:r>
            <a:r>
              <a:rPr lang="ko-KR" altLang="en-US" sz="1050" dirty="0"/>
              <a:t>환경부차관</a:t>
            </a:r>
            <a:r>
              <a:rPr lang="en-US" altLang="ko-KR" sz="1050" dirty="0"/>
              <a:t>)</a:t>
            </a:r>
            <a:r>
              <a:rPr lang="ko-KR" altLang="en-US" sz="1050" dirty="0"/>
              <a:t>」는  ’</a:t>
            </a:r>
            <a:r>
              <a:rPr lang="en-US" altLang="ko-KR" sz="1050" dirty="0"/>
              <a:t>90~’10</a:t>
            </a:r>
            <a:r>
              <a:rPr lang="ko-KR" altLang="en-US" sz="1050" dirty="0"/>
              <a:t>년도 국가 온실가스 총배출량을 확정</a:t>
            </a:r>
            <a:r>
              <a:rPr lang="en-US" altLang="ko-KR" sz="1050" dirty="0"/>
              <a:t>․</a:t>
            </a:r>
            <a:r>
              <a:rPr lang="ko-KR" altLang="en-US" sz="1050" dirty="0" smtClean="0"/>
              <a:t>발표</a:t>
            </a:r>
            <a:r>
              <a:rPr lang="en-US" altLang="ko-KR" sz="1050" dirty="0" smtClean="0"/>
              <a:t>, </a:t>
            </a:r>
            <a:r>
              <a:rPr lang="en-US" sz="1050" dirty="0" smtClean="0"/>
              <a:t>Mar 22, 2013</a:t>
            </a:r>
            <a:endParaRPr lang="ko-KR" altLang="en-US" sz="1050" dirty="0"/>
          </a:p>
        </p:txBody>
      </p:sp>
      <p:sp>
        <p:nvSpPr>
          <p:cNvPr id="16" name="TextBox 15"/>
          <p:cNvSpPr txBox="1">
            <a:spLocks noChangeArrowheads="1"/>
          </p:cNvSpPr>
          <p:nvPr/>
        </p:nvSpPr>
        <p:spPr bwMode="auto">
          <a:xfrm>
            <a:off x="7215183" y="2214560"/>
            <a:ext cx="1428783" cy="523220"/>
          </a:xfrm>
          <a:prstGeom prst="rect">
            <a:avLst/>
          </a:prstGeom>
          <a:noFill/>
          <a:ln w="9525">
            <a:solidFill>
              <a:srgbClr val="00B050"/>
            </a:solidFill>
            <a:miter lim="800000"/>
            <a:headEnd/>
            <a:tailEnd/>
          </a:ln>
        </p:spPr>
        <p:txBody>
          <a:bodyPr wrap="square">
            <a:spAutoFit/>
          </a:bodyPr>
          <a:lstStyle/>
          <a:p>
            <a:r>
              <a:rPr lang="en-US" altLang="ko-KR" sz="1400" dirty="0" smtClean="0"/>
              <a:t>85.3%</a:t>
            </a:r>
            <a:r>
              <a:rPr lang="ko-KR" altLang="en-US" sz="1400" dirty="0" smtClean="0"/>
              <a:t>가 에너지부문에서 발생</a:t>
            </a:r>
            <a:endParaRPr lang="ko-KR" altLang="en-US" sz="1400" dirty="0"/>
          </a:p>
        </p:txBody>
      </p:sp>
      <p:cxnSp>
        <p:nvCxnSpPr>
          <p:cNvPr id="18" name="Curved Connector 17"/>
          <p:cNvCxnSpPr>
            <a:stCxn id="16" idx="1"/>
          </p:cNvCxnSpPr>
          <p:nvPr/>
        </p:nvCxnSpPr>
        <p:spPr>
          <a:xfrm rot="10800000" flipV="1">
            <a:off x="6357933" y="2476170"/>
            <a:ext cx="857250" cy="238446"/>
          </a:xfrm>
          <a:prstGeom prst="curvedConnector3">
            <a:avLst>
              <a:gd name="adj1" fmla="val 50000"/>
            </a:avLst>
          </a:prstGeom>
          <a:ln w="25400">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642910" y="5500702"/>
            <a:ext cx="8001026" cy="642942"/>
          </a:xfrm>
          <a:prstGeom prst="rect">
            <a:avLst/>
          </a:prstGeom>
        </p:spPr>
        <p:txBody>
          <a:bodyPr>
            <a:normAutofit fontScale="47500" lnSpcReduction="20000"/>
          </a:bodyPr>
          <a:lstStyle/>
          <a:p>
            <a:pPr marL="285750" indent="-285750" eaLnBrk="0" fontAlgn="base" hangingPunct="0">
              <a:spcBef>
                <a:spcPct val="20000"/>
              </a:spcBef>
              <a:spcAft>
                <a:spcPct val="0"/>
              </a:spcAft>
              <a:buClr>
                <a:schemeClr val="tx2"/>
              </a:buClr>
              <a:buFont typeface="Wingdings" pitchFamily="2" charset="2"/>
              <a:buChar char="v"/>
              <a:defRPr/>
            </a:pPr>
            <a:r>
              <a:rPr kumimoji="1" lang="en-US" altLang="ko-KR" sz="2400" b="0" i="0" u="none" strike="noStrike" kern="0" cap="none" spc="0" normalizeH="0" baseline="0" noProof="0" dirty="0" smtClean="0">
                <a:ln>
                  <a:noFill/>
                </a:ln>
                <a:solidFill>
                  <a:srgbClr val="000000"/>
                </a:solidFill>
                <a:effectLst/>
                <a:uLnTx/>
                <a:uFillTx/>
                <a:latin typeface="+mn-lt"/>
                <a:ea typeface="+mn-ea"/>
              </a:rPr>
              <a:t>GWP (Global</a:t>
            </a:r>
            <a:r>
              <a:rPr kumimoji="1" lang="en-US" altLang="ko-KR" sz="2400" b="0" i="0" u="none" strike="noStrike" kern="0" cap="none" spc="0" normalizeH="0" noProof="0" dirty="0" smtClean="0">
                <a:ln>
                  <a:noFill/>
                </a:ln>
                <a:solidFill>
                  <a:srgbClr val="000000"/>
                </a:solidFill>
                <a:effectLst/>
                <a:uLnTx/>
                <a:uFillTx/>
                <a:latin typeface="+mn-lt"/>
                <a:ea typeface="+mn-ea"/>
              </a:rPr>
              <a:t> Warming Potential)</a:t>
            </a:r>
            <a:r>
              <a:rPr kumimoji="1" lang="en-US" altLang="ko-KR" sz="2400" b="0" i="0" u="none" strike="noStrike" kern="0" cap="none" spc="0" normalizeH="0" baseline="0" noProof="0" dirty="0" smtClean="0">
                <a:ln>
                  <a:noFill/>
                </a:ln>
                <a:solidFill>
                  <a:srgbClr val="000000"/>
                </a:solidFill>
                <a:effectLst/>
                <a:uLnTx/>
                <a:uFillTx/>
                <a:latin typeface="+mn-lt"/>
                <a:ea typeface="+mn-ea"/>
              </a:rPr>
              <a:t>-weighted CO2 of 2010, 668.8 </a:t>
            </a:r>
            <a:r>
              <a:rPr kumimoji="1" lang="en-US" altLang="ko-KR" sz="2400" b="0" i="0" u="none" strike="noStrike" kern="0" cap="none" spc="0" normalizeH="0" baseline="0" noProof="0" dirty="0" err="1" smtClean="0">
                <a:ln>
                  <a:noFill/>
                </a:ln>
                <a:solidFill>
                  <a:srgbClr val="000000"/>
                </a:solidFill>
                <a:effectLst/>
                <a:uLnTx/>
                <a:uFillTx/>
                <a:latin typeface="+mn-lt"/>
                <a:ea typeface="+mn-ea"/>
              </a:rPr>
              <a:t>Mil.tons</a:t>
            </a:r>
            <a:endParaRPr kumimoji="1" lang="en-US" altLang="ko-KR" sz="2400" b="0" i="0" u="none" strike="noStrike" kern="0" cap="none" spc="0" normalizeH="0" baseline="0" noProof="0" dirty="0" smtClean="0">
              <a:ln>
                <a:noFill/>
              </a:ln>
              <a:solidFill>
                <a:srgbClr val="000000"/>
              </a:solidFill>
              <a:effectLst/>
              <a:uLnTx/>
              <a:uFillTx/>
              <a:latin typeface="+mn-lt"/>
              <a:ea typeface="+mn-ea"/>
            </a:endParaRPr>
          </a:p>
          <a:p>
            <a:pPr marL="285750" indent="-285750" eaLnBrk="0" fontAlgn="base" hangingPunct="0">
              <a:spcBef>
                <a:spcPct val="20000"/>
              </a:spcBef>
              <a:spcAft>
                <a:spcPct val="0"/>
              </a:spcAft>
              <a:buClr>
                <a:schemeClr val="tx2"/>
              </a:buClr>
              <a:buFont typeface="Wingdings" pitchFamily="2" charset="2"/>
              <a:buChar char="v"/>
              <a:defRPr/>
            </a:pPr>
            <a:r>
              <a:rPr kumimoji="1" lang="en-US" altLang="ko-KR" sz="2400" b="0" i="0" u="none" strike="noStrike" kern="0" cap="none" spc="0" normalizeH="0" baseline="0" noProof="0" dirty="0" smtClean="0">
                <a:ln>
                  <a:noFill/>
                </a:ln>
                <a:solidFill>
                  <a:srgbClr val="000000"/>
                </a:solidFill>
                <a:effectLst/>
                <a:uLnTx/>
                <a:uFillTx/>
                <a:latin typeface="+mn-lt"/>
                <a:ea typeface="+mn-ea"/>
              </a:rPr>
              <a:t>9.8% pct rise from the previous year.</a:t>
            </a:r>
          </a:p>
          <a:p>
            <a:pPr marL="742950" lvl="1" indent="-285750" eaLnBrk="0" fontAlgn="base" hangingPunct="0">
              <a:spcBef>
                <a:spcPct val="20000"/>
              </a:spcBef>
              <a:spcAft>
                <a:spcPct val="0"/>
              </a:spcAft>
              <a:buClr>
                <a:schemeClr val="tx2"/>
              </a:buClr>
              <a:buFont typeface="Wingdings" pitchFamily="2" charset="2"/>
              <a:buChar char="v"/>
              <a:defRPr/>
            </a:pPr>
            <a:r>
              <a:rPr kumimoji="1" lang="en-US" altLang="ko-KR" sz="2400" b="1" kern="0" dirty="0" smtClean="0">
                <a:solidFill>
                  <a:srgbClr val="0000FF"/>
                </a:solidFill>
              </a:rPr>
              <a:t>Point Carbon (Feb. 28, 2013)</a:t>
            </a:r>
            <a:endParaRPr kumimoji="1" lang="en-US" altLang="ko-KR" sz="2400" b="0" i="0" u="none" strike="noStrike" kern="0" cap="none" spc="0" normalizeH="0" baseline="0" noProof="0" dirty="0" smtClean="0">
              <a:ln>
                <a:noFill/>
              </a:ln>
              <a:solidFill>
                <a:srgbClr val="000000"/>
              </a:solidFill>
              <a:effectLst/>
              <a:uLnTx/>
              <a:uFillTx/>
              <a:latin typeface="+mn-lt"/>
              <a:ea typeface="+mn-ea"/>
            </a:endParaRPr>
          </a:p>
          <a:p>
            <a:pPr marL="742950" marR="0" lvl="1" indent="-285750" algn="l" defTabSz="914400" rtl="0" eaLnBrk="0" fontAlgn="base" latinLnBrk="1" hangingPunct="0">
              <a:lnSpc>
                <a:spcPct val="100000"/>
              </a:lnSpc>
              <a:spcBef>
                <a:spcPct val="20000"/>
              </a:spcBef>
              <a:spcAft>
                <a:spcPct val="0"/>
              </a:spcAft>
              <a:buClr>
                <a:schemeClr val="tx2"/>
              </a:buClr>
              <a:buSzTx/>
              <a:buFont typeface="Wingdings" pitchFamily="2" charset="2"/>
              <a:buChar char="v"/>
              <a:tabLst/>
              <a:defRPr/>
            </a:pPr>
            <a:endParaRPr kumimoji="1" lang="ko-KR" altLang="en-US" sz="2400" b="0" i="0" u="none" strike="noStrike" kern="0" cap="none" spc="0" normalizeH="0" baseline="0" noProof="0" dirty="0" smtClean="0">
              <a:ln>
                <a:noFill/>
              </a:ln>
              <a:solidFill>
                <a:srgbClr val="000000"/>
              </a:solidFill>
              <a:effectLst/>
              <a:uLnTx/>
              <a:uFillTx/>
              <a:latin typeface="+mn-lt"/>
              <a:ea typeface="+mn-ea"/>
            </a:endParaRPr>
          </a:p>
        </p:txBody>
      </p:sp>
      <p:cxnSp>
        <p:nvCxnSpPr>
          <p:cNvPr id="12" name="Straight Arrow Connector 11"/>
          <p:cNvCxnSpPr/>
          <p:nvPr/>
        </p:nvCxnSpPr>
        <p:spPr>
          <a:xfrm flipV="1">
            <a:off x="6357950" y="4357694"/>
            <a:ext cx="500066"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369674" y="2005391"/>
            <a:ext cx="500066" cy="27473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6869740" y="1851502"/>
            <a:ext cx="1357322" cy="307777"/>
          </a:xfrm>
          <a:prstGeom prst="rect">
            <a:avLst/>
          </a:prstGeom>
          <a:noFill/>
          <a:ln w="9525">
            <a:solidFill>
              <a:srgbClr val="00B050"/>
            </a:solidFill>
            <a:miter lim="800000"/>
            <a:headEnd/>
            <a:tailEnd/>
          </a:ln>
        </p:spPr>
        <p:txBody>
          <a:bodyPr wrap="square">
            <a:spAutoFit/>
          </a:bodyPr>
          <a:lstStyle/>
          <a:p>
            <a:r>
              <a:rPr lang="en-US" altLang="ko-KR" sz="1400" dirty="0" smtClean="0"/>
              <a:t>743.3 </a:t>
            </a:r>
            <a:r>
              <a:rPr lang="en-US" altLang="ko-KR" sz="1400" dirty="0" err="1" smtClean="0"/>
              <a:t>Mil.Ton</a:t>
            </a:r>
            <a:endParaRPr lang="ko-KR" altLang="en-US" sz="1400" dirty="0"/>
          </a:p>
        </p:txBody>
      </p:sp>
      <p:sp>
        <p:nvSpPr>
          <p:cNvPr id="13" name="Freeform 12"/>
          <p:cNvSpPr/>
          <p:nvPr/>
        </p:nvSpPr>
        <p:spPr>
          <a:xfrm>
            <a:off x="5133474" y="4809958"/>
            <a:ext cx="3561347" cy="232610"/>
          </a:xfrm>
          <a:custGeom>
            <a:avLst/>
            <a:gdLst>
              <a:gd name="connsiteX0" fmla="*/ 0 w 3561347"/>
              <a:gd name="connsiteY0" fmla="*/ 125663 h 232610"/>
              <a:gd name="connsiteX1" fmla="*/ 235284 w 3561347"/>
              <a:gd name="connsiteY1" fmla="*/ 98926 h 232610"/>
              <a:gd name="connsiteX2" fmla="*/ 481263 w 3561347"/>
              <a:gd name="connsiteY2" fmla="*/ 61495 h 232610"/>
              <a:gd name="connsiteX3" fmla="*/ 721894 w 3561347"/>
              <a:gd name="connsiteY3" fmla="*/ 24063 h 232610"/>
              <a:gd name="connsiteX4" fmla="*/ 983915 w 3561347"/>
              <a:gd name="connsiteY4" fmla="*/ 13368 h 232610"/>
              <a:gd name="connsiteX5" fmla="*/ 1882273 w 3561347"/>
              <a:gd name="connsiteY5" fmla="*/ 13368 h 232610"/>
              <a:gd name="connsiteX6" fmla="*/ 2994526 w 3561347"/>
              <a:gd name="connsiteY6" fmla="*/ 93579 h 232610"/>
              <a:gd name="connsiteX7" fmla="*/ 3561347 w 3561347"/>
              <a:gd name="connsiteY7" fmla="*/ 232610 h 232610"/>
              <a:gd name="connsiteX8" fmla="*/ 3561347 w 3561347"/>
              <a:gd name="connsiteY8" fmla="*/ 232610 h 23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347" h="232610">
                <a:moveTo>
                  <a:pt x="0" y="125663"/>
                </a:moveTo>
                <a:cubicBezTo>
                  <a:pt x="77536" y="117642"/>
                  <a:pt x="155073" y="109621"/>
                  <a:pt x="235284" y="98926"/>
                </a:cubicBezTo>
                <a:cubicBezTo>
                  <a:pt x="315495" y="88231"/>
                  <a:pt x="481263" y="61495"/>
                  <a:pt x="481263" y="61495"/>
                </a:cubicBezTo>
                <a:cubicBezTo>
                  <a:pt x="562365" y="49018"/>
                  <a:pt x="638119" y="32084"/>
                  <a:pt x="721894" y="24063"/>
                </a:cubicBezTo>
                <a:cubicBezTo>
                  <a:pt x="805669" y="16042"/>
                  <a:pt x="983915" y="13368"/>
                  <a:pt x="983915" y="13368"/>
                </a:cubicBezTo>
                <a:cubicBezTo>
                  <a:pt x="1177311" y="11586"/>
                  <a:pt x="1547171" y="0"/>
                  <a:pt x="1882273" y="13368"/>
                </a:cubicBezTo>
                <a:cubicBezTo>
                  <a:pt x="2217375" y="26736"/>
                  <a:pt x="2714680" y="57039"/>
                  <a:pt x="2994526" y="93579"/>
                </a:cubicBezTo>
                <a:cubicBezTo>
                  <a:pt x="3274372" y="130119"/>
                  <a:pt x="3561347" y="232610"/>
                  <a:pt x="3561347" y="232610"/>
                </a:cubicBezTo>
                <a:lnTo>
                  <a:pt x="3561347" y="232610"/>
                </a:lnTo>
              </a:path>
            </a:pathLst>
          </a:cu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7" name="TextBox 16"/>
          <p:cNvSpPr txBox="1">
            <a:spLocks noChangeArrowheads="1"/>
          </p:cNvSpPr>
          <p:nvPr/>
        </p:nvSpPr>
        <p:spPr bwMode="auto">
          <a:xfrm>
            <a:off x="7072330" y="5072074"/>
            <a:ext cx="2000264" cy="523220"/>
          </a:xfrm>
          <a:prstGeom prst="rect">
            <a:avLst/>
          </a:prstGeom>
          <a:noFill/>
          <a:ln w="9525">
            <a:solidFill>
              <a:srgbClr val="00B050"/>
            </a:solidFill>
            <a:miter lim="800000"/>
            <a:headEnd/>
            <a:tailEnd/>
          </a:ln>
        </p:spPr>
        <p:txBody>
          <a:bodyPr wrap="square">
            <a:spAutoFit/>
          </a:bodyPr>
          <a:lstStyle/>
          <a:p>
            <a:r>
              <a:rPr lang="en-US" altLang="ko-KR" sz="1400" dirty="0" smtClean="0"/>
              <a:t>2020 </a:t>
            </a:r>
            <a:r>
              <a:rPr lang="ko-KR" altLang="en-US" sz="1400" dirty="0" smtClean="0"/>
              <a:t>온실가스 저감목표</a:t>
            </a:r>
            <a:endParaRPr lang="en-US" altLang="ko-KR" sz="1400" dirty="0" smtClean="0"/>
          </a:p>
          <a:p>
            <a:pPr algn="ctr"/>
            <a:r>
              <a:rPr lang="ko-KR" altLang="en-US" sz="1400" dirty="0" smtClean="0"/>
              <a:t>지난 정부의 약속</a:t>
            </a:r>
            <a:r>
              <a:rPr lang="en-US" altLang="ko-KR" sz="1400" dirty="0" smtClean="0"/>
              <a:t>!</a:t>
            </a:r>
            <a:r>
              <a:rPr lang="ko-KR" altLang="en-US" sz="1400" dirty="0" smtClean="0"/>
              <a:t> </a:t>
            </a:r>
            <a:endParaRPr lang="ko-KR" altLang="en-US" sz="1400" dirty="0"/>
          </a:p>
        </p:txBody>
      </p:sp>
      <p:sp>
        <p:nvSpPr>
          <p:cNvPr id="19" name="TextBox 18"/>
          <p:cNvSpPr txBox="1"/>
          <p:nvPr/>
        </p:nvSpPr>
        <p:spPr>
          <a:xfrm>
            <a:off x="7143768" y="3357562"/>
            <a:ext cx="1714512" cy="830997"/>
          </a:xfrm>
          <a:prstGeom prst="rect">
            <a:avLst/>
          </a:prstGeom>
          <a:noFill/>
        </p:spPr>
        <p:txBody>
          <a:bodyPr wrap="square" rtlCol="0">
            <a:spAutoFit/>
          </a:bodyPr>
          <a:lstStyle/>
          <a:p>
            <a:pPr algn="ctr"/>
            <a:r>
              <a:rPr lang="ko-KR" altLang="en-US" sz="1600" dirty="0" smtClean="0"/>
              <a:t>화석연료 중 </a:t>
            </a:r>
            <a:endParaRPr lang="en-US" altLang="ko-KR" sz="1600" dirty="0" smtClean="0"/>
          </a:p>
          <a:p>
            <a:pPr algn="ctr"/>
            <a:r>
              <a:rPr lang="ko-KR" altLang="en-US" sz="1600" dirty="0" smtClean="0"/>
              <a:t>상대적으로 청정한 연료가 </a:t>
            </a:r>
            <a:r>
              <a:rPr lang="en-US" altLang="ko-KR" sz="1600" dirty="0" smtClean="0"/>
              <a:t>LNG</a:t>
            </a:r>
            <a:r>
              <a:rPr lang="ko-KR" altLang="en-US" sz="1600" dirty="0" smtClean="0"/>
              <a:t>임</a:t>
            </a:r>
            <a:r>
              <a:rPr lang="en-US" altLang="ko-KR" sz="1600" dirty="0" smtClean="0"/>
              <a:t>!</a:t>
            </a:r>
            <a:endParaRPr lang="ko-KR" altLang="en-US"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3" fill="hold" grpId="0" nodeType="clickEffect">
                                  <p:stCondLst>
                                    <p:cond delay="1000"/>
                                  </p:stCondLst>
                                  <p:childTnLst>
                                    <p:set>
                                      <p:cBhvr>
                                        <p:cTn id="12"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strips(upRight)">
                                      <p:cBhvr>
                                        <p:cTn id="13" dur="2000"/>
                                        <p:tgtEl>
                                          <p:spTgt spid="14">
                                            <p:graphicEl>
                                              <a:chart seriesIdx="0" categoryIdx="-4" bldStep="series"/>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3" fill="hold" grpId="0" nodeType="clickEffect">
                                  <p:stCondLst>
                                    <p:cond delay="1000"/>
                                  </p:stCondLst>
                                  <p:childTnLst>
                                    <p:set>
                                      <p:cBhvr>
                                        <p:cTn id="17" dur="1" fill="hold">
                                          <p:stCondLst>
                                            <p:cond delay="0"/>
                                          </p:stCondLst>
                                        </p:cTn>
                                        <p:tgtEl>
                                          <p:spTgt spid="14">
                                            <p:graphicEl>
                                              <a:chart seriesIdx="1" categoryIdx="-4" bldStep="series"/>
                                            </p:graphicEl>
                                          </p:spTgt>
                                        </p:tgtEl>
                                        <p:attrNameLst>
                                          <p:attrName>style.visibility</p:attrName>
                                        </p:attrNameLst>
                                      </p:cBhvr>
                                      <p:to>
                                        <p:strVal val="visible"/>
                                      </p:to>
                                    </p:set>
                                    <p:animEffect transition="in" filter="strips(upRight)">
                                      <p:cBhvr>
                                        <p:cTn id="18" dur="2000"/>
                                        <p:tgtEl>
                                          <p:spTgt spid="14">
                                            <p:graphicEl>
                                              <a:chart seriesIdx="1" categoryIdx="-4" bldStep="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trips(downLeft)">
                                      <p:cBhvr>
                                        <p:cTn id="23" dur="500"/>
                                        <p:tgtEl>
                                          <p:spTgt spid="18"/>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down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grpId="0" nodeType="clickEffect">
                                  <p:stCondLst>
                                    <p:cond delay="1000"/>
                                  </p:stCondLst>
                                  <p:childTnLst>
                                    <p:set>
                                      <p:cBhvr>
                                        <p:cTn id="30" dur="1" fill="hold">
                                          <p:stCondLst>
                                            <p:cond delay="0"/>
                                          </p:stCondLst>
                                        </p:cTn>
                                        <p:tgtEl>
                                          <p:spTgt spid="14">
                                            <p:graphicEl>
                                              <a:chart seriesIdx="2" categoryIdx="-4" bldStep="series"/>
                                            </p:graphicEl>
                                          </p:spTgt>
                                        </p:tgtEl>
                                        <p:attrNameLst>
                                          <p:attrName>style.visibility</p:attrName>
                                        </p:attrNameLst>
                                      </p:cBhvr>
                                      <p:to>
                                        <p:strVal val="visible"/>
                                      </p:to>
                                    </p:set>
                                    <p:animEffect transition="in" filter="strips(upRight)">
                                      <p:cBhvr>
                                        <p:cTn id="31" dur="2000"/>
                                        <p:tgtEl>
                                          <p:spTgt spid="14">
                                            <p:graphicEl>
                                              <a:chart seriesIdx="2"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trips(downRight)">
                                      <p:cBhvr>
                                        <p:cTn id="36" dur="500"/>
                                        <p:tgtEl>
                                          <p:spTgt spid="13"/>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strips(down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grpId="0" nodeType="clickEffect">
                                  <p:stCondLst>
                                    <p:cond delay="1000"/>
                                  </p:stCondLst>
                                  <p:childTnLst>
                                    <p:set>
                                      <p:cBhvr>
                                        <p:cTn id="43" dur="1" fill="hold">
                                          <p:stCondLst>
                                            <p:cond delay="0"/>
                                          </p:stCondLst>
                                        </p:cTn>
                                        <p:tgtEl>
                                          <p:spTgt spid="14">
                                            <p:graphicEl>
                                              <a:chart seriesIdx="3" categoryIdx="-4" bldStep="series"/>
                                            </p:graphicEl>
                                          </p:spTgt>
                                        </p:tgtEl>
                                        <p:attrNameLst>
                                          <p:attrName>style.visibility</p:attrName>
                                        </p:attrNameLst>
                                      </p:cBhvr>
                                      <p:to>
                                        <p:strVal val="visible"/>
                                      </p:to>
                                    </p:set>
                                    <p:animEffect transition="in" filter="strips(upRight)">
                                      <p:cBhvr>
                                        <p:cTn id="44" dur="2000"/>
                                        <p:tgtEl>
                                          <p:spTgt spid="14">
                                            <p:graphicEl>
                                              <a:chart seriesIdx="3" categoryIdx="-4" bldStep="series"/>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3"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Right)">
                                      <p:cBhvr>
                                        <p:cTn id="55" dur="500"/>
                                        <p:tgtEl>
                                          <p:spTgt spid="12"/>
                                        </p:tgtEl>
                                      </p:cBhvr>
                                    </p:animEffect>
                                  </p:childTnLst>
                                </p:cTn>
                              </p:par>
                              <p:par>
                                <p:cTn id="56" presetID="18" presetClass="entr" presetSubtype="3"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strips(upRight)">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strips(downLeft)">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grpId="1" nodeType="clickEffect">
                                  <p:stCondLst>
                                    <p:cond delay="0"/>
                                  </p:stCondLst>
                                  <p:childTnLst>
                                    <p:animScale>
                                      <p:cBhvr>
                                        <p:cTn id="67" dur="2000" fill="hold"/>
                                        <p:tgtEl>
                                          <p:spTgt spid="22"/>
                                        </p:tgtEl>
                                      </p:cBhvr>
                                      <p:by x="150000" y="150000"/>
                                    </p:animScale>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series" animBg="0"/>
        </p:bldSub>
      </p:bldGraphic>
      <p:bldP spid="16" grpId="0" animBg="1"/>
      <p:bldP spid="9" grpId="0"/>
      <p:bldP spid="22" grpId="0" animBg="1"/>
      <p:bldP spid="22" grpId="1" animBg="1"/>
      <p:bldP spid="13" grpId="0" animBg="1"/>
      <p:bldP spid="17" grpId="0" animBg="1"/>
      <p:bldP spid="19" grpId="0"/>
      <p:bldP spid="1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
          <p:cNvSpPr>
            <a:spLocks noChangeArrowheads="1" noChangeShapeType="1" noTextEdit="1"/>
          </p:cNvSpPr>
          <p:nvPr/>
        </p:nvSpPr>
        <p:spPr bwMode="auto">
          <a:xfrm>
            <a:off x="4643438" y="3714750"/>
            <a:ext cx="4214812" cy="530225"/>
          </a:xfrm>
          <a:prstGeom prst="rect">
            <a:avLst/>
          </a:prstGeom>
        </p:spPr>
        <p:txBody>
          <a:bodyPr wrap="none" fromWordArt="1">
            <a:prstTxWarp prst="textPlain">
              <a:avLst>
                <a:gd name="adj" fmla="val 50000"/>
              </a:avLst>
            </a:prstTxWarp>
          </a:bodyPr>
          <a:lstStyle/>
          <a:p>
            <a:pPr algn="ctr"/>
            <a:r>
              <a:rPr lang="ko-KR" altLang="en-US" sz="2800" kern="10" dirty="0" smtClean="0">
                <a:ln w="9525">
                  <a:solidFill>
                    <a:schemeClr val="tx1"/>
                  </a:solidFill>
                  <a:round/>
                  <a:headEnd/>
                  <a:tailEnd/>
                </a:ln>
                <a:latin typeface="Times New Roman"/>
                <a:cs typeface="Times New Roman"/>
              </a:rPr>
              <a:t>가스시장의 이슈점검</a:t>
            </a:r>
            <a:endParaRPr lang="ko-KR" altLang="en-US" sz="2800" kern="10" dirty="0">
              <a:ln w="9525">
                <a:solidFill>
                  <a:schemeClr val="tx1"/>
                </a:solidFill>
                <a:round/>
                <a:headEnd/>
                <a:tailEnd/>
              </a:ln>
              <a:latin typeface="Times New Roman"/>
              <a:cs typeface="Times New Roman"/>
            </a:endParaRPr>
          </a:p>
        </p:txBody>
      </p:sp>
      <p:sp>
        <p:nvSpPr>
          <p:cNvPr id="81923" name="Rectangle 3"/>
          <p:cNvSpPr>
            <a:spLocks noChangeArrowheads="1"/>
          </p:cNvSpPr>
          <p:nvPr/>
        </p:nvSpPr>
        <p:spPr bwMode="auto">
          <a:xfrm>
            <a:off x="4643438" y="4286250"/>
            <a:ext cx="4319587" cy="150813"/>
          </a:xfrm>
          <a:prstGeom prst="rect">
            <a:avLst/>
          </a:prstGeom>
          <a:solidFill>
            <a:srgbClr val="33CC33"/>
          </a:solidFill>
          <a:ln w="9525">
            <a:noFill/>
            <a:miter lim="800000"/>
            <a:headEnd/>
            <a:tailEnd/>
          </a:ln>
        </p:spPr>
        <p:txBody>
          <a:bodyPr wrap="none" anchor="ctr"/>
          <a:lstStyle/>
          <a:p>
            <a:r>
              <a:rPr lang="en-US" altLang="ko-KR"/>
              <a:t> </a:t>
            </a:r>
            <a:endParaRPr lang="ko-KR" altLang="en-US"/>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abook.libraries.psu.edu/palitmap/MarcellusArea.jpg">
            <a:hlinkClick r:id="rId2"/>
          </p:cNvPr>
          <p:cNvPicPr>
            <a:picLocks noChangeAspect="1" noChangeArrowheads="1"/>
          </p:cNvPicPr>
          <p:nvPr/>
        </p:nvPicPr>
        <p:blipFill>
          <a:blip r:embed="rId3" cstate="print"/>
          <a:srcRect/>
          <a:stretch>
            <a:fillRect/>
          </a:stretch>
        </p:blipFill>
        <p:spPr bwMode="auto">
          <a:xfrm>
            <a:off x="3571868" y="1500174"/>
            <a:ext cx="5410200" cy="4667251"/>
          </a:xfrm>
          <a:prstGeom prst="rect">
            <a:avLst/>
          </a:prstGeom>
          <a:noFill/>
        </p:spPr>
      </p:pic>
      <p:sp>
        <p:nvSpPr>
          <p:cNvPr id="2" name="Title 1"/>
          <p:cNvSpPr>
            <a:spLocks noGrp="1"/>
          </p:cNvSpPr>
          <p:nvPr>
            <p:ph type="title"/>
          </p:nvPr>
        </p:nvSpPr>
        <p:spPr/>
        <p:txBody>
          <a:bodyPr/>
          <a:lstStyle/>
          <a:p>
            <a:r>
              <a:rPr lang="en-US" altLang="ko-KR" dirty="0" smtClean="0"/>
              <a:t>Marcellus Shale</a:t>
            </a:r>
            <a:endParaRPr lang="ko-KR" altLang="en-US" dirty="0"/>
          </a:p>
        </p:txBody>
      </p:sp>
      <p:sp>
        <p:nvSpPr>
          <p:cNvPr id="5" name="Rectangle 4"/>
          <p:cNvSpPr/>
          <p:nvPr/>
        </p:nvSpPr>
        <p:spPr>
          <a:xfrm>
            <a:off x="1142976" y="6223835"/>
            <a:ext cx="7000924" cy="276999"/>
          </a:xfrm>
          <a:prstGeom prst="rect">
            <a:avLst/>
          </a:prstGeom>
        </p:spPr>
        <p:txBody>
          <a:bodyPr wrap="square">
            <a:spAutoFit/>
          </a:bodyPr>
          <a:lstStyle/>
          <a:p>
            <a:r>
              <a:rPr lang="en-US" altLang="ko-KR" sz="1200" dirty="0" smtClean="0"/>
              <a:t>Source: http://pabook.libraries.psu.edu/palitmap/Marcellus.html</a:t>
            </a:r>
            <a:endParaRPr lang="ko-KR" altLang="en-US" sz="1200" dirty="0"/>
          </a:p>
        </p:txBody>
      </p:sp>
      <p:pic>
        <p:nvPicPr>
          <p:cNvPr id="1028" name="Picture 4" descr="http://3.bp.blogspot.com/-CW9s1dm9lBE/UAXbhOxXfUI/AAAAAAAAUA4/8QhmnONqPTQ/s1600/shale-gas-basins-in-usa.jpg">
            <a:hlinkClick r:id="rId4"/>
          </p:cNvPr>
          <p:cNvPicPr>
            <a:picLocks noChangeAspect="1" noChangeArrowheads="1"/>
          </p:cNvPicPr>
          <p:nvPr/>
        </p:nvPicPr>
        <p:blipFill>
          <a:blip r:embed="rId5" cstate="print"/>
          <a:srcRect/>
          <a:stretch>
            <a:fillRect/>
          </a:stretch>
        </p:blipFill>
        <p:spPr bwMode="auto">
          <a:xfrm>
            <a:off x="214282" y="1785926"/>
            <a:ext cx="2993068" cy="1957388"/>
          </a:xfrm>
          <a:prstGeom prst="rect">
            <a:avLst/>
          </a:prstGeom>
          <a:noFill/>
        </p:spPr>
      </p:pic>
      <p:sp>
        <p:nvSpPr>
          <p:cNvPr id="8" name="Freeform 7"/>
          <p:cNvSpPr/>
          <p:nvPr/>
        </p:nvSpPr>
        <p:spPr>
          <a:xfrm>
            <a:off x="2233597" y="2519356"/>
            <a:ext cx="357190" cy="357190"/>
          </a:xfrm>
          <a:custGeom>
            <a:avLst/>
            <a:gdLst>
              <a:gd name="connsiteX0" fmla="*/ 276225 w 3638550"/>
              <a:gd name="connsiteY0" fmla="*/ 929892 h 3736694"/>
              <a:gd name="connsiteX1" fmla="*/ 47625 w 3638550"/>
              <a:gd name="connsiteY1" fmla="*/ 1653792 h 3736694"/>
              <a:gd name="connsiteX2" fmla="*/ 66675 w 3638550"/>
              <a:gd name="connsiteY2" fmla="*/ 2587242 h 3736694"/>
              <a:gd name="connsiteX3" fmla="*/ 0 w 3638550"/>
              <a:gd name="connsiteY3" fmla="*/ 3330192 h 3736694"/>
              <a:gd name="connsiteX4" fmla="*/ 552450 w 3638550"/>
              <a:gd name="connsiteY4" fmla="*/ 3530217 h 3736694"/>
              <a:gd name="connsiteX5" fmla="*/ 1714500 w 3638550"/>
              <a:gd name="connsiteY5" fmla="*/ 2358642 h 3736694"/>
              <a:gd name="connsiteX6" fmla="*/ 2000250 w 3638550"/>
              <a:gd name="connsiteY6" fmla="*/ 1691892 h 3736694"/>
              <a:gd name="connsiteX7" fmla="*/ 3209925 w 3638550"/>
              <a:gd name="connsiteY7" fmla="*/ 1206117 h 3736694"/>
              <a:gd name="connsiteX8" fmla="*/ 3638550 w 3638550"/>
              <a:gd name="connsiteY8" fmla="*/ 491742 h 3736694"/>
              <a:gd name="connsiteX9" fmla="*/ 3200400 w 3638550"/>
              <a:gd name="connsiteY9" fmla="*/ 158367 h 3736694"/>
              <a:gd name="connsiteX10" fmla="*/ 2438400 w 3638550"/>
              <a:gd name="connsiteY10" fmla="*/ 186942 h 3736694"/>
              <a:gd name="connsiteX11" fmla="*/ 1676400 w 3638550"/>
              <a:gd name="connsiteY11" fmla="*/ 139317 h 3736694"/>
              <a:gd name="connsiteX12" fmla="*/ 733425 w 3638550"/>
              <a:gd name="connsiteY12" fmla="*/ 558417 h 3736694"/>
              <a:gd name="connsiteX13" fmla="*/ 238125 w 3638550"/>
              <a:gd name="connsiteY13" fmla="*/ 977517 h 3736694"/>
              <a:gd name="connsiteX14" fmla="*/ 238125 w 3638550"/>
              <a:gd name="connsiteY14" fmla="*/ 967992 h 3736694"/>
              <a:gd name="connsiteX15" fmla="*/ 200025 w 3638550"/>
              <a:gd name="connsiteY15" fmla="*/ 1168017 h 3736694"/>
              <a:gd name="connsiteX16" fmla="*/ 209550 w 3638550"/>
              <a:gd name="connsiteY16" fmla="*/ 1110867 h 3736694"/>
              <a:gd name="connsiteX17" fmla="*/ 219075 w 3638550"/>
              <a:gd name="connsiteY17" fmla="*/ 1053717 h 3736694"/>
              <a:gd name="connsiteX18" fmla="*/ 219075 w 3638550"/>
              <a:gd name="connsiteY18" fmla="*/ 1034667 h 3736694"/>
              <a:gd name="connsiteX19" fmla="*/ 257175 w 3638550"/>
              <a:gd name="connsiteY19" fmla="*/ 987042 h 373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38550" h="3736694">
                <a:moveTo>
                  <a:pt x="276225" y="929892"/>
                </a:moveTo>
                <a:lnTo>
                  <a:pt x="47625" y="1653792"/>
                </a:lnTo>
                <a:lnTo>
                  <a:pt x="66675" y="2587242"/>
                </a:lnTo>
                <a:lnTo>
                  <a:pt x="0" y="3330192"/>
                </a:lnTo>
                <a:cubicBezTo>
                  <a:pt x="555419" y="3540868"/>
                  <a:pt x="552450" y="3736694"/>
                  <a:pt x="552450" y="3530217"/>
                </a:cubicBezTo>
                <a:lnTo>
                  <a:pt x="1714500" y="2358642"/>
                </a:lnTo>
                <a:cubicBezTo>
                  <a:pt x="2004143" y="1711774"/>
                  <a:pt x="2000250" y="1953543"/>
                  <a:pt x="2000250" y="1691892"/>
                </a:cubicBezTo>
                <a:cubicBezTo>
                  <a:pt x="3218835" y="1231324"/>
                  <a:pt x="3209925" y="1665756"/>
                  <a:pt x="3209925" y="1206117"/>
                </a:cubicBezTo>
                <a:lnTo>
                  <a:pt x="3638550" y="491742"/>
                </a:lnTo>
                <a:lnTo>
                  <a:pt x="3200400" y="158367"/>
                </a:lnTo>
                <a:cubicBezTo>
                  <a:pt x="2443436" y="177531"/>
                  <a:pt x="2625342" y="0"/>
                  <a:pt x="2438400" y="186942"/>
                </a:cubicBezTo>
                <a:cubicBezTo>
                  <a:pt x="1666878" y="167654"/>
                  <a:pt x="1676400" y="421971"/>
                  <a:pt x="1676400" y="139317"/>
                </a:cubicBezTo>
                <a:cubicBezTo>
                  <a:pt x="724820" y="591077"/>
                  <a:pt x="733425" y="934941"/>
                  <a:pt x="733425" y="558417"/>
                </a:cubicBezTo>
                <a:lnTo>
                  <a:pt x="238125" y="977517"/>
                </a:lnTo>
                <a:cubicBezTo>
                  <a:pt x="235678" y="979540"/>
                  <a:pt x="238125" y="971167"/>
                  <a:pt x="238125" y="967992"/>
                </a:cubicBezTo>
                <a:cubicBezTo>
                  <a:pt x="225425" y="1034667"/>
                  <a:pt x="213336" y="1101461"/>
                  <a:pt x="200025" y="1168017"/>
                </a:cubicBezTo>
                <a:cubicBezTo>
                  <a:pt x="196237" y="1186955"/>
                  <a:pt x="209550" y="1110867"/>
                  <a:pt x="209550" y="1110867"/>
                </a:cubicBezTo>
                <a:lnTo>
                  <a:pt x="219075" y="1053717"/>
                </a:lnTo>
                <a:lnTo>
                  <a:pt x="219075" y="1034667"/>
                </a:lnTo>
                <a:cubicBezTo>
                  <a:pt x="262255" y="1002282"/>
                  <a:pt x="257175" y="1021967"/>
                  <a:pt x="257175" y="987042"/>
                </a:cubicBezTo>
              </a:path>
            </a:pathLst>
          </a:custGeom>
          <a:solidFill>
            <a:schemeClr val="accent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 name="TextBox 6"/>
          <p:cNvSpPr txBox="1"/>
          <p:nvPr/>
        </p:nvSpPr>
        <p:spPr>
          <a:xfrm>
            <a:off x="285720" y="4143380"/>
            <a:ext cx="3143272" cy="523220"/>
          </a:xfrm>
          <a:prstGeom prst="rect">
            <a:avLst/>
          </a:prstGeom>
          <a:noFill/>
        </p:spPr>
        <p:txBody>
          <a:bodyPr wrap="square" rtlCol="0">
            <a:spAutoFit/>
          </a:bodyPr>
          <a:lstStyle/>
          <a:p>
            <a:r>
              <a:rPr lang="ko-KR" altLang="en-US" sz="1400" dirty="0" smtClean="0"/>
              <a:t>남한 </a:t>
            </a:r>
            <a:r>
              <a:rPr lang="en-US" altLang="ko-KR" sz="1400" dirty="0" smtClean="0"/>
              <a:t> 	        -  99,313km</a:t>
            </a:r>
            <a:r>
              <a:rPr lang="en-US" altLang="ko-KR" sz="1400" baseline="30000" dirty="0" smtClean="0"/>
              <a:t>2</a:t>
            </a:r>
          </a:p>
          <a:p>
            <a:r>
              <a:rPr lang="en-US" altLang="ko-KR" sz="1400" dirty="0" smtClean="0"/>
              <a:t>Marcellus Shale    - 249,000km</a:t>
            </a:r>
            <a:r>
              <a:rPr lang="en-US" altLang="ko-KR" sz="1400" baseline="30000" dirty="0" smtClean="0"/>
              <a:t>2</a:t>
            </a:r>
            <a:endParaRPr lang="ko-KR" altLang="en-US" sz="1400" baseline="30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72222E-6 2.96296E-6 L 0.36232 0.05416 " pathEditMode="relative" rAng="0" ptsTypes="AA">
                                      <p:cBhvr>
                                        <p:cTn id="6" dur="2000" fill="hold"/>
                                        <p:tgtEl>
                                          <p:spTgt spid="8"/>
                                        </p:tgtEl>
                                        <p:attrNameLst>
                                          <p:attrName>ppt_x</p:attrName>
                                          <p:attrName>ppt_y</p:attrName>
                                        </p:attrNameLst>
                                      </p:cBhvr>
                                      <p:rCtr x="181" y="27"/>
                                    </p:animMotion>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strips(downLeft)">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dissolve">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ko-KR" altLang="en-US"/>
          </a:p>
        </p:txBody>
      </p:sp>
      <p:pic>
        <p:nvPicPr>
          <p:cNvPr id="53250" name="Picture 2"/>
          <p:cNvPicPr>
            <a:picLocks noGrp="1" noChangeAspect="1" noChangeArrowheads="1"/>
          </p:cNvPicPr>
          <p:nvPr>
            <p:ph idx="1"/>
          </p:nvPr>
        </p:nvPicPr>
        <p:blipFill>
          <a:blip r:embed="rId2" cstate="print"/>
          <a:srcRect/>
          <a:stretch>
            <a:fillRect/>
          </a:stretch>
        </p:blipFill>
        <p:spPr bwMode="auto">
          <a:xfrm>
            <a:off x="1294873" y="1371600"/>
            <a:ext cx="6630454" cy="4953000"/>
          </a:xfrm>
          <a:prstGeom prst="rect">
            <a:avLst/>
          </a:prstGeom>
          <a:noFill/>
          <a:ln w="9525">
            <a:noFill/>
            <a:miter lim="800000"/>
            <a:headEnd/>
            <a:tailEnd/>
          </a:ln>
          <a:effectLst/>
        </p:spPr>
      </p:pic>
      <p:sp>
        <p:nvSpPr>
          <p:cNvPr id="5" name="Rectangle 4"/>
          <p:cNvSpPr/>
          <p:nvPr/>
        </p:nvSpPr>
        <p:spPr>
          <a:xfrm>
            <a:off x="785786" y="6357958"/>
            <a:ext cx="8215370" cy="369332"/>
          </a:xfrm>
          <a:prstGeom prst="rect">
            <a:avLst/>
          </a:prstGeom>
        </p:spPr>
        <p:txBody>
          <a:bodyPr wrap="square">
            <a:spAutoFit/>
          </a:bodyPr>
          <a:lstStyle/>
          <a:p>
            <a:r>
              <a:rPr lang="en-US" sz="900" dirty="0" smtClean="0"/>
              <a:t>Source: Paul </a:t>
            </a:r>
            <a:r>
              <a:rPr lang="en-US" sz="900" dirty="0" err="1" smtClean="0"/>
              <a:t>Tsounis</a:t>
            </a:r>
            <a:r>
              <a:rPr lang="en-US" sz="900" dirty="0" smtClean="0"/>
              <a:t>, Director of Alberta Department of Energy Economics and Markets Branch, “Popping the Bitumen Bubble”: The Need for Alberta (and Canada) to Access New Markets, presented at ICEED 40th Annual International Energy Conference, Boulder, Colorado 15th April 16, 2013.</a:t>
            </a:r>
            <a:endParaRPr lang="ko-KR" altLang="en-US" sz="900" dirty="0"/>
          </a:p>
        </p:txBody>
      </p:sp>
      <p:sp>
        <p:nvSpPr>
          <p:cNvPr id="6" name="TextBox 5"/>
          <p:cNvSpPr txBox="1"/>
          <p:nvPr/>
        </p:nvSpPr>
        <p:spPr>
          <a:xfrm>
            <a:off x="4643438" y="5072074"/>
            <a:ext cx="1285884" cy="338554"/>
          </a:xfrm>
          <a:prstGeom prst="rect">
            <a:avLst/>
          </a:prstGeom>
          <a:noFill/>
        </p:spPr>
        <p:txBody>
          <a:bodyPr wrap="square" rtlCol="0">
            <a:spAutoFit/>
          </a:bodyPr>
          <a:lstStyle/>
          <a:p>
            <a:r>
              <a:rPr lang="en-US" altLang="ko-KR" sz="1600" dirty="0" smtClean="0"/>
              <a:t>KOGAS </a:t>
            </a:r>
            <a:r>
              <a:rPr lang="ko-KR" altLang="en-US" sz="1600" dirty="0" smtClean="0"/>
              <a:t>독점</a:t>
            </a:r>
            <a:endParaRPr lang="ko-KR" altLang="en-US" sz="1600" dirty="0"/>
          </a:p>
        </p:txBody>
      </p:sp>
      <p:sp>
        <p:nvSpPr>
          <p:cNvPr id="7" name="TextBox 6"/>
          <p:cNvSpPr txBox="1"/>
          <p:nvPr/>
        </p:nvSpPr>
        <p:spPr>
          <a:xfrm>
            <a:off x="7358082" y="5000636"/>
            <a:ext cx="1285884" cy="584775"/>
          </a:xfrm>
          <a:prstGeom prst="rect">
            <a:avLst/>
          </a:prstGeom>
          <a:noFill/>
        </p:spPr>
        <p:txBody>
          <a:bodyPr wrap="square" rtlCol="0">
            <a:spAutoFit/>
          </a:bodyPr>
          <a:lstStyle/>
          <a:p>
            <a:r>
              <a:rPr lang="ko-KR" altLang="en-US" sz="1600" dirty="0" smtClean="0"/>
              <a:t>수십개 회사</a:t>
            </a:r>
            <a:endParaRPr lang="en-US" altLang="ko-KR" sz="1600" dirty="0" smtClean="0"/>
          </a:p>
          <a:p>
            <a:r>
              <a:rPr lang="ko-KR" altLang="en-US" sz="1600" dirty="0" smtClean="0"/>
              <a:t>경쟁적 도입</a:t>
            </a:r>
            <a:endParaRPr lang="ko-KR" altLang="en-US" sz="1600" dirty="0"/>
          </a:p>
        </p:txBody>
      </p:sp>
      <p:sp>
        <p:nvSpPr>
          <p:cNvPr id="8" name="TextBox 7"/>
          <p:cNvSpPr txBox="1"/>
          <p:nvPr/>
        </p:nvSpPr>
        <p:spPr>
          <a:xfrm>
            <a:off x="4714876" y="5487431"/>
            <a:ext cx="1285884" cy="584775"/>
          </a:xfrm>
          <a:prstGeom prst="rect">
            <a:avLst/>
          </a:prstGeom>
          <a:noFill/>
        </p:spPr>
        <p:txBody>
          <a:bodyPr wrap="square" rtlCol="0">
            <a:spAutoFit/>
          </a:bodyPr>
          <a:lstStyle/>
          <a:p>
            <a:r>
              <a:rPr lang="ko-KR" altLang="en-US" sz="1600" dirty="0" smtClean="0"/>
              <a:t>전세계 </a:t>
            </a:r>
            <a:r>
              <a:rPr lang="ko-KR" altLang="en-US" sz="1600" smtClean="0"/>
              <a:t>최대 </a:t>
            </a:r>
            <a:r>
              <a:rPr lang="en-US" altLang="ko-KR" sz="1600" dirty="0" smtClean="0"/>
              <a:t>LNG</a:t>
            </a:r>
            <a:r>
              <a:rPr lang="ko-KR" altLang="en-US" sz="1600" dirty="0" smtClean="0"/>
              <a:t>수입회사</a:t>
            </a:r>
            <a:endParaRPr lang="ko-KR" altLang="en-US"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현물시장에서는</a:t>
            </a:r>
            <a:r>
              <a:rPr lang="en-US" altLang="ko-KR" dirty="0" smtClean="0"/>
              <a:t>?</a:t>
            </a:r>
            <a:endParaRPr lang="ko-KR" altLang="en-US" dirty="0"/>
          </a:p>
        </p:txBody>
      </p:sp>
      <p:sp>
        <p:nvSpPr>
          <p:cNvPr id="4" name="Rectangle 3"/>
          <p:cNvSpPr/>
          <p:nvPr/>
        </p:nvSpPr>
        <p:spPr>
          <a:xfrm>
            <a:off x="714348" y="1500174"/>
            <a:ext cx="8001056" cy="923330"/>
          </a:xfrm>
          <a:prstGeom prst="rect">
            <a:avLst/>
          </a:prstGeom>
        </p:spPr>
        <p:txBody>
          <a:bodyPr wrap="square">
            <a:spAutoFit/>
          </a:bodyPr>
          <a:lstStyle/>
          <a:p>
            <a:pPr eaLnBrk="0" latinLnBrk="0" hangingPunct="0"/>
            <a:r>
              <a:rPr lang="en-US" i="1" dirty="0" smtClean="0"/>
              <a:t>The </a:t>
            </a:r>
            <a:r>
              <a:rPr lang="en-US" i="1" dirty="0" smtClean="0">
                <a:hlinkClick r:id="rId2"/>
              </a:rPr>
              <a:t>ICIS East Asia Index</a:t>
            </a:r>
            <a:r>
              <a:rPr lang="en-US" i="1" dirty="0" smtClean="0"/>
              <a:t> (EAX) March contract for physical LNG closed at </a:t>
            </a:r>
            <a:r>
              <a:rPr lang="en-US" i="1" dirty="0" smtClean="0">
                <a:solidFill>
                  <a:srgbClr val="FF0000"/>
                </a:solidFill>
              </a:rPr>
              <a:t>$21.413/</a:t>
            </a:r>
            <a:r>
              <a:rPr lang="en-US" i="1" dirty="0" err="1" smtClean="0">
                <a:solidFill>
                  <a:srgbClr val="FF0000"/>
                </a:solidFill>
              </a:rPr>
              <a:t>MMBtu</a:t>
            </a:r>
            <a:r>
              <a:rPr lang="en-US" i="1" dirty="0" smtClean="0">
                <a:solidFill>
                  <a:srgbClr val="FF0000"/>
                </a:solidFill>
              </a:rPr>
              <a:t> </a:t>
            </a:r>
            <a:r>
              <a:rPr lang="en-US" i="1" dirty="0" smtClean="0"/>
              <a:t>on Friday, 15 February, marking the highest Asian spot LNG assessment recorded by ICIS.</a:t>
            </a:r>
            <a:endParaRPr lang="ko-KR" altLang="en-US" i="1" dirty="0"/>
          </a:p>
        </p:txBody>
      </p:sp>
      <p:sp>
        <p:nvSpPr>
          <p:cNvPr id="5" name="Rectangle 4"/>
          <p:cNvSpPr/>
          <p:nvPr/>
        </p:nvSpPr>
        <p:spPr>
          <a:xfrm>
            <a:off x="1214414" y="2500306"/>
            <a:ext cx="7286676" cy="307777"/>
          </a:xfrm>
          <a:prstGeom prst="rect">
            <a:avLst/>
          </a:prstGeom>
        </p:spPr>
        <p:txBody>
          <a:bodyPr wrap="square">
            <a:spAutoFit/>
          </a:bodyPr>
          <a:lstStyle/>
          <a:p>
            <a:pPr latinLnBrk="0"/>
            <a:r>
              <a:rPr lang="en-US" sz="1400" dirty="0" smtClean="0"/>
              <a:t>LONDON, February 19, 2013 /PRNewswire/ --</a:t>
            </a:r>
          </a:p>
        </p:txBody>
      </p:sp>
      <p:sp>
        <p:nvSpPr>
          <p:cNvPr id="6" name="Rectangle 5"/>
          <p:cNvSpPr/>
          <p:nvPr/>
        </p:nvSpPr>
        <p:spPr>
          <a:xfrm>
            <a:off x="1214414" y="2786058"/>
            <a:ext cx="7572428" cy="276999"/>
          </a:xfrm>
          <a:prstGeom prst="rect">
            <a:avLst/>
          </a:prstGeom>
        </p:spPr>
        <p:txBody>
          <a:bodyPr wrap="square">
            <a:spAutoFit/>
          </a:bodyPr>
          <a:lstStyle/>
          <a:p>
            <a:r>
              <a:rPr lang="en-US" sz="1200" dirty="0" smtClean="0">
                <a:hlinkClick r:id="rId3"/>
              </a:rPr>
              <a:t>http://www.prnewswire.com/news-releases-test/icis-east-asia-index-eax-reaches-record-high-191785031.html</a:t>
            </a:r>
            <a:endParaRPr lang="ko-KR" altLang="en-US" sz="1200" dirty="0"/>
          </a:p>
        </p:txBody>
      </p:sp>
      <p:sp>
        <p:nvSpPr>
          <p:cNvPr id="7" name="Rectangle 6"/>
          <p:cNvSpPr/>
          <p:nvPr/>
        </p:nvSpPr>
        <p:spPr>
          <a:xfrm>
            <a:off x="714348" y="3691855"/>
            <a:ext cx="7929618" cy="1200329"/>
          </a:xfrm>
          <a:prstGeom prst="rect">
            <a:avLst/>
          </a:prstGeom>
        </p:spPr>
        <p:txBody>
          <a:bodyPr wrap="square">
            <a:spAutoFit/>
          </a:bodyPr>
          <a:lstStyle/>
          <a:p>
            <a:pPr eaLnBrk="0" latinLnBrk="0" hangingPunct="0"/>
            <a:r>
              <a:rPr lang="en-US" i="1" dirty="0" smtClean="0"/>
              <a:t>Korean state buyer </a:t>
            </a:r>
            <a:r>
              <a:rPr lang="en-US" i="1" dirty="0" err="1" smtClean="0"/>
              <a:t>Kogas</a:t>
            </a:r>
            <a:r>
              <a:rPr lang="en-US" i="1" dirty="0" smtClean="0"/>
              <a:t> paid up to </a:t>
            </a:r>
            <a:r>
              <a:rPr lang="en-US" i="1" dirty="0" smtClean="0">
                <a:solidFill>
                  <a:srgbClr val="FF0000"/>
                </a:solidFill>
              </a:rPr>
              <a:t>$21.51/</a:t>
            </a:r>
            <a:r>
              <a:rPr lang="en-US" i="1" dirty="0" err="1" smtClean="0">
                <a:solidFill>
                  <a:srgbClr val="FF0000"/>
                </a:solidFill>
              </a:rPr>
              <a:t>MMBtu</a:t>
            </a:r>
            <a:r>
              <a:rPr lang="en-US" i="1" dirty="0" smtClean="0">
                <a:solidFill>
                  <a:srgbClr val="FF0000"/>
                </a:solidFill>
              </a:rPr>
              <a:t> </a:t>
            </a:r>
            <a:r>
              <a:rPr lang="en-US" i="1" dirty="0" smtClean="0"/>
              <a:t>for spot Atlantic basin LNG, for a single 57Km3 cargo imported from Nigeria, the data showed. The deal is believed to have been agreed in August, when the market reached its peak on the back on spiking oil prices. </a:t>
            </a:r>
            <a:endParaRPr lang="ko-KR" altLang="en-US" i="1" dirty="0"/>
          </a:p>
        </p:txBody>
      </p:sp>
      <p:sp>
        <p:nvSpPr>
          <p:cNvPr id="8" name="Rectangle 7"/>
          <p:cNvSpPr/>
          <p:nvPr/>
        </p:nvSpPr>
        <p:spPr>
          <a:xfrm>
            <a:off x="1214414" y="4906301"/>
            <a:ext cx="1757212" cy="307777"/>
          </a:xfrm>
          <a:prstGeom prst="rect">
            <a:avLst/>
          </a:prstGeom>
        </p:spPr>
        <p:txBody>
          <a:bodyPr wrap="none">
            <a:spAutoFit/>
          </a:bodyPr>
          <a:lstStyle/>
          <a:p>
            <a:r>
              <a:rPr lang="en-US" sz="1400" dirty="0" smtClean="0"/>
              <a:t>ICIS, 28 Nov 2008</a:t>
            </a:r>
            <a:endParaRPr lang="ko-KR" altLang="en-US" sz="1400" dirty="0"/>
          </a:p>
        </p:txBody>
      </p:sp>
      <p:sp>
        <p:nvSpPr>
          <p:cNvPr id="9" name="Rectangle 8"/>
          <p:cNvSpPr/>
          <p:nvPr/>
        </p:nvSpPr>
        <p:spPr>
          <a:xfrm>
            <a:off x="1247752" y="5212691"/>
            <a:ext cx="7358114" cy="430887"/>
          </a:xfrm>
          <a:prstGeom prst="rect">
            <a:avLst/>
          </a:prstGeom>
        </p:spPr>
        <p:txBody>
          <a:bodyPr wrap="square">
            <a:spAutoFit/>
          </a:bodyPr>
          <a:lstStyle/>
          <a:p>
            <a:r>
              <a:rPr lang="en-US" sz="1100" dirty="0" smtClean="0">
                <a:hlinkClick r:id="rId4"/>
              </a:rPr>
              <a:t>http://www.icis.com/heren/articles/2008/11/28/9308192/koreas-october-lng-imports-down-5.2percent-as-price-surges-.html</a:t>
            </a:r>
            <a:endParaRPr lang="ko-KR" altLang="en-US" sz="1100" dirty="0"/>
          </a:p>
        </p:txBody>
      </p:sp>
      <p:sp>
        <p:nvSpPr>
          <p:cNvPr id="10" name="TextBox 9"/>
          <p:cNvSpPr txBox="1"/>
          <p:nvPr/>
        </p:nvSpPr>
        <p:spPr>
          <a:xfrm>
            <a:off x="571472" y="5857892"/>
            <a:ext cx="5357850" cy="369332"/>
          </a:xfrm>
          <a:prstGeom prst="rect">
            <a:avLst/>
          </a:prstGeom>
          <a:noFill/>
        </p:spPr>
        <p:txBody>
          <a:bodyPr wrap="square" rtlCol="0">
            <a:spAutoFit/>
          </a:bodyPr>
          <a:lstStyle/>
          <a:p>
            <a:r>
              <a:rPr lang="ko-KR" altLang="en-US" dirty="0" smtClean="0"/>
              <a:t>혹여 이보다 더 비싼 가격으로 체결된 사례는</a:t>
            </a:r>
            <a:r>
              <a:rPr lang="en-US" altLang="ko-KR" dirty="0" smtClean="0"/>
              <a:t>?</a:t>
            </a:r>
            <a:endParaRPr lang="ko-KR" alt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500"/>
                                        <p:tgtEl>
                                          <p:spTgt spid="6"/>
                                        </p:tgtEl>
                                      </p:cBhvr>
                                    </p:animEffect>
                                  </p:childTnLst>
                                </p:cTn>
                              </p:par>
                              <p:par>
                                <p:cTn id="13" presetID="18" presetClass="entr" presetSubtype="3"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upRigh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up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upRight)">
                                      <p:cBhvr>
                                        <p:cTn id="25" dur="500"/>
                                        <p:tgtEl>
                                          <p:spTgt spid="9"/>
                                        </p:tgtEl>
                                      </p:cBhvr>
                                    </p:animEffect>
                                  </p:childTnLst>
                                </p:cTn>
                              </p:par>
                              <p:par>
                                <p:cTn id="26" presetID="18" presetClass="entr" presetSubtype="3"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upRigh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제목 1"/>
          <p:cNvSpPr>
            <a:spLocks noGrp="1"/>
          </p:cNvSpPr>
          <p:nvPr>
            <p:ph type="title"/>
          </p:nvPr>
        </p:nvSpPr>
        <p:spPr/>
        <p:txBody>
          <a:bodyPr/>
          <a:lstStyle/>
          <a:p>
            <a:pPr eaLnBrk="1" hangingPunct="1"/>
            <a:r>
              <a:rPr lang="ko-KR" altLang="en-US" sz="2800" smtClean="0">
                <a:latin typeface="HY견고딕" pitchFamily="18" charset="-127"/>
                <a:ea typeface="HY견고딕" pitchFamily="18" charset="-127"/>
              </a:rPr>
              <a:t>목차</a:t>
            </a:r>
          </a:p>
        </p:txBody>
      </p:sp>
      <p:sp>
        <p:nvSpPr>
          <p:cNvPr id="62" name="슬라이드 번호 개체 틀 61"/>
          <p:cNvSpPr>
            <a:spLocks noGrp="1"/>
          </p:cNvSpPr>
          <p:nvPr>
            <p:ph type="sldNum" sz="quarter" idx="10"/>
          </p:nvPr>
        </p:nvSpPr>
        <p:spPr/>
        <p:txBody>
          <a:bodyPr/>
          <a:lstStyle/>
          <a:p>
            <a:pPr>
              <a:defRPr/>
            </a:pPr>
            <a:fld id="{C61E23C0-1F5C-4D2E-9F0C-F4C875CC3B66}" type="slidenum">
              <a:rPr lang="en-US" altLang="ko-KR" smtClean="0"/>
              <a:pPr>
                <a:defRPr/>
              </a:pPr>
              <a:t>2</a:t>
            </a:fld>
            <a:endParaRPr lang="en-US" altLang="ko-KR"/>
          </a:p>
        </p:txBody>
      </p:sp>
      <p:sp>
        <p:nvSpPr>
          <p:cNvPr id="51" name="모서리가 둥근 직사각형 50"/>
          <p:cNvSpPr/>
          <p:nvPr/>
        </p:nvSpPr>
        <p:spPr>
          <a:xfrm>
            <a:off x="1403648" y="1556792"/>
            <a:ext cx="6500813" cy="4015348"/>
          </a:xfrm>
          <a:prstGeom prst="roundRect">
            <a:avLst>
              <a:gd name="adj" fmla="val 3334"/>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srgbClr val="FFFFFF"/>
              </a:solidFill>
            </a:endParaRPr>
          </a:p>
        </p:txBody>
      </p:sp>
      <p:grpSp>
        <p:nvGrpSpPr>
          <p:cNvPr id="2" name="그룹 19"/>
          <p:cNvGrpSpPr>
            <a:grpSpLocks/>
          </p:cNvGrpSpPr>
          <p:nvPr/>
        </p:nvGrpSpPr>
        <p:grpSpPr bwMode="auto">
          <a:xfrm>
            <a:off x="1643063" y="2523040"/>
            <a:ext cx="5572125" cy="714375"/>
            <a:chOff x="1124757" y="4631383"/>
            <a:chExt cx="5518945" cy="949325"/>
          </a:xfrm>
        </p:grpSpPr>
        <p:grpSp>
          <p:nvGrpSpPr>
            <p:cNvPr id="3" name="Group 18"/>
            <p:cNvGrpSpPr>
              <a:grpSpLocks/>
            </p:cNvGrpSpPr>
            <p:nvPr/>
          </p:nvGrpSpPr>
          <p:grpSpPr bwMode="auto">
            <a:xfrm>
              <a:off x="1357290" y="4643445"/>
              <a:ext cx="5286412" cy="686104"/>
              <a:chOff x="720" y="1392"/>
              <a:chExt cx="4058" cy="478"/>
            </a:xfrm>
          </p:grpSpPr>
          <p:sp>
            <p:nvSpPr>
              <p:cNvPr id="60" name="AutoShape 19"/>
              <p:cNvSpPr>
                <a:spLocks noChangeArrowheads="1"/>
              </p:cNvSpPr>
              <p:nvPr/>
            </p:nvSpPr>
            <p:spPr bwMode="gray">
              <a:xfrm>
                <a:off x="720" y="1392"/>
                <a:ext cx="4058" cy="476"/>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ko-KR" altLang="en-US" sz="2000">
                  <a:latin typeface="HY견고딕" pitchFamily="18" charset="-127"/>
                  <a:ea typeface="HY견고딕" pitchFamily="18" charset="-127"/>
                </a:endParaRPr>
              </a:p>
            </p:txBody>
          </p:sp>
          <p:grpSp>
            <p:nvGrpSpPr>
              <p:cNvPr id="4" name="Group 20"/>
              <p:cNvGrpSpPr>
                <a:grpSpLocks/>
              </p:cNvGrpSpPr>
              <p:nvPr/>
            </p:nvGrpSpPr>
            <p:grpSpPr bwMode="auto">
              <a:xfrm>
                <a:off x="730" y="1412"/>
                <a:ext cx="4043" cy="436"/>
                <a:chOff x="744" y="1412"/>
                <a:chExt cx="3988" cy="436"/>
              </a:xfrm>
            </p:grpSpPr>
            <p:sp>
              <p:nvSpPr>
                <p:cNvPr id="65" name="AutoShape 21"/>
                <p:cNvSpPr>
                  <a:spLocks noChangeArrowheads="1"/>
                </p:cNvSpPr>
                <p:nvPr/>
              </p:nvSpPr>
              <p:spPr bwMode="gray">
                <a:xfrm>
                  <a:off x="744" y="1733"/>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ko-KR" altLang="en-US" sz="2000">
                    <a:latin typeface="HY견고딕" pitchFamily="18" charset="-127"/>
                    <a:ea typeface="HY견고딕" pitchFamily="18" charset="-127"/>
                  </a:endParaRPr>
                </a:p>
              </p:txBody>
            </p:sp>
            <p:sp>
              <p:nvSpPr>
                <p:cNvPr id="66" name="AutoShape 22"/>
                <p:cNvSpPr>
                  <a:spLocks noChangeArrowheads="1"/>
                </p:cNvSpPr>
                <p:nvPr/>
              </p:nvSpPr>
              <p:spPr bwMode="gray">
                <a:xfrm>
                  <a:off x="744" y="1414"/>
                  <a:ext cx="3988" cy="112"/>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ko-KR" altLang="en-US" sz="2000">
                    <a:latin typeface="HY견고딕" pitchFamily="18" charset="-127"/>
                    <a:ea typeface="HY견고딕" pitchFamily="18" charset="-127"/>
                  </a:endParaRPr>
                </a:p>
              </p:txBody>
            </p:sp>
          </p:grpSp>
        </p:grpSp>
        <p:pic>
          <p:nvPicPr>
            <p:cNvPr id="6210" name="Picture 30" descr="1"/>
            <p:cNvPicPr>
              <a:picLocks noChangeAspect="1" noChangeArrowheads="1"/>
            </p:cNvPicPr>
            <p:nvPr/>
          </p:nvPicPr>
          <p:blipFill>
            <a:blip r:embed="rId3" cstate="print">
              <a:lum bright="-6000" contrast="24000"/>
            </a:blip>
            <a:srcRect l="42606" t="64474" r="19473"/>
            <a:stretch>
              <a:fillRect/>
            </a:stretch>
          </p:blipFill>
          <p:spPr bwMode="auto">
            <a:xfrm>
              <a:off x="1124757" y="4631383"/>
              <a:ext cx="792162" cy="949325"/>
            </a:xfrm>
            <a:prstGeom prst="rect">
              <a:avLst/>
            </a:prstGeom>
            <a:noFill/>
            <a:ln w="9525">
              <a:noFill/>
              <a:miter lim="800000"/>
              <a:headEnd/>
              <a:tailEnd/>
            </a:ln>
          </p:spPr>
        </p:pic>
        <p:sp>
          <p:nvSpPr>
            <p:cNvPr id="6211" name="Text Box 32"/>
            <p:cNvSpPr txBox="1">
              <a:spLocks noChangeArrowheads="1"/>
            </p:cNvSpPr>
            <p:nvPr/>
          </p:nvSpPr>
          <p:spPr bwMode="white">
            <a:xfrm>
              <a:off x="1428728" y="4750509"/>
              <a:ext cx="381000" cy="531702"/>
            </a:xfrm>
            <a:prstGeom prst="rect">
              <a:avLst/>
            </a:prstGeom>
            <a:noFill/>
            <a:ln w="9525">
              <a:noFill/>
              <a:miter lim="800000"/>
              <a:headEnd/>
              <a:tailEnd/>
            </a:ln>
          </p:spPr>
          <p:txBody>
            <a:bodyPr>
              <a:spAutoFit/>
            </a:bodyPr>
            <a:lstStyle/>
            <a:p>
              <a:pPr algn="ctr">
                <a:spcBef>
                  <a:spcPct val="50000"/>
                </a:spcBef>
              </a:pPr>
              <a:r>
                <a:rPr lang="en-US" altLang="ko-KR" sz="2000" b="0" dirty="0">
                  <a:solidFill>
                    <a:schemeClr val="bg1"/>
                  </a:solidFill>
                  <a:latin typeface="HY견고딕" pitchFamily="18" charset="-127"/>
                  <a:ea typeface="HY견고딕" pitchFamily="18" charset="-127"/>
                </a:rPr>
                <a:t>2</a:t>
              </a:r>
            </a:p>
          </p:txBody>
        </p:sp>
      </p:grpSp>
      <p:grpSp>
        <p:nvGrpSpPr>
          <p:cNvPr id="5" name="그룹 28"/>
          <p:cNvGrpSpPr>
            <a:grpSpLocks/>
          </p:cNvGrpSpPr>
          <p:nvPr/>
        </p:nvGrpSpPr>
        <p:grpSpPr bwMode="auto">
          <a:xfrm>
            <a:off x="1643063" y="3251496"/>
            <a:ext cx="5572125" cy="714375"/>
            <a:chOff x="1124757" y="4631383"/>
            <a:chExt cx="5518945" cy="949325"/>
          </a:xfrm>
        </p:grpSpPr>
        <p:grpSp>
          <p:nvGrpSpPr>
            <p:cNvPr id="6" name="Group 18"/>
            <p:cNvGrpSpPr>
              <a:grpSpLocks/>
            </p:cNvGrpSpPr>
            <p:nvPr/>
          </p:nvGrpSpPr>
          <p:grpSpPr bwMode="auto">
            <a:xfrm>
              <a:off x="1354684" y="4643445"/>
              <a:ext cx="5289017" cy="686104"/>
              <a:chOff x="718" y="1392"/>
              <a:chExt cx="4060" cy="478"/>
            </a:xfrm>
          </p:grpSpPr>
          <p:sp>
            <p:nvSpPr>
              <p:cNvPr id="72" name="AutoShape 19"/>
              <p:cNvSpPr>
                <a:spLocks noChangeArrowheads="1"/>
              </p:cNvSpPr>
              <p:nvPr/>
            </p:nvSpPr>
            <p:spPr bwMode="gray">
              <a:xfrm>
                <a:off x="718" y="1392"/>
                <a:ext cx="4060" cy="478"/>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ko-KR" altLang="en-US" sz="2000">
                  <a:latin typeface="HY견고딕" pitchFamily="18" charset="-127"/>
                  <a:ea typeface="HY견고딕" pitchFamily="18" charset="-127"/>
                </a:endParaRPr>
              </a:p>
            </p:txBody>
          </p:sp>
          <p:grpSp>
            <p:nvGrpSpPr>
              <p:cNvPr id="7" name="Group 20"/>
              <p:cNvGrpSpPr>
                <a:grpSpLocks/>
              </p:cNvGrpSpPr>
              <p:nvPr/>
            </p:nvGrpSpPr>
            <p:grpSpPr bwMode="auto">
              <a:xfrm>
                <a:off x="726" y="1412"/>
                <a:ext cx="4047" cy="436"/>
                <a:chOff x="740" y="1412"/>
                <a:chExt cx="3992" cy="436"/>
              </a:xfrm>
            </p:grpSpPr>
            <p:sp>
              <p:nvSpPr>
                <p:cNvPr id="74" name="AutoShape 21"/>
                <p:cNvSpPr>
                  <a:spLocks noChangeArrowheads="1"/>
                </p:cNvSpPr>
                <p:nvPr/>
              </p:nvSpPr>
              <p:spPr bwMode="gray">
                <a:xfrm>
                  <a:off x="740" y="1733"/>
                  <a:ext cx="3992"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ko-KR" altLang="en-US" sz="2000">
                    <a:latin typeface="HY견고딕" pitchFamily="18" charset="-127"/>
                    <a:ea typeface="HY견고딕" pitchFamily="18" charset="-127"/>
                  </a:endParaRPr>
                </a:p>
              </p:txBody>
            </p:sp>
            <p:sp>
              <p:nvSpPr>
                <p:cNvPr id="75" name="AutoShape 22"/>
                <p:cNvSpPr>
                  <a:spLocks noChangeArrowheads="1"/>
                </p:cNvSpPr>
                <p:nvPr/>
              </p:nvSpPr>
              <p:spPr bwMode="gray">
                <a:xfrm>
                  <a:off x="740" y="1414"/>
                  <a:ext cx="3992" cy="112"/>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ko-KR" altLang="en-US" sz="2000">
                    <a:latin typeface="HY견고딕" pitchFamily="18" charset="-127"/>
                    <a:ea typeface="HY견고딕" pitchFamily="18" charset="-127"/>
                  </a:endParaRPr>
                </a:p>
              </p:txBody>
            </p:sp>
          </p:grpSp>
        </p:grpSp>
        <p:pic>
          <p:nvPicPr>
            <p:cNvPr id="6202" name="Picture 30" descr="1"/>
            <p:cNvPicPr>
              <a:picLocks noChangeAspect="1" noChangeArrowheads="1"/>
            </p:cNvPicPr>
            <p:nvPr/>
          </p:nvPicPr>
          <p:blipFill>
            <a:blip r:embed="rId3" cstate="print">
              <a:lum bright="-6000" contrast="24000"/>
            </a:blip>
            <a:srcRect l="42606" t="64474" r="19473"/>
            <a:stretch>
              <a:fillRect/>
            </a:stretch>
          </p:blipFill>
          <p:spPr bwMode="auto">
            <a:xfrm>
              <a:off x="1124757" y="4631383"/>
              <a:ext cx="792162" cy="949325"/>
            </a:xfrm>
            <a:prstGeom prst="rect">
              <a:avLst/>
            </a:prstGeom>
            <a:noFill/>
            <a:ln w="9525">
              <a:noFill/>
              <a:miter lim="800000"/>
              <a:headEnd/>
              <a:tailEnd/>
            </a:ln>
          </p:spPr>
        </p:pic>
        <p:sp>
          <p:nvSpPr>
            <p:cNvPr id="6203" name="Text Box 32"/>
            <p:cNvSpPr txBox="1">
              <a:spLocks noChangeArrowheads="1"/>
            </p:cNvSpPr>
            <p:nvPr/>
          </p:nvSpPr>
          <p:spPr bwMode="white">
            <a:xfrm>
              <a:off x="1428728" y="4750509"/>
              <a:ext cx="381000" cy="531702"/>
            </a:xfrm>
            <a:prstGeom prst="rect">
              <a:avLst/>
            </a:prstGeom>
            <a:noFill/>
            <a:ln w="9525">
              <a:noFill/>
              <a:miter lim="800000"/>
              <a:headEnd/>
              <a:tailEnd/>
            </a:ln>
          </p:spPr>
          <p:txBody>
            <a:bodyPr>
              <a:spAutoFit/>
            </a:bodyPr>
            <a:lstStyle/>
            <a:p>
              <a:pPr algn="ctr">
                <a:spcBef>
                  <a:spcPct val="50000"/>
                </a:spcBef>
              </a:pPr>
              <a:r>
                <a:rPr lang="en-US" altLang="ko-KR" sz="2000" b="0" dirty="0" smtClean="0">
                  <a:solidFill>
                    <a:schemeClr val="bg1"/>
                  </a:solidFill>
                  <a:latin typeface="HY견고딕" pitchFamily="18" charset="-127"/>
                  <a:ea typeface="HY견고딕" pitchFamily="18" charset="-127"/>
                </a:rPr>
                <a:t>3</a:t>
              </a:r>
              <a:endParaRPr lang="en-US" altLang="ko-KR" sz="2000" b="0" dirty="0">
                <a:solidFill>
                  <a:schemeClr val="bg1"/>
                </a:solidFill>
                <a:latin typeface="HY견고딕" pitchFamily="18" charset="-127"/>
                <a:ea typeface="HY견고딕" pitchFamily="18" charset="-127"/>
              </a:endParaRPr>
            </a:p>
          </p:txBody>
        </p:sp>
        <p:sp>
          <p:nvSpPr>
            <p:cNvPr id="6204" name="Text Box 23"/>
            <p:cNvSpPr txBox="1">
              <a:spLocks noChangeArrowheads="1"/>
            </p:cNvSpPr>
            <p:nvPr/>
          </p:nvSpPr>
          <p:spPr bwMode="white">
            <a:xfrm>
              <a:off x="1857356" y="4738634"/>
              <a:ext cx="4714908" cy="531702"/>
            </a:xfrm>
            <a:prstGeom prst="rect">
              <a:avLst/>
            </a:prstGeom>
            <a:noFill/>
            <a:ln w="9525">
              <a:noFill/>
              <a:miter lim="800000"/>
              <a:headEnd/>
              <a:tailEnd/>
            </a:ln>
          </p:spPr>
          <p:txBody>
            <a:bodyPr>
              <a:spAutoFit/>
            </a:bodyPr>
            <a:lstStyle/>
            <a:p>
              <a:pPr marL="457200" indent="-457200" algn="ctr">
                <a:spcBef>
                  <a:spcPct val="50000"/>
                </a:spcBef>
                <a:buClr>
                  <a:schemeClr val="tx1"/>
                </a:buClr>
              </a:pPr>
              <a:endParaRPr lang="en-US" altLang="ko-KR" sz="2000" b="0">
                <a:solidFill>
                  <a:schemeClr val="bg1"/>
                </a:solidFill>
                <a:latin typeface="HY견고딕" pitchFamily="18" charset="-127"/>
                <a:ea typeface="HY견고딕" pitchFamily="18" charset="-127"/>
              </a:endParaRPr>
            </a:p>
          </p:txBody>
        </p:sp>
      </p:grpSp>
      <p:grpSp>
        <p:nvGrpSpPr>
          <p:cNvPr id="8" name="그룹 37"/>
          <p:cNvGrpSpPr>
            <a:grpSpLocks/>
          </p:cNvGrpSpPr>
          <p:nvPr/>
        </p:nvGrpSpPr>
        <p:grpSpPr bwMode="auto">
          <a:xfrm>
            <a:off x="1643063" y="4000504"/>
            <a:ext cx="5589587" cy="720420"/>
            <a:chOff x="1124757" y="4623350"/>
            <a:chExt cx="5518945" cy="957358"/>
          </a:xfrm>
        </p:grpSpPr>
        <p:grpSp>
          <p:nvGrpSpPr>
            <p:cNvPr id="9" name="Group 18"/>
            <p:cNvGrpSpPr>
              <a:grpSpLocks/>
            </p:cNvGrpSpPr>
            <p:nvPr/>
          </p:nvGrpSpPr>
          <p:grpSpPr bwMode="auto">
            <a:xfrm>
              <a:off x="1353382" y="4623350"/>
              <a:ext cx="5290320" cy="686104"/>
              <a:chOff x="717" y="1378"/>
              <a:chExt cx="4061" cy="478"/>
            </a:xfrm>
          </p:grpSpPr>
          <p:sp>
            <p:nvSpPr>
              <p:cNvPr id="81" name="AutoShape 19"/>
              <p:cNvSpPr>
                <a:spLocks noChangeArrowheads="1"/>
              </p:cNvSpPr>
              <p:nvPr/>
            </p:nvSpPr>
            <p:spPr bwMode="gray">
              <a:xfrm>
                <a:off x="717" y="1378"/>
                <a:ext cx="4061" cy="478"/>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ko-KR" altLang="en-US" sz="2000">
                  <a:latin typeface="HY견고딕" pitchFamily="18" charset="-127"/>
                  <a:ea typeface="HY견고딕" pitchFamily="18" charset="-127"/>
                </a:endParaRPr>
              </a:p>
            </p:txBody>
          </p:sp>
          <p:grpSp>
            <p:nvGrpSpPr>
              <p:cNvPr id="10" name="Group 20"/>
              <p:cNvGrpSpPr>
                <a:grpSpLocks/>
              </p:cNvGrpSpPr>
              <p:nvPr/>
            </p:nvGrpSpPr>
            <p:grpSpPr bwMode="auto">
              <a:xfrm>
                <a:off x="726" y="1412"/>
                <a:ext cx="4051" cy="436"/>
                <a:chOff x="740" y="1412"/>
                <a:chExt cx="3996" cy="436"/>
              </a:xfrm>
            </p:grpSpPr>
            <p:sp>
              <p:nvSpPr>
                <p:cNvPr id="83" name="AutoShape 21"/>
                <p:cNvSpPr>
                  <a:spLocks noChangeArrowheads="1"/>
                </p:cNvSpPr>
                <p:nvPr/>
              </p:nvSpPr>
              <p:spPr bwMode="gray">
                <a:xfrm>
                  <a:off x="740" y="1733"/>
                  <a:ext cx="3996"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ko-KR" altLang="en-US" sz="2000">
                    <a:latin typeface="HY견고딕" pitchFamily="18" charset="-127"/>
                    <a:ea typeface="HY견고딕" pitchFamily="18" charset="-127"/>
                  </a:endParaRPr>
                </a:p>
              </p:txBody>
            </p:sp>
            <p:sp>
              <p:nvSpPr>
                <p:cNvPr id="84" name="AutoShape 22"/>
                <p:cNvSpPr>
                  <a:spLocks noChangeArrowheads="1"/>
                </p:cNvSpPr>
                <p:nvPr/>
              </p:nvSpPr>
              <p:spPr bwMode="gray">
                <a:xfrm>
                  <a:off x="740" y="1414"/>
                  <a:ext cx="3996" cy="112"/>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ko-KR" altLang="en-US" sz="2000">
                    <a:latin typeface="HY견고딕" pitchFamily="18" charset="-127"/>
                    <a:ea typeface="HY견고딕" pitchFamily="18" charset="-127"/>
                  </a:endParaRPr>
                </a:p>
              </p:txBody>
            </p:sp>
          </p:grpSp>
        </p:grpSp>
        <p:pic>
          <p:nvPicPr>
            <p:cNvPr id="6194" name="Picture 30" descr="1"/>
            <p:cNvPicPr>
              <a:picLocks noChangeAspect="1" noChangeArrowheads="1"/>
            </p:cNvPicPr>
            <p:nvPr/>
          </p:nvPicPr>
          <p:blipFill>
            <a:blip r:embed="rId3" cstate="print">
              <a:lum bright="-6000" contrast="24000"/>
            </a:blip>
            <a:srcRect l="42606" t="64474" r="19473"/>
            <a:stretch>
              <a:fillRect/>
            </a:stretch>
          </p:blipFill>
          <p:spPr bwMode="auto">
            <a:xfrm>
              <a:off x="1124757" y="4631383"/>
              <a:ext cx="792162" cy="949325"/>
            </a:xfrm>
            <a:prstGeom prst="rect">
              <a:avLst/>
            </a:prstGeom>
            <a:noFill/>
            <a:ln w="9525">
              <a:noFill/>
              <a:miter lim="800000"/>
              <a:headEnd/>
              <a:tailEnd/>
            </a:ln>
          </p:spPr>
        </p:pic>
        <p:sp>
          <p:nvSpPr>
            <p:cNvPr id="6195" name="Text Box 32"/>
            <p:cNvSpPr txBox="1">
              <a:spLocks noChangeArrowheads="1"/>
            </p:cNvSpPr>
            <p:nvPr/>
          </p:nvSpPr>
          <p:spPr bwMode="white">
            <a:xfrm>
              <a:off x="1428728" y="4730865"/>
              <a:ext cx="381000" cy="531702"/>
            </a:xfrm>
            <a:prstGeom prst="rect">
              <a:avLst/>
            </a:prstGeom>
            <a:noFill/>
            <a:ln w="9525">
              <a:noFill/>
              <a:miter lim="800000"/>
              <a:headEnd/>
              <a:tailEnd/>
            </a:ln>
          </p:spPr>
          <p:txBody>
            <a:bodyPr>
              <a:spAutoFit/>
            </a:bodyPr>
            <a:lstStyle/>
            <a:p>
              <a:pPr algn="ctr">
                <a:spcBef>
                  <a:spcPct val="50000"/>
                </a:spcBef>
              </a:pPr>
              <a:r>
                <a:rPr lang="en-US" altLang="ko-KR" sz="2000" b="0" dirty="0" smtClean="0">
                  <a:solidFill>
                    <a:schemeClr val="bg1"/>
                  </a:solidFill>
                  <a:latin typeface="HY견고딕" pitchFamily="18" charset="-127"/>
                  <a:ea typeface="HY견고딕" pitchFamily="18" charset="-127"/>
                </a:rPr>
                <a:t>4</a:t>
              </a:r>
              <a:endParaRPr lang="en-US" altLang="ko-KR" sz="2000" b="0" dirty="0">
                <a:solidFill>
                  <a:schemeClr val="bg1"/>
                </a:solidFill>
                <a:latin typeface="HY견고딕" pitchFamily="18" charset="-127"/>
                <a:ea typeface="HY견고딕" pitchFamily="18" charset="-127"/>
              </a:endParaRPr>
            </a:p>
          </p:txBody>
        </p:sp>
        <p:sp>
          <p:nvSpPr>
            <p:cNvPr id="6196" name="Text Box 23"/>
            <p:cNvSpPr txBox="1">
              <a:spLocks noChangeArrowheads="1"/>
            </p:cNvSpPr>
            <p:nvPr/>
          </p:nvSpPr>
          <p:spPr bwMode="white">
            <a:xfrm>
              <a:off x="1857356" y="4738634"/>
              <a:ext cx="4714908" cy="531702"/>
            </a:xfrm>
            <a:prstGeom prst="rect">
              <a:avLst/>
            </a:prstGeom>
            <a:noFill/>
            <a:ln w="9525">
              <a:noFill/>
              <a:miter lim="800000"/>
              <a:headEnd/>
              <a:tailEnd/>
            </a:ln>
          </p:spPr>
          <p:txBody>
            <a:bodyPr>
              <a:spAutoFit/>
            </a:bodyPr>
            <a:lstStyle/>
            <a:p>
              <a:pPr marL="457200" indent="-457200" algn="ctr">
                <a:spcBef>
                  <a:spcPct val="50000"/>
                </a:spcBef>
                <a:buClr>
                  <a:schemeClr val="tx1"/>
                </a:buClr>
              </a:pPr>
              <a:endParaRPr lang="en-US" altLang="ko-KR" sz="2000" b="0">
                <a:solidFill>
                  <a:schemeClr val="bg1"/>
                </a:solidFill>
                <a:latin typeface="HY견고딕" pitchFamily="18" charset="-127"/>
                <a:ea typeface="HY견고딕" pitchFamily="18" charset="-127"/>
              </a:endParaRPr>
            </a:p>
          </p:txBody>
        </p:sp>
      </p:grpSp>
      <p:grpSp>
        <p:nvGrpSpPr>
          <p:cNvPr id="14" name="그룹 19"/>
          <p:cNvGrpSpPr>
            <a:grpSpLocks/>
          </p:cNvGrpSpPr>
          <p:nvPr/>
        </p:nvGrpSpPr>
        <p:grpSpPr bwMode="auto">
          <a:xfrm>
            <a:off x="1643063" y="1772816"/>
            <a:ext cx="5572125" cy="714375"/>
            <a:chOff x="1124757" y="4631383"/>
            <a:chExt cx="5518945" cy="949325"/>
          </a:xfrm>
        </p:grpSpPr>
        <p:grpSp>
          <p:nvGrpSpPr>
            <p:cNvPr id="15" name="Group 18"/>
            <p:cNvGrpSpPr>
              <a:grpSpLocks/>
            </p:cNvGrpSpPr>
            <p:nvPr/>
          </p:nvGrpSpPr>
          <p:grpSpPr bwMode="auto">
            <a:xfrm>
              <a:off x="1357290" y="4643445"/>
              <a:ext cx="5286412" cy="686104"/>
              <a:chOff x="720" y="1392"/>
              <a:chExt cx="4058" cy="478"/>
            </a:xfrm>
          </p:grpSpPr>
          <p:sp>
            <p:nvSpPr>
              <p:cNvPr id="135" name="AutoShape 19"/>
              <p:cNvSpPr>
                <a:spLocks noChangeArrowheads="1"/>
              </p:cNvSpPr>
              <p:nvPr/>
            </p:nvSpPr>
            <p:spPr bwMode="gray">
              <a:xfrm>
                <a:off x="720" y="1392"/>
                <a:ext cx="4058" cy="478"/>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ko-KR" altLang="en-US" sz="2000">
                  <a:latin typeface="HY견고딕" pitchFamily="18" charset="-127"/>
                  <a:ea typeface="HY견고딕" pitchFamily="18" charset="-127"/>
                </a:endParaRPr>
              </a:p>
            </p:txBody>
          </p:sp>
          <p:grpSp>
            <p:nvGrpSpPr>
              <p:cNvPr id="16" name="Group 20"/>
              <p:cNvGrpSpPr>
                <a:grpSpLocks/>
              </p:cNvGrpSpPr>
              <p:nvPr/>
            </p:nvGrpSpPr>
            <p:grpSpPr bwMode="auto">
              <a:xfrm>
                <a:off x="730" y="1414"/>
                <a:ext cx="4043" cy="434"/>
                <a:chOff x="744" y="1414"/>
                <a:chExt cx="3988" cy="434"/>
              </a:xfrm>
            </p:grpSpPr>
            <p:sp>
              <p:nvSpPr>
                <p:cNvPr id="137" name="AutoShape 21"/>
                <p:cNvSpPr>
                  <a:spLocks noChangeArrowheads="1"/>
                </p:cNvSpPr>
                <p:nvPr/>
              </p:nvSpPr>
              <p:spPr bwMode="gray">
                <a:xfrm>
                  <a:off x="744" y="1733"/>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ko-KR" altLang="en-US" sz="2000">
                    <a:latin typeface="HY견고딕" pitchFamily="18" charset="-127"/>
                    <a:ea typeface="HY견고딕" pitchFamily="18" charset="-127"/>
                  </a:endParaRPr>
                </a:p>
              </p:txBody>
            </p:sp>
            <p:sp>
              <p:nvSpPr>
                <p:cNvPr id="138" name="AutoShape 22"/>
                <p:cNvSpPr>
                  <a:spLocks noChangeArrowheads="1"/>
                </p:cNvSpPr>
                <p:nvPr/>
              </p:nvSpPr>
              <p:spPr bwMode="gray">
                <a:xfrm>
                  <a:off x="744" y="1414"/>
                  <a:ext cx="3988" cy="112"/>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ko-KR" altLang="en-US" sz="2000">
                    <a:latin typeface="HY견고딕" pitchFamily="18" charset="-127"/>
                    <a:ea typeface="HY견고딕" pitchFamily="18" charset="-127"/>
                  </a:endParaRPr>
                </a:p>
              </p:txBody>
            </p:sp>
          </p:grpSp>
        </p:grpSp>
        <p:pic>
          <p:nvPicPr>
            <p:cNvPr id="6171" name="Picture 30" descr="1"/>
            <p:cNvPicPr>
              <a:picLocks noChangeAspect="1" noChangeArrowheads="1"/>
            </p:cNvPicPr>
            <p:nvPr/>
          </p:nvPicPr>
          <p:blipFill>
            <a:blip r:embed="rId3" cstate="print">
              <a:lum bright="-6000" contrast="24000"/>
            </a:blip>
            <a:srcRect l="42606" t="64474" r="19473"/>
            <a:stretch>
              <a:fillRect/>
            </a:stretch>
          </p:blipFill>
          <p:spPr bwMode="auto">
            <a:xfrm>
              <a:off x="1124757" y="4631383"/>
              <a:ext cx="792162" cy="949325"/>
            </a:xfrm>
            <a:prstGeom prst="rect">
              <a:avLst/>
            </a:prstGeom>
            <a:noFill/>
            <a:ln w="9525">
              <a:noFill/>
              <a:miter lim="800000"/>
              <a:headEnd/>
              <a:tailEnd/>
            </a:ln>
          </p:spPr>
        </p:pic>
        <p:sp>
          <p:nvSpPr>
            <p:cNvPr id="6172" name="Text Box 32"/>
            <p:cNvSpPr txBox="1">
              <a:spLocks noChangeArrowheads="1"/>
            </p:cNvSpPr>
            <p:nvPr/>
          </p:nvSpPr>
          <p:spPr bwMode="white">
            <a:xfrm>
              <a:off x="1428728" y="4750509"/>
              <a:ext cx="381000" cy="432669"/>
            </a:xfrm>
            <a:prstGeom prst="rect">
              <a:avLst/>
            </a:prstGeom>
            <a:noFill/>
            <a:ln w="9525">
              <a:noFill/>
              <a:miter lim="800000"/>
              <a:headEnd/>
              <a:tailEnd/>
            </a:ln>
          </p:spPr>
          <p:txBody>
            <a:bodyPr>
              <a:spAutoFit/>
            </a:bodyPr>
            <a:lstStyle/>
            <a:p>
              <a:pPr algn="ctr">
                <a:spcBef>
                  <a:spcPct val="50000"/>
                </a:spcBef>
              </a:pPr>
              <a:r>
                <a:rPr lang="en-US" altLang="ko-KR" sz="2000" b="0">
                  <a:solidFill>
                    <a:schemeClr val="bg1"/>
                  </a:solidFill>
                  <a:latin typeface="HY견고딕" pitchFamily="18" charset="-127"/>
                  <a:ea typeface="HY견고딕" pitchFamily="18" charset="-127"/>
                </a:rPr>
                <a:t>1</a:t>
              </a:r>
            </a:p>
          </p:txBody>
        </p:sp>
        <p:sp>
          <p:nvSpPr>
            <p:cNvPr id="6173" name="Text Box 23"/>
            <p:cNvSpPr txBox="1">
              <a:spLocks noChangeArrowheads="1"/>
            </p:cNvSpPr>
            <p:nvPr/>
          </p:nvSpPr>
          <p:spPr bwMode="white">
            <a:xfrm>
              <a:off x="1857356" y="4714574"/>
              <a:ext cx="4714908" cy="531702"/>
            </a:xfrm>
            <a:prstGeom prst="rect">
              <a:avLst/>
            </a:prstGeom>
            <a:noFill/>
            <a:ln w="9525">
              <a:noFill/>
              <a:miter lim="800000"/>
              <a:headEnd/>
              <a:tailEnd/>
            </a:ln>
          </p:spPr>
          <p:txBody>
            <a:bodyPr>
              <a:spAutoFit/>
            </a:bodyPr>
            <a:lstStyle/>
            <a:p>
              <a:pPr algn="ctr"/>
              <a:r>
                <a:rPr lang="ko-KR" altLang="en-US" sz="2000" kern="10" dirty="0" smtClean="0">
                  <a:ln w="9525">
                    <a:solidFill>
                      <a:schemeClr val="tx1"/>
                    </a:solidFill>
                    <a:round/>
                    <a:headEnd/>
                    <a:tailEnd/>
                  </a:ln>
                  <a:cs typeface="Times New Roman"/>
                </a:rPr>
                <a:t>에너지수급관련 이슈제기의 문제점</a:t>
              </a:r>
              <a:endParaRPr lang="ko-KR" altLang="en-US" sz="2000" kern="10" dirty="0">
                <a:ln w="9525">
                  <a:solidFill>
                    <a:schemeClr val="tx1"/>
                  </a:solidFill>
                  <a:round/>
                  <a:headEnd/>
                  <a:tailEnd/>
                </a:ln>
                <a:cs typeface="Times New Roman"/>
              </a:endParaRPr>
            </a:p>
          </p:txBody>
        </p:sp>
      </p:grpSp>
      <p:sp>
        <p:nvSpPr>
          <p:cNvPr id="6157" name="직사각형 67"/>
          <p:cNvSpPr>
            <a:spLocks noChangeArrowheads="1"/>
          </p:cNvSpPr>
          <p:nvPr/>
        </p:nvSpPr>
        <p:spPr bwMode="auto">
          <a:xfrm>
            <a:off x="2357438" y="2553004"/>
            <a:ext cx="4643437" cy="707886"/>
          </a:xfrm>
          <a:prstGeom prst="rect">
            <a:avLst/>
          </a:prstGeom>
          <a:noFill/>
          <a:ln w="9525">
            <a:noFill/>
            <a:miter lim="800000"/>
            <a:headEnd/>
            <a:tailEnd/>
          </a:ln>
        </p:spPr>
        <p:txBody>
          <a:bodyPr>
            <a:spAutoFit/>
          </a:bodyPr>
          <a:lstStyle/>
          <a:p>
            <a:pPr algn="ctr"/>
            <a:r>
              <a:rPr lang="ko-KR" altLang="en-US" sz="2000" kern="10" dirty="0" smtClean="0">
                <a:ln w="9525">
                  <a:solidFill>
                    <a:schemeClr val="tx1"/>
                  </a:solidFill>
                  <a:round/>
                  <a:headEnd/>
                  <a:tailEnd/>
                </a:ln>
                <a:cs typeface="Times New Roman"/>
              </a:rPr>
              <a:t>전력시장과 가스직도입</a:t>
            </a:r>
          </a:p>
          <a:p>
            <a:pPr algn="ctr"/>
            <a:endParaRPr lang="ko-KR" altLang="en-US" sz="2000" kern="10" dirty="0">
              <a:ln w="9525">
                <a:solidFill>
                  <a:schemeClr val="tx1"/>
                </a:solidFill>
                <a:round/>
                <a:headEnd/>
                <a:tailEnd/>
              </a:ln>
              <a:cs typeface="Times New Roman"/>
            </a:endParaRPr>
          </a:p>
        </p:txBody>
      </p:sp>
      <p:sp>
        <p:nvSpPr>
          <p:cNvPr id="6162" name="직사각형 72"/>
          <p:cNvSpPr>
            <a:spLocks noChangeArrowheads="1"/>
          </p:cNvSpPr>
          <p:nvPr/>
        </p:nvSpPr>
        <p:spPr bwMode="auto">
          <a:xfrm>
            <a:off x="3252868" y="3320949"/>
            <a:ext cx="2497800" cy="400110"/>
          </a:xfrm>
          <a:prstGeom prst="rect">
            <a:avLst/>
          </a:prstGeom>
          <a:noFill/>
          <a:ln w="9525">
            <a:noFill/>
            <a:miter lim="800000"/>
            <a:headEnd/>
            <a:tailEnd/>
          </a:ln>
        </p:spPr>
        <p:txBody>
          <a:bodyPr wrap="none">
            <a:spAutoFit/>
          </a:bodyPr>
          <a:lstStyle/>
          <a:p>
            <a:pPr algn="ctr"/>
            <a:r>
              <a:rPr lang="ko-KR" altLang="en-US" sz="2000" kern="10" dirty="0" smtClean="0">
                <a:ln w="9525">
                  <a:solidFill>
                    <a:schemeClr val="tx1"/>
                  </a:solidFill>
                  <a:round/>
                  <a:headEnd/>
                  <a:tailEnd/>
                </a:ln>
                <a:cs typeface="Times New Roman"/>
              </a:rPr>
              <a:t>  가스시장의 이슈점검</a:t>
            </a:r>
          </a:p>
        </p:txBody>
      </p:sp>
      <p:sp>
        <p:nvSpPr>
          <p:cNvPr id="43" name="Rectangle 42"/>
          <p:cNvSpPr/>
          <p:nvPr/>
        </p:nvSpPr>
        <p:spPr>
          <a:xfrm>
            <a:off x="2714612" y="4071942"/>
            <a:ext cx="4276364" cy="369332"/>
          </a:xfrm>
          <a:prstGeom prst="rect">
            <a:avLst/>
          </a:prstGeom>
        </p:spPr>
        <p:txBody>
          <a:bodyPr wrap="square">
            <a:spAutoFit/>
          </a:bodyPr>
          <a:lstStyle/>
          <a:p>
            <a:r>
              <a:rPr lang="en-US" altLang="ko-KR" kern="10" dirty="0" smtClean="0">
                <a:ln w="9525">
                  <a:solidFill>
                    <a:schemeClr val="tx1"/>
                  </a:solidFill>
                  <a:round/>
                  <a:headEnd/>
                  <a:tailEnd/>
                </a:ln>
                <a:cs typeface="Times New Roman"/>
              </a:rPr>
              <a:t> </a:t>
            </a:r>
            <a:r>
              <a:rPr lang="ko-KR" altLang="en-US" kern="10" dirty="0" smtClean="0">
                <a:ln w="9525">
                  <a:solidFill>
                    <a:schemeClr val="tx1"/>
                  </a:solidFill>
                  <a:round/>
                  <a:headEnd/>
                  <a:tailEnd/>
                </a:ln>
                <a:cs typeface="Times New Roman"/>
              </a:rPr>
              <a:t>수급계획과 </a:t>
            </a:r>
            <a:r>
              <a:rPr lang="en-US" altLang="ko-KR" kern="10" dirty="0" smtClean="0">
                <a:ln w="9525">
                  <a:solidFill>
                    <a:schemeClr val="tx1"/>
                  </a:solidFill>
                  <a:round/>
                  <a:headEnd/>
                  <a:tailEnd/>
                </a:ln>
                <a:cs typeface="Times New Roman"/>
              </a:rPr>
              <a:t>LNG </a:t>
            </a:r>
            <a:r>
              <a:rPr lang="ko-KR" altLang="en-US" kern="10" dirty="0" smtClean="0">
                <a:ln w="9525">
                  <a:solidFill>
                    <a:schemeClr val="tx1"/>
                  </a:solidFill>
                  <a:round/>
                  <a:headEnd/>
                  <a:tailEnd/>
                </a:ln>
                <a:cs typeface="Times New Roman"/>
              </a:rPr>
              <a:t>도입의 적절성 검토</a:t>
            </a:r>
            <a:endParaRPr lang="ko-KR" altLang="en-US" dirty="0"/>
          </a:p>
        </p:txBody>
      </p:sp>
      <p:grpSp>
        <p:nvGrpSpPr>
          <p:cNvPr id="44" name="그룹 37"/>
          <p:cNvGrpSpPr>
            <a:grpSpLocks/>
          </p:cNvGrpSpPr>
          <p:nvPr/>
        </p:nvGrpSpPr>
        <p:grpSpPr bwMode="auto">
          <a:xfrm>
            <a:off x="1643042" y="4733544"/>
            <a:ext cx="5589587" cy="720420"/>
            <a:chOff x="1124757" y="4623350"/>
            <a:chExt cx="5518945" cy="957358"/>
          </a:xfrm>
        </p:grpSpPr>
        <p:grpSp>
          <p:nvGrpSpPr>
            <p:cNvPr id="45" name="Group 18"/>
            <p:cNvGrpSpPr>
              <a:grpSpLocks/>
            </p:cNvGrpSpPr>
            <p:nvPr/>
          </p:nvGrpSpPr>
          <p:grpSpPr bwMode="auto">
            <a:xfrm>
              <a:off x="1353382" y="4623350"/>
              <a:ext cx="5290320" cy="686104"/>
              <a:chOff x="717" y="1378"/>
              <a:chExt cx="4061" cy="478"/>
            </a:xfrm>
          </p:grpSpPr>
          <p:sp>
            <p:nvSpPr>
              <p:cNvPr id="49" name="AutoShape 19"/>
              <p:cNvSpPr>
                <a:spLocks noChangeArrowheads="1"/>
              </p:cNvSpPr>
              <p:nvPr/>
            </p:nvSpPr>
            <p:spPr bwMode="gray">
              <a:xfrm>
                <a:off x="717" y="1378"/>
                <a:ext cx="4061" cy="478"/>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ko-KR" altLang="en-US" sz="2000">
                  <a:latin typeface="HY견고딕" pitchFamily="18" charset="-127"/>
                  <a:ea typeface="HY견고딕" pitchFamily="18" charset="-127"/>
                </a:endParaRPr>
              </a:p>
            </p:txBody>
          </p:sp>
          <p:grpSp>
            <p:nvGrpSpPr>
              <p:cNvPr id="50" name="Group 20"/>
              <p:cNvGrpSpPr>
                <a:grpSpLocks/>
              </p:cNvGrpSpPr>
              <p:nvPr/>
            </p:nvGrpSpPr>
            <p:grpSpPr bwMode="auto">
              <a:xfrm>
                <a:off x="726" y="1414"/>
                <a:ext cx="4051" cy="434"/>
                <a:chOff x="740" y="1414"/>
                <a:chExt cx="3996" cy="434"/>
              </a:xfrm>
            </p:grpSpPr>
            <p:sp>
              <p:nvSpPr>
                <p:cNvPr id="52" name="AutoShape 21"/>
                <p:cNvSpPr>
                  <a:spLocks noChangeArrowheads="1"/>
                </p:cNvSpPr>
                <p:nvPr/>
              </p:nvSpPr>
              <p:spPr bwMode="gray">
                <a:xfrm>
                  <a:off x="740" y="1733"/>
                  <a:ext cx="3996"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ko-KR" altLang="en-US" sz="2000">
                    <a:latin typeface="HY견고딕" pitchFamily="18" charset="-127"/>
                    <a:ea typeface="HY견고딕" pitchFamily="18" charset="-127"/>
                  </a:endParaRPr>
                </a:p>
              </p:txBody>
            </p:sp>
            <p:sp>
              <p:nvSpPr>
                <p:cNvPr id="53" name="AutoShape 22"/>
                <p:cNvSpPr>
                  <a:spLocks noChangeArrowheads="1"/>
                </p:cNvSpPr>
                <p:nvPr/>
              </p:nvSpPr>
              <p:spPr bwMode="gray">
                <a:xfrm>
                  <a:off x="740" y="1414"/>
                  <a:ext cx="3996" cy="112"/>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ko-KR" altLang="en-US" sz="2000">
                    <a:latin typeface="HY견고딕" pitchFamily="18" charset="-127"/>
                    <a:ea typeface="HY견고딕" pitchFamily="18" charset="-127"/>
                  </a:endParaRPr>
                </a:p>
              </p:txBody>
            </p:sp>
          </p:grpSp>
        </p:grpSp>
        <p:pic>
          <p:nvPicPr>
            <p:cNvPr id="46" name="Picture 30" descr="1"/>
            <p:cNvPicPr>
              <a:picLocks noChangeAspect="1" noChangeArrowheads="1"/>
            </p:cNvPicPr>
            <p:nvPr/>
          </p:nvPicPr>
          <p:blipFill>
            <a:blip r:embed="rId3" cstate="print">
              <a:lum bright="-6000" contrast="24000"/>
            </a:blip>
            <a:srcRect l="42606" t="64474" r="19473"/>
            <a:stretch>
              <a:fillRect/>
            </a:stretch>
          </p:blipFill>
          <p:spPr bwMode="auto">
            <a:xfrm>
              <a:off x="1124757" y="4631383"/>
              <a:ext cx="792162" cy="949325"/>
            </a:xfrm>
            <a:prstGeom prst="rect">
              <a:avLst/>
            </a:prstGeom>
            <a:noFill/>
            <a:ln w="9525">
              <a:noFill/>
              <a:miter lim="800000"/>
              <a:headEnd/>
              <a:tailEnd/>
            </a:ln>
          </p:spPr>
        </p:pic>
        <p:sp>
          <p:nvSpPr>
            <p:cNvPr id="47" name="Text Box 32"/>
            <p:cNvSpPr txBox="1">
              <a:spLocks noChangeArrowheads="1"/>
            </p:cNvSpPr>
            <p:nvPr/>
          </p:nvSpPr>
          <p:spPr bwMode="white">
            <a:xfrm>
              <a:off x="1428728" y="4730865"/>
              <a:ext cx="381000" cy="531702"/>
            </a:xfrm>
            <a:prstGeom prst="rect">
              <a:avLst/>
            </a:prstGeom>
            <a:noFill/>
            <a:ln w="9525">
              <a:noFill/>
              <a:miter lim="800000"/>
              <a:headEnd/>
              <a:tailEnd/>
            </a:ln>
          </p:spPr>
          <p:txBody>
            <a:bodyPr>
              <a:spAutoFit/>
            </a:bodyPr>
            <a:lstStyle/>
            <a:p>
              <a:pPr algn="ctr">
                <a:spcBef>
                  <a:spcPct val="50000"/>
                </a:spcBef>
              </a:pPr>
              <a:r>
                <a:rPr lang="en-US" altLang="ko-KR" sz="2000" dirty="0" smtClean="0">
                  <a:solidFill>
                    <a:schemeClr val="bg1"/>
                  </a:solidFill>
                  <a:latin typeface="HY견고딕" pitchFamily="18" charset="-127"/>
                  <a:ea typeface="HY견고딕" pitchFamily="18" charset="-127"/>
                </a:rPr>
                <a:t>5</a:t>
              </a:r>
              <a:endParaRPr lang="en-US" altLang="ko-KR" sz="2000" b="0" dirty="0">
                <a:solidFill>
                  <a:schemeClr val="bg1"/>
                </a:solidFill>
                <a:latin typeface="HY견고딕" pitchFamily="18" charset="-127"/>
                <a:ea typeface="HY견고딕" pitchFamily="18" charset="-127"/>
              </a:endParaRPr>
            </a:p>
          </p:txBody>
        </p:sp>
        <p:sp>
          <p:nvSpPr>
            <p:cNvPr id="48" name="Text Box 23"/>
            <p:cNvSpPr txBox="1">
              <a:spLocks noChangeArrowheads="1"/>
            </p:cNvSpPr>
            <p:nvPr/>
          </p:nvSpPr>
          <p:spPr bwMode="white">
            <a:xfrm>
              <a:off x="1857356" y="4738634"/>
              <a:ext cx="4714908" cy="531702"/>
            </a:xfrm>
            <a:prstGeom prst="rect">
              <a:avLst/>
            </a:prstGeom>
            <a:noFill/>
            <a:ln w="9525">
              <a:noFill/>
              <a:miter lim="800000"/>
              <a:headEnd/>
              <a:tailEnd/>
            </a:ln>
          </p:spPr>
          <p:txBody>
            <a:bodyPr>
              <a:spAutoFit/>
            </a:bodyPr>
            <a:lstStyle/>
            <a:p>
              <a:pPr marL="457200" indent="-457200" algn="ctr">
                <a:spcBef>
                  <a:spcPct val="50000"/>
                </a:spcBef>
                <a:buClr>
                  <a:schemeClr val="tx1"/>
                </a:buClr>
              </a:pPr>
              <a:endParaRPr lang="en-US" altLang="ko-KR" sz="2000" b="0">
                <a:solidFill>
                  <a:schemeClr val="bg1"/>
                </a:solidFill>
                <a:latin typeface="HY견고딕" pitchFamily="18" charset="-127"/>
                <a:ea typeface="HY견고딕" pitchFamily="18" charset="-127"/>
              </a:endParaRPr>
            </a:p>
          </p:txBody>
        </p:sp>
      </p:grpSp>
      <p:sp>
        <p:nvSpPr>
          <p:cNvPr id="54" name="Rectangle 53"/>
          <p:cNvSpPr/>
          <p:nvPr/>
        </p:nvSpPr>
        <p:spPr>
          <a:xfrm>
            <a:off x="2714591" y="4804982"/>
            <a:ext cx="4000549" cy="369332"/>
          </a:xfrm>
          <a:prstGeom prst="rect">
            <a:avLst/>
          </a:prstGeom>
        </p:spPr>
        <p:txBody>
          <a:bodyPr wrap="square">
            <a:spAutoFit/>
          </a:bodyPr>
          <a:lstStyle/>
          <a:p>
            <a:pPr algn="ctr"/>
            <a:r>
              <a:rPr lang="en-US" altLang="ko-KR" kern="10" dirty="0" smtClean="0">
                <a:ln w="9525">
                  <a:solidFill>
                    <a:schemeClr val="tx1"/>
                  </a:solidFill>
                  <a:round/>
                  <a:headEnd/>
                  <a:tailEnd/>
                </a:ln>
                <a:cs typeface="Times New Roman"/>
              </a:rPr>
              <a:t> </a:t>
            </a:r>
            <a:r>
              <a:rPr lang="ko-KR" altLang="en-US" kern="10" dirty="0" smtClean="0">
                <a:ln w="9525">
                  <a:solidFill>
                    <a:schemeClr val="tx1"/>
                  </a:solidFill>
                  <a:round/>
                  <a:headEnd/>
                  <a:tailEnd/>
                </a:ln>
                <a:cs typeface="Times New Roman"/>
              </a:rPr>
              <a:t>마무리 요약</a:t>
            </a:r>
            <a:endParaRPr lang="ko-KR" altLang="en-U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latin typeface="Arial" pitchFamily="34" charset="0"/>
                <a:cs typeface="Arial" pitchFamily="34" charset="0"/>
              </a:rPr>
              <a:t>한국</a:t>
            </a:r>
            <a:r>
              <a:rPr lang="en-US" altLang="ko-KR" dirty="0" smtClean="0">
                <a:latin typeface="Arial" pitchFamily="34" charset="0"/>
                <a:cs typeface="Arial" pitchFamily="34" charset="0"/>
              </a:rPr>
              <a:t>, </a:t>
            </a:r>
            <a:r>
              <a:rPr lang="ko-KR" altLang="en-US" dirty="0" smtClean="0">
                <a:latin typeface="Arial" pitchFamily="34" charset="0"/>
                <a:cs typeface="Arial" pitchFamily="34" charset="0"/>
              </a:rPr>
              <a:t>일본의 </a:t>
            </a:r>
            <a:r>
              <a:rPr lang="en-US" altLang="ko-KR" dirty="0" smtClean="0">
                <a:latin typeface="Arial" pitchFamily="34" charset="0"/>
                <a:cs typeface="Arial" pitchFamily="34" charset="0"/>
              </a:rPr>
              <a:t>LNG</a:t>
            </a:r>
            <a:r>
              <a:rPr lang="ko-KR" altLang="en-US" dirty="0" smtClean="0">
                <a:latin typeface="Arial" pitchFamily="34" charset="0"/>
                <a:cs typeface="Arial" pitchFamily="34" charset="0"/>
              </a:rPr>
              <a:t>도입단가의 비교</a:t>
            </a:r>
            <a:endParaRPr lang="ko-KR" altLang="en-US" dirty="0"/>
          </a:p>
        </p:txBody>
      </p:sp>
      <p:graphicFrame>
        <p:nvGraphicFramePr>
          <p:cNvPr id="4" name="차트 4"/>
          <p:cNvGraphicFramePr>
            <a:graphicFrameLocks noGrp="1"/>
          </p:cNvGraphicFramePr>
          <p:nvPr>
            <p:ph idx="1"/>
          </p:nvPr>
        </p:nvGraphicFramePr>
        <p:xfrm>
          <a:off x="285720" y="1357298"/>
          <a:ext cx="785818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직사각형 7"/>
          <p:cNvSpPr/>
          <p:nvPr/>
        </p:nvSpPr>
        <p:spPr>
          <a:xfrm>
            <a:off x="1000100" y="6215082"/>
            <a:ext cx="1912703" cy="246221"/>
          </a:xfrm>
          <a:prstGeom prst="rect">
            <a:avLst/>
          </a:prstGeom>
        </p:spPr>
        <p:txBody>
          <a:bodyPr wrap="none">
            <a:spAutoFit/>
          </a:bodyPr>
          <a:lstStyle/>
          <a:p>
            <a:pPr marL="266700" indent="-266700">
              <a:spcBef>
                <a:spcPct val="20000"/>
              </a:spcBef>
            </a:pPr>
            <a:r>
              <a:rPr lang="ko-KR" altLang="en-US" sz="1000" kern="0" dirty="0" smtClean="0">
                <a:solidFill>
                  <a:schemeClr val="tx2">
                    <a:lumMod val="75000"/>
                  </a:schemeClr>
                </a:solidFill>
                <a:latin typeface="Arial" pitchFamily="34" charset="0"/>
                <a:cs typeface="Arial" pitchFamily="34" charset="0"/>
              </a:rPr>
              <a:t>출처</a:t>
            </a:r>
            <a:r>
              <a:rPr lang="en-US" altLang="ko-KR" sz="1000" kern="0" dirty="0" smtClean="0">
                <a:solidFill>
                  <a:schemeClr val="tx2">
                    <a:lumMod val="75000"/>
                  </a:schemeClr>
                </a:solidFill>
                <a:latin typeface="Arial" pitchFamily="34" charset="0"/>
                <a:cs typeface="Arial" pitchFamily="34" charset="0"/>
              </a:rPr>
              <a:t>: </a:t>
            </a:r>
            <a:r>
              <a:rPr lang="ko-KR" altLang="en-US" sz="1000" kern="0" dirty="0" smtClean="0">
                <a:solidFill>
                  <a:schemeClr val="tx2">
                    <a:lumMod val="75000"/>
                  </a:schemeClr>
                </a:solidFill>
                <a:latin typeface="Arial" pitchFamily="34" charset="0"/>
                <a:cs typeface="Arial" pitchFamily="34" charset="0"/>
              </a:rPr>
              <a:t>에너지통계연보</a:t>
            </a:r>
            <a:r>
              <a:rPr lang="en-US" altLang="ko-KR" sz="1000" kern="0" dirty="0" smtClean="0">
                <a:solidFill>
                  <a:schemeClr val="tx2">
                    <a:lumMod val="75000"/>
                  </a:schemeClr>
                </a:solidFill>
                <a:latin typeface="Arial" pitchFamily="34" charset="0"/>
                <a:cs typeface="Arial" pitchFamily="34" charset="0"/>
              </a:rPr>
              <a:t>, </a:t>
            </a:r>
            <a:r>
              <a:rPr lang="ko-KR" altLang="en-US" sz="1000" kern="0" dirty="0" smtClean="0">
                <a:solidFill>
                  <a:schemeClr val="tx2">
                    <a:lumMod val="75000"/>
                  </a:schemeClr>
                </a:solidFill>
                <a:latin typeface="Arial" pitchFamily="34" charset="0"/>
                <a:cs typeface="Arial" pitchFamily="34" charset="0"/>
              </a:rPr>
              <a:t>일본무역협회</a:t>
            </a:r>
            <a:endParaRPr lang="ko-KR" altLang="en-US" sz="1000" kern="0" dirty="0">
              <a:solidFill>
                <a:schemeClr val="tx2">
                  <a:lumMod val="75000"/>
                </a:schemeClr>
              </a:solidFill>
              <a:latin typeface="Arial" pitchFamily="34" charset="0"/>
              <a:cs typeface="Arial" pitchFamily="34" charset="0"/>
            </a:endParaRPr>
          </a:p>
        </p:txBody>
      </p:sp>
      <p:cxnSp>
        <p:nvCxnSpPr>
          <p:cNvPr id="11" name="Shape 10"/>
          <p:cNvCxnSpPr>
            <a:stCxn id="7" idx="1"/>
          </p:cNvCxnSpPr>
          <p:nvPr/>
        </p:nvCxnSpPr>
        <p:spPr>
          <a:xfrm rot="10800000">
            <a:off x="7643834" y="5000636"/>
            <a:ext cx="214314" cy="37152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12" idx="1"/>
          </p:cNvCxnSpPr>
          <p:nvPr/>
        </p:nvCxnSpPr>
        <p:spPr>
          <a:xfrm rot="10800000">
            <a:off x="7358082" y="3071812"/>
            <a:ext cx="500098" cy="286880"/>
          </a:xfrm>
          <a:prstGeom prst="curvedConnector3">
            <a:avLst>
              <a:gd name="adj1" fmla="val 50000"/>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929454" y="3571876"/>
            <a:ext cx="428628" cy="1588"/>
          </a:xfrm>
          <a:prstGeom prst="straightConnector1">
            <a:avLst/>
          </a:prstGeom>
          <a:ln w="22225">
            <a:solidFill>
              <a:schemeClr val="tx1"/>
            </a:solidFill>
            <a:headEnd type="arrow"/>
            <a:tailEnd type="arrow"/>
          </a:ln>
          <a:effectLst>
            <a:outerShdw dist="12700" dir="5400000" sx="101000" sy="101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6631002" y="1422386"/>
            <a:ext cx="71438" cy="71438"/>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Flowchart: Connector 12"/>
          <p:cNvSpPr/>
          <p:nvPr/>
        </p:nvSpPr>
        <p:spPr>
          <a:xfrm>
            <a:off x="7929586" y="1500174"/>
            <a:ext cx="71438" cy="71438"/>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 name="Straight Arrow Connector 16"/>
          <p:cNvCxnSpPr/>
          <p:nvPr/>
        </p:nvCxnSpPr>
        <p:spPr>
          <a:xfrm rot="5400000" flipH="1" flipV="1">
            <a:off x="6029780" y="3521424"/>
            <a:ext cx="3852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072198" y="1071546"/>
            <a:ext cx="1357322" cy="307777"/>
          </a:xfrm>
          <a:prstGeom prst="rect">
            <a:avLst/>
          </a:prstGeom>
        </p:spPr>
        <p:txBody>
          <a:bodyPr wrap="square">
            <a:spAutoFit/>
          </a:bodyPr>
          <a:lstStyle/>
          <a:p>
            <a:r>
              <a:rPr lang="en-US" sz="1400" dirty="0" smtClean="0">
                <a:solidFill>
                  <a:srgbClr val="FF0000"/>
                </a:solidFill>
              </a:rPr>
              <a:t>$21.51/</a:t>
            </a:r>
            <a:r>
              <a:rPr lang="en-US" sz="1400" dirty="0" err="1" smtClean="0">
                <a:solidFill>
                  <a:srgbClr val="FF0000"/>
                </a:solidFill>
              </a:rPr>
              <a:t>MMBtu</a:t>
            </a:r>
            <a:r>
              <a:rPr lang="en-US" sz="1400" dirty="0" smtClean="0">
                <a:solidFill>
                  <a:srgbClr val="FF0000"/>
                </a:solidFill>
              </a:rPr>
              <a:t> </a:t>
            </a:r>
            <a:endParaRPr lang="ko-KR" altLang="en-US" sz="1400" dirty="0"/>
          </a:p>
        </p:txBody>
      </p:sp>
      <p:sp>
        <p:nvSpPr>
          <p:cNvPr id="19" name="Rectangle 18"/>
          <p:cNvSpPr/>
          <p:nvPr/>
        </p:nvSpPr>
        <p:spPr>
          <a:xfrm>
            <a:off x="7878818" y="1288263"/>
            <a:ext cx="1265182" cy="276999"/>
          </a:xfrm>
          <a:prstGeom prst="rect">
            <a:avLst/>
          </a:prstGeom>
        </p:spPr>
        <p:txBody>
          <a:bodyPr wrap="square">
            <a:spAutoFit/>
          </a:bodyPr>
          <a:lstStyle/>
          <a:p>
            <a:r>
              <a:rPr lang="en-US" sz="1200" dirty="0" smtClean="0">
                <a:solidFill>
                  <a:srgbClr val="FF0000"/>
                </a:solidFill>
              </a:rPr>
              <a:t>$21.413/</a:t>
            </a:r>
            <a:r>
              <a:rPr lang="en-US" sz="1200" dirty="0" err="1" smtClean="0">
                <a:solidFill>
                  <a:srgbClr val="FF0000"/>
                </a:solidFill>
              </a:rPr>
              <a:t>MMBtu</a:t>
            </a:r>
            <a:endParaRPr lang="ko-KR" altLang="en-US" sz="1200" dirty="0"/>
          </a:p>
        </p:txBody>
      </p:sp>
      <p:cxnSp>
        <p:nvCxnSpPr>
          <p:cNvPr id="20" name="Straight Arrow Connector 19"/>
          <p:cNvCxnSpPr/>
          <p:nvPr/>
        </p:nvCxnSpPr>
        <p:spPr>
          <a:xfrm rot="5400000" flipH="1" flipV="1">
            <a:off x="4724308" y="3481480"/>
            <a:ext cx="3888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143636" y="714357"/>
            <a:ext cx="1125629" cy="461665"/>
          </a:xfrm>
          <a:prstGeom prst="rect">
            <a:avLst/>
          </a:prstGeom>
        </p:spPr>
        <p:txBody>
          <a:bodyPr wrap="square">
            <a:spAutoFit/>
          </a:bodyPr>
          <a:lstStyle/>
          <a:p>
            <a:r>
              <a:rPr lang="en-US" sz="1200" dirty="0" smtClean="0">
                <a:solidFill>
                  <a:schemeClr val="bg1"/>
                </a:solidFill>
              </a:rPr>
              <a:t>28 Nov 2008</a:t>
            </a:r>
          </a:p>
          <a:p>
            <a:pPr algn="ctr"/>
            <a:r>
              <a:rPr lang="en-US" altLang="ko-KR" sz="1200" dirty="0" smtClean="0">
                <a:solidFill>
                  <a:schemeClr val="bg1"/>
                </a:solidFill>
              </a:rPr>
              <a:t>KOGAS</a:t>
            </a:r>
            <a:endParaRPr lang="ko-KR" altLang="en-US" sz="1200" dirty="0">
              <a:solidFill>
                <a:schemeClr val="bg1"/>
              </a:solidFill>
            </a:endParaRPr>
          </a:p>
        </p:txBody>
      </p:sp>
      <p:sp>
        <p:nvSpPr>
          <p:cNvPr id="22" name="Rectangle 21"/>
          <p:cNvSpPr/>
          <p:nvPr/>
        </p:nvSpPr>
        <p:spPr>
          <a:xfrm>
            <a:off x="7875527" y="785795"/>
            <a:ext cx="1143262" cy="461665"/>
          </a:xfrm>
          <a:prstGeom prst="rect">
            <a:avLst/>
          </a:prstGeom>
        </p:spPr>
        <p:txBody>
          <a:bodyPr wrap="square">
            <a:spAutoFit/>
          </a:bodyPr>
          <a:lstStyle/>
          <a:p>
            <a:r>
              <a:rPr lang="en-US" sz="1200" dirty="0" smtClean="0">
                <a:solidFill>
                  <a:schemeClr val="bg1"/>
                </a:solidFill>
              </a:rPr>
              <a:t>13 Feb. 2013</a:t>
            </a:r>
          </a:p>
          <a:p>
            <a:pPr algn="ctr"/>
            <a:r>
              <a:rPr lang="ko-KR" altLang="en-US" sz="1200" dirty="0" smtClean="0">
                <a:solidFill>
                  <a:schemeClr val="bg1"/>
                </a:solidFill>
              </a:rPr>
              <a:t>일본</a:t>
            </a:r>
            <a:endParaRPr lang="ko-KR" altLang="en-US" sz="1200" dirty="0">
              <a:solidFill>
                <a:schemeClr val="bg1"/>
              </a:solidFill>
            </a:endParaRPr>
          </a:p>
        </p:txBody>
      </p:sp>
      <p:sp>
        <p:nvSpPr>
          <p:cNvPr id="23" name="TextBox 22"/>
          <p:cNvSpPr txBox="1"/>
          <p:nvPr/>
        </p:nvSpPr>
        <p:spPr>
          <a:xfrm>
            <a:off x="6000760" y="6286520"/>
            <a:ext cx="2643206" cy="369332"/>
          </a:xfrm>
          <a:prstGeom prst="rect">
            <a:avLst/>
          </a:prstGeom>
          <a:noFill/>
        </p:spPr>
        <p:txBody>
          <a:bodyPr wrap="square" rtlCol="0">
            <a:spAutoFit/>
          </a:bodyPr>
          <a:lstStyle/>
          <a:p>
            <a:r>
              <a:rPr lang="en-US" altLang="ko-KR" dirty="0" smtClean="0"/>
              <a:t>SPOT</a:t>
            </a:r>
            <a:r>
              <a:rPr lang="ko-KR" altLang="en-US" dirty="0" smtClean="0"/>
              <a:t>가격의 추이는</a:t>
            </a:r>
            <a:r>
              <a:rPr lang="en-US" altLang="ko-KR" dirty="0" smtClean="0"/>
              <a:t>?</a:t>
            </a:r>
            <a:endParaRPr lang="ko-KR" altLang="en-US" dirty="0"/>
          </a:p>
        </p:txBody>
      </p:sp>
      <p:sp>
        <p:nvSpPr>
          <p:cNvPr id="7" name="Rectangle 6"/>
          <p:cNvSpPr/>
          <p:nvPr/>
        </p:nvSpPr>
        <p:spPr>
          <a:xfrm>
            <a:off x="7858148" y="5072074"/>
            <a:ext cx="1214414" cy="600164"/>
          </a:xfrm>
          <a:prstGeom prst="rect">
            <a:avLst/>
          </a:prstGeom>
          <a:solidFill>
            <a:schemeClr val="bg1"/>
          </a:solidFill>
          <a:ln>
            <a:solidFill>
              <a:schemeClr val="tx1"/>
            </a:solidFill>
          </a:ln>
        </p:spPr>
        <p:txBody>
          <a:bodyPr wrap="square">
            <a:spAutoFit/>
          </a:bodyPr>
          <a:lstStyle/>
          <a:p>
            <a:r>
              <a:rPr lang="en-US" altLang="ko-KR" sz="1100" dirty="0" smtClean="0"/>
              <a:t>Henry Hub</a:t>
            </a:r>
            <a:r>
              <a:rPr lang="ko-KR" altLang="en-US" sz="1100" dirty="0" smtClean="0"/>
              <a:t>가격 </a:t>
            </a:r>
            <a:r>
              <a:rPr lang="en-US" altLang="ko-KR" sz="1100" dirty="0" smtClean="0"/>
              <a:t>(2012</a:t>
            </a:r>
            <a:r>
              <a:rPr lang="ko-KR" altLang="en-US" sz="1100" dirty="0" smtClean="0"/>
              <a:t>년 </a:t>
            </a:r>
            <a:r>
              <a:rPr lang="en-US" altLang="ko-KR" sz="1100" dirty="0" smtClean="0"/>
              <a:t>2</a:t>
            </a:r>
            <a:r>
              <a:rPr lang="ko-KR" altLang="en-US" sz="1100" dirty="0" smtClean="0"/>
              <a:t>월</a:t>
            </a:r>
            <a:r>
              <a:rPr lang="en-US" altLang="ko-KR" sz="1100" dirty="0" smtClean="0"/>
              <a:t>) –USD2.5/MMBTU</a:t>
            </a:r>
            <a:endParaRPr lang="ko-KR" altLang="en-US" sz="1100" dirty="0"/>
          </a:p>
        </p:txBody>
      </p:sp>
      <p:sp>
        <p:nvSpPr>
          <p:cNvPr id="12" name="Rectangle 11"/>
          <p:cNvSpPr/>
          <p:nvPr/>
        </p:nvSpPr>
        <p:spPr>
          <a:xfrm>
            <a:off x="7858180" y="3143248"/>
            <a:ext cx="1214414" cy="430887"/>
          </a:xfrm>
          <a:prstGeom prst="rect">
            <a:avLst/>
          </a:prstGeom>
          <a:solidFill>
            <a:schemeClr val="bg1"/>
          </a:solidFill>
          <a:ln>
            <a:solidFill>
              <a:schemeClr val="tx1"/>
            </a:solidFill>
          </a:ln>
        </p:spPr>
        <p:txBody>
          <a:bodyPr wrap="square">
            <a:spAutoFit/>
          </a:bodyPr>
          <a:lstStyle/>
          <a:p>
            <a:r>
              <a:rPr lang="ko-KR" altLang="en-US" sz="1100" dirty="0" smtClean="0"/>
              <a:t>후쿠시마 원전사고</a:t>
            </a:r>
            <a:endParaRPr lang="en-US" altLang="ko-KR" sz="1100" dirty="0" smtClean="0"/>
          </a:p>
          <a:p>
            <a:pPr algn="ctr"/>
            <a:r>
              <a:rPr lang="en-US" altLang="ko-KR" sz="1100" dirty="0" smtClean="0"/>
              <a:t>(2011.3.11)</a:t>
            </a:r>
            <a:endParaRPr lang="ko-KR" altLang="en-US" sz="11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strips(upRight)">
                                      <p:cBhvr>
                                        <p:cTn id="7" dur="10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strips(upRight)">
                                      <p:cBhvr>
                                        <p:cTn id="12" dur="10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strips(upRight)">
                                      <p:cBhvr>
                                        <p:cTn id="17" dur="30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grpId="0" nodeType="clickEffect">
                                  <p:stCondLst>
                                    <p:cond delay="0"/>
                                  </p:stCondLst>
                                  <p:childTnLst>
                                    <p:set>
                                      <p:cBhvr>
                                        <p:cTn id="37"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strips(upRight)">
                                      <p:cBhvr>
                                        <p:cTn id="38" dur="1000"/>
                                        <p:tgtEl>
                                          <p:spTgt spid="4">
                                            <p:graphicEl>
                                              <a:chart seriesIdx="2" categoryIdx="-4" bldStep="series"/>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9"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trips(up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dissolv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3"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strips(upRight)">
                                      <p:cBhvr>
                                        <p:cTn id="60" dur="500"/>
                                        <p:tgtEl>
                                          <p:spTgt spid="20"/>
                                        </p:tgtEl>
                                      </p:cBhvr>
                                    </p:animEffect>
                                  </p:childTnLst>
                                </p:cTn>
                              </p:par>
                            </p:childTnLst>
                          </p:cTn>
                        </p:par>
                        <p:par>
                          <p:cTn id="61" fill="hold">
                            <p:stCondLst>
                              <p:cond delay="500"/>
                            </p:stCondLst>
                            <p:childTnLst>
                              <p:par>
                                <p:cTn id="62" presetID="53"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ppt_w</p:attrName>
                                        </p:attrNameLst>
                                      </p:cBhvr>
                                      <p:tavLst>
                                        <p:tav tm="0">
                                          <p:val>
                                            <p:fltVal val="0"/>
                                          </p:val>
                                        </p:tav>
                                        <p:tav tm="100000">
                                          <p:val>
                                            <p:strVal val="#ppt_w"/>
                                          </p:val>
                                        </p:tav>
                                      </p:tavLst>
                                    </p:anim>
                                    <p:anim calcmode="lin" valueType="num">
                                      <p:cBhvr>
                                        <p:cTn id="65" dur="500" fill="hold"/>
                                        <p:tgtEl>
                                          <p:spTgt spid="10"/>
                                        </p:tgtEl>
                                        <p:attrNameLst>
                                          <p:attrName>ppt_h</p:attrName>
                                        </p:attrNameLst>
                                      </p:cBhvr>
                                      <p:tavLst>
                                        <p:tav tm="0">
                                          <p:val>
                                            <p:fltVal val="0"/>
                                          </p:val>
                                        </p:tav>
                                        <p:tav tm="100000">
                                          <p:val>
                                            <p:strVal val="#ppt_h"/>
                                          </p:val>
                                        </p:tav>
                                      </p:tavLst>
                                    </p:anim>
                                    <p:animEffect transition="in" filter="fade">
                                      <p:cBhvr>
                                        <p:cTn id="66" dur="500"/>
                                        <p:tgtEl>
                                          <p:spTgt spid="10"/>
                                        </p:tgtEl>
                                      </p:cBhvr>
                                    </p:animEffect>
                                  </p:childTnLst>
                                </p:cTn>
                              </p:par>
                            </p:childTnLst>
                          </p:cTn>
                        </p:par>
                        <p:par>
                          <p:cTn id="67" fill="hold">
                            <p:stCondLst>
                              <p:cond delay="1000"/>
                            </p:stCondLst>
                            <p:childTnLst>
                              <p:par>
                                <p:cTn id="68" presetID="53"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par>
                          <p:cTn id="73" fill="hold">
                            <p:stCondLst>
                              <p:cond delay="1500"/>
                            </p:stCondLst>
                            <p:childTnLst>
                              <p:par>
                                <p:cTn id="74" presetID="53"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3"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strips(upRight)">
                                      <p:cBhvr>
                                        <p:cTn id="83" dur="500"/>
                                        <p:tgtEl>
                                          <p:spTgt spid="17"/>
                                        </p:tgtEl>
                                      </p:cBhvr>
                                    </p:animEffect>
                                  </p:childTnLst>
                                </p:cTn>
                              </p:par>
                            </p:childTnLst>
                          </p:cTn>
                        </p:par>
                        <p:par>
                          <p:cTn id="84" fill="hold">
                            <p:stCondLst>
                              <p:cond delay="500"/>
                            </p:stCondLst>
                            <p:childTnLst>
                              <p:par>
                                <p:cTn id="85" presetID="53" presetClass="entr" presetSubtype="0"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Effect transition="in" filter="fade">
                                      <p:cBhvr>
                                        <p:cTn id="89" dur="500"/>
                                        <p:tgtEl>
                                          <p:spTgt spid="13"/>
                                        </p:tgtEl>
                                      </p:cBhvr>
                                    </p:animEffect>
                                  </p:childTnLst>
                                </p:cTn>
                              </p:par>
                            </p:childTnLst>
                          </p:cTn>
                        </p:par>
                        <p:par>
                          <p:cTn id="90" fill="hold">
                            <p:stCondLst>
                              <p:cond delay="1000"/>
                            </p:stCondLst>
                            <p:childTnLst>
                              <p:par>
                                <p:cTn id="91" presetID="53"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ppt_w</p:attrName>
                                        </p:attrNameLst>
                                      </p:cBhvr>
                                      <p:tavLst>
                                        <p:tav tm="0">
                                          <p:val>
                                            <p:fltVal val="0"/>
                                          </p:val>
                                        </p:tav>
                                        <p:tav tm="100000">
                                          <p:val>
                                            <p:strVal val="#ppt_w"/>
                                          </p:val>
                                        </p:tav>
                                      </p:tavLst>
                                    </p:anim>
                                    <p:anim calcmode="lin" valueType="num">
                                      <p:cBhvr>
                                        <p:cTn id="94" dur="500" fill="hold"/>
                                        <p:tgtEl>
                                          <p:spTgt spid="19"/>
                                        </p:tgtEl>
                                        <p:attrNameLst>
                                          <p:attrName>ppt_h</p:attrName>
                                        </p:attrNameLst>
                                      </p:cBhvr>
                                      <p:tavLst>
                                        <p:tav tm="0">
                                          <p:val>
                                            <p:fltVal val="0"/>
                                          </p:val>
                                        </p:tav>
                                        <p:tav tm="100000">
                                          <p:val>
                                            <p:strVal val="#ppt_h"/>
                                          </p:val>
                                        </p:tav>
                                      </p:tavLst>
                                    </p:anim>
                                    <p:animEffect transition="in" filter="fade">
                                      <p:cBhvr>
                                        <p:cTn id="95" dur="500"/>
                                        <p:tgtEl>
                                          <p:spTgt spid="19"/>
                                        </p:tgtEl>
                                      </p:cBhvr>
                                    </p:animEffect>
                                  </p:childTnLst>
                                </p:cTn>
                              </p:par>
                            </p:childTnLst>
                          </p:cTn>
                        </p:par>
                        <p:par>
                          <p:cTn id="96" fill="hold">
                            <p:stCondLst>
                              <p:cond delay="1500"/>
                            </p:stCondLst>
                            <p:childTnLst>
                              <p:par>
                                <p:cTn id="97" presetID="53" presetClass="entr" presetSubtype="0"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Effect transition="in" filter="fade">
                                      <p:cBhvr>
                                        <p:cTn id="10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10" grpId="0" animBg="1"/>
      <p:bldP spid="13" grpId="0" animBg="1"/>
      <p:bldP spid="18" grpId="0"/>
      <p:bldP spid="19" grpId="0"/>
      <p:bldP spid="21" grpId="0"/>
      <p:bldP spid="22" grpId="0"/>
      <p:bldP spid="23" grpId="0"/>
      <p:bldP spid="7"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2010</a:t>
            </a:r>
            <a:r>
              <a:rPr lang="ko-KR" altLang="en-US" dirty="0" smtClean="0"/>
              <a:t>년 </a:t>
            </a:r>
            <a:r>
              <a:rPr lang="en-US" altLang="ko-KR" dirty="0" smtClean="0"/>
              <a:t>12</a:t>
            </a:r>
            <a:r>
              <a:rPr lang="ko-KR" altLang="en-US" dirty="0" smtClean="0"/>
              <a:t>월 이후의 중장기 </a:t>
            </a:r>
            <a:r>
              <a:rPr lang="en-US" altLang="ko-KR" dirty="0" smtClean="0"/>
              <a:t>LNG</a:t>
            </a:r>
            <a:r>
              <a:rPr lang="ko-KR" altLang="en-US" dirty="0" smtClean="0"/>
              <a:t>도입계약 </a:t>
            </a:r>
            <a:endParaRPr lang="ko-KR" altLang="en-US" dirty="0"/>
          </a:p>
        </p:txBody>
      </p:sp>
      <p:grpSp>
        <p:nvGrpSpPr>
          <p:cNvPr id="4" name="Group 3"/>
          <p:cNvGrpSpPr/>
          <p:nvPr/>
        </p:nvGrpSpPr>
        <p:grpSpPr>
          <a:xfrm>
            <a:off x="642910" y="1571612"/>
            <a:ext cx="2786082" cy="2428892"/>
            <a:chOff x="5786446" y="1571612"/>
            <a:chExt cx="3000396" cy="2705891"/>
          </a:xfrm>
        </p:grpSpPr>
        <p:sp>
          <p:nvSpPr>
            <p:cNvPr id="5" name="TextBox 4"/>
            <p:cNvSpPr txBox="1"/>
            <p:nvPr/>
          </p:nvSpPr>
          <p:spPr>
            <a:xfrm>
              <a:off x="5857884" y="4000504"/>
              <a:ext cx="2786082" cy="276999"/>
            </a:xfrm>
            <a:prstGeom prst="rect">
              <a:avLst/>
            </a:prstGeom>
            <a:noFill/>
          </p:spPr>
          <p:txBody>
            <a:bodyPr wrap="square" rtlCol="0">
              <a:spAutoFit/>
            </a:bodyPr>
            <a:lstStyle/>
            <a:p>
              <a:r>
                <a:rPr lang="ko-KR" altLang="en-US" sz="1200" dirty="0" smtClean="0"/>
                <a:t>가스신문</a:t>
              </a:r>
              <a:r>
                <a:rPr lang="en-US" altLang="ko-KR" sz="1200" dirty="0" smtClean="0"/>
                <a:t>, [</a:t>
              </a:r>
              <a:r>
                <a:rPr lang="ko-KR" altLang="en-US" sz="1200" dirty="0" smtClean="0"/>
                <a:t>창간</a:t>
              </a:r>
              <a:r>
                <a:rPr lang="en-US" altLang="ko-KR" sz="1200" dirty="0" smtClean="0"/>
                <a:t>23</a:t>
              </a:r>
              <a:r>
                <a:rPr lang="ko-KR" altLang="en-US" sz="1200" dirty="0" smtClean="0"/>
                <a:t>주년</a:t>
              </a:r>
              <a:r>
                <a:rPr lang="en-US" altLang="ko-KR" sz="1200" dirty="0" smtClean="0"/>
                <a:t>/</a:t>
              </a:r>
              <a:r>
                <a:rPr lang="ko-KR" altLang="en-US" sz="1200" dirty="0" smtClean="0"/>
                <a:t>기획</a:t>
              </a:r>
              <a:r>
                <a:rPr lang="en-US" altLang="ko-KR" sz="1200" dirty="0" smtClean="0"/>
                <a:t>]2012.5.4 </a:t>
              </a:r>
              <a:endParaRPr lang="ko-KR" altLang="en-US" sz="1200" dirty="0"/>
            </a:p>
          </p:txBody>
        </p:sp>
        <p:grpSp>
          <p:nvGrpSpPr>
            <p:cNvPr id="6" name="Group 13"/>
            <p:cNvGrpSpPr/>
            <p:nvPr/>
          </p:nvGrpSpPr>
          <p:grpSpPr>
            <a:xfrm>
              <a:off x="5786446" y="1571612"/>
              <a:ext cx="3000396" cy="2357454"/>
              <a:chOff x="5786446" y="1571612"/>
              <a:chExt cx="3000396" cy="2357454"/>
            </a:xfrm>
          </p:grpSpPr>
          <p:pic>
            <p:nvPicPr>
              <p:cNvPr id="7" name="Picture 2"/>
              <p:cNvPicPr>
                <a:picLocks noChangeAspect="1" noChangeArrowheads="1"/>
              </p:cNvPicPr>
              <p:nvPr/>
            </p:nvPicPr>
            <p:blipFill>
              <a:blip r:embed="rId2" cstate="print"/>
              <a:srcRect/>
              <a:stretch>
                <a:fillRect/>
              </a:stretch>
            </p:blipFill>
            <p:spPr bwMode="auto">
              <a:xfrm>
                <a:off x="5786446" y="1571612"/>
                <a:ext cx="2976803" cy="2357430"/>
              </a:xfrm>
              <a:prstGeom prst="rect">
                <a:avLst/>
              </a:prstGeom>
              <a:noFill/>
              <a:ln w="9525">
                <a:noFill/>
                <a:miter lim="800000"/>
                <a:headEnd/>
                <a:tailEnd/>
              </a:ln>
              <a:effectLst/>
            </p:spPr>
          </p:pic>
          <p:sp>
            <p:nvSpPr>
              <p:cNvPr id="8" name="Rounded Rectangle 7"/>
              <p:cNvSpPr/>
              <p:nvPr/>
            </p:nvSpPr>
            <p:spPr>
              <a:xfrm>
                <a:off x="5786446" y="3286124"/>
                <a:ext cx="3000396" cy="6429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pic>
        <p:nvPicPr>
          <p:cNvPr id="1026" name="Picture 2"/>
          <p:cNvPicPr>
            <a:picLocks noChangeAspect="1" noChangeArrowheads="1"/>
          </p:cNvPicPr>
          <p:nvPr/>
        </p:nvPicPr>
        <p:blipFill>
          <a:blip r:embed="rId3" cstate="print"/>
          <a:srcRect/>
          <a:stretch>
            <a:fillRect/>
          </a:stretch>
        </p:blipFill>
        <p:spPr bwMode="auto">
          <a:xfrm>
            <a:off x="3643306" y="1643050"/>
            <a:ext cx="4529139" cy="344934"/>
          </a:xfrm>
          <a:prstGeom prst="rect">
            <a:avLst/>
          </a:prstGeom>
          <a:noFill/>
          <a:ln w="9525">
            <a:noFill/>
            <a:miter lim="800000"/>
            <a:headEnd/>
            <a:tailEnd/>
          </a:ln>
          <a:effectLst/>
        </p:spPr>
      </p:pic>
      <p:sp>
        <p:nvSpPr>
          <p:cNvPr id="10" name="Oval 9"/>
          <p:cNvSpPr/>
          <p:nvPr/>
        </p:nvSpPr>
        <p:spPr>
          <a:xfrm>
            <a:off x="5572132" y="1571612"/>
            <a:ext cx="785818" cy="21431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7" name="Picture 3"/>
          <p:cNvPicPr>
            <a:picLocks noChangeAspect="1" noChangeArrowheads="1"/>
          </p:cNvPicPr>
          <p:nvPr/>
        </p:nvPicPr>
        <p:blipFill>
          <a:blip r:embed="rId4" cstate="print"/>
          <a:srcRect/>
          <a:stretch>
            <a:fillRect/>
          </a:stretch>
        </p:blipFill>
        <p:spPr bwMode="auto">
          <a:xfrm>
            <a:off x="3695234" y="2143116"/>
            <a:ext cx="4513339" cy="260192"/>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3658313" y="2571744"/>
            <a:ext cx="4538366" cy="375278"/>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3673323" y="3143248"/>
            <a:ext cx="4553374" cy="315234"/>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3643306" y="3643314"/>
            <a:ext cx="4523348" cy="395292"/>
          </a:xfrm>
          <a:prstGeom prst="rect">
            <a:avLst/>
          </a:prstGeom>
          <a:noFill/>
          <a:ln w="9525">
            <a:noFill/>
            <a:miter lim="800000"/>
            <a:headEnd/>
            <a:tailEnd/>
          </a:ln>
          <a:effectLst/>
        </p:spPr>
      </p:pic>
      <p:sp>
        <p:nvSpPr>
          <p:cNvPr id="15" name="Oval 14"/>
          <p:cNvSpPr/>
          <p:nvPr/>
        </p:nvSpPr>
        <p:spPr>
          <a:xfrm>
            <a:off x="4143372" y="2071678"/>
            <a:ext cx="785818" cy="21431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Oval 15"/>
          <p:cNvSpPr/>
          <p:nvPr/>
        </p:nvSpPr>
        <p:spPr>
          <a:xfrm>
            <a:off x="6500826" y="2071678"/>
            <a:ext cx="785818" cy="21431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Oval 16"/>
          <p:cNvSpPr/>
          <p:nvPr/>
        </p:nvSpPr>
        <p:spPr>
          <a:xfrm>
            <a:off x="3571868" y="2500306"/>
            <a:ext cx="785818" cy="21431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Oval 17"/>
          <p:cNvSpPr/>
          <p:nvPr/>
        </p:nvSpPr>
        <p:spPr>
          <a:xfrm>
            <a:off x="4149722" y="2754308"/>
            <a:ext cx="785818" cy="21431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Oval 18"/>
          <p:cNvSpPr/>
          <p:nvPr/>
        </p:nvSpPr>
        <p:spPr>
          <a:xfrm>
            <a:off x="3605206" y="3097210"/>
            <a:ext cx="785818" cy="21431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Oval 19"/>
          <p:cNvSpPr/>
          <p:nvPr/>
        </p:nvSpPr>
        <p:spPr>
          <a:xfrm>
            <a:off x="6000760" y="3130548"/>
            <a:ext cx="1571636" cy="21431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Oval 20"/>
          <p:cNvSpPr/>
          <p:nvPr/>
        </p:nvSpPr>
        <p:spPr>
          <a:xfrm>
            <a:off x="7026292" y="3617914"/>
            <a:ext cx="785818" cy="21431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31" name="Picture 7"/>
          <p:cNvPicPr>
            <a:picLocks noChangeAspect="1" noChangeArrowheads="1"/>
          </p:cNvPicPr>
          <p:nvPr/>
        </p:nvPicPr>
        <p:blipFill>
          <a:blip r:embed="rId8" cstate="print"/>
          <a:srcRect/>
          <a:stretch>
            <a:fillRect/>
          </a:stretch>
        </p:blipFill>
        <p:spPr bwMode="auto">
          <a:xfrm>
            <a:off x="3643306" y="4143380"/>
            <a:ext cx="3929090" cy="1827632"/>
          </a:xfrm>
          <a:prstGeom prst="rect">
            <a:avLst/>
          </a:prstGeom>
          <a:noFill/>
          <a:ln w="9525">
            <a:noFill/>
            <a:miter lim="800000"/>
            <a:headEnd/>
            <a:tailEnd/>
          </a:ln>
          <a:effectLst/>
        </p:spPr>
      </p:pic>
      <p:cxnSp>
        <p:nvCxnSpPr>
          <p:cNvPr id="24" name="Straight Connector 23"/>
          <p:cNvCxnSpPr/>
          <p:nvPr/>
        </p:nvCxnSpPr>
        <p:spPr>
          <a:xfrm>
            <a:off x="3710190" y="4876810"/>
            <a:ext cx="2016000" cy="1588"/>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21094" y="4987936"/>
            <a:ext cx="2016000" cy="1588"/>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41732" y="5110174"/>
            <a:ext cx="1188000" cy="1588"/>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143372" y="4714884"/>
            <a:ext cx="785818" cy="21431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additive="base">
                                        <p:cTn id="22" dur="500" fill="hold"/>
                                        <p:tgtEl>
                                          <p:spTgt spid="1027"/>
                                        </p:tgtEl>
                                        <p:attrNameLst>
                                          <p:attrName>ppt_x</p:attrName>
                                        </p:attrNameLst>
                                      </p:cBhvr>
                                      <p:tavLst>
                                        <p:tav tm="0">
                                          <p:val>
                                            <p:strVal val="#ppt_x"/>
                                          </p:val>
                                        </p:tav>
                                        <p:tav tm="100000">
                                          <p:val>
                                            <p:strVal val="#ppt_x"/>
                                          </p:val>
                                        </p:tav>
                                      </p:tavLst>
                                    </p:anim>
                                    <p:anim calcmode="lin" valueType="num">
                                      <p:cBhvr additive="base">
                                        <p:cTn id="23" dur="500" fill="hold"/>
                                        <p:tgtEl>
                                          <p:spTgt spid="102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additive="base">
                                        <p:cTn id="43" dur="500" fill="hold"/>
                                        <p:tgtEl>
                                          <p:spTgt spid="1028"/>
                                        </p:tgtEl>
                                        <p:attrNameLst>
                                          <p:attrName>ppt_x</p:attrName>
                                        </p:attrNameLst>
                                      </p:cBhvr>
                                      <p:tavLst>
                                        <p:tav tm="0">
                                          <p:val>
                                            <p:strVal val="#ppt_x"/>
                                          </p:val>
                                        </p:tav>
                                        <p:tav tm="100000">
                                          <p:val>
                                            <p:strVal val="#ppt_x"/>
                                          </p:val>
                                        </p:tav>
                                      </p:tavLst>
                                    </p:anim>
                                    <p:anim calcmode="lin" valueType="num">
                                      <p:cBhvr additive="base">
                                        <p:cTn id="44" dur="500" fill="hold"/>
                                        <p:tgtEl>
                                          <p:spTgt spid="1028"/>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029"/>
                                        </p:tgtEl>
                                        <p:attrNameLst>
                                          <p:attrName>style.visibility</p:attrName>
                                        </p:attrNameLst>
                                      </p:cBhvr>
                                      <p:to>
                                        <p:strVal val="visible"/>
                                      </p:to>
                                    </p:set>
                                    <p:anim calcmode="lin" valueType="num">
                                      <p:cBhvr additive="base">
                                        <p:cTn id="56" dur="500" fill="hold"/>
                                        <p:tgtEl>
                                          <p:spTgt spid="1029"/>
                                        </p:tgtEl>
                                        <p:attrNameLst>
                                          <p:attrName>ppt_x</p:attrName>
                                        </p:attrNameLst>
                                      </p:cBhvr>
                                      <p:tavLst>
                                        <p:tav tm="0">
                                          <p:val>
                                            <p:strVal val="#ppt_x"/>
                                          </p:val>
                                        </p:tav>
                                        <p:tav tm="100000">
                                          <p:val>
                                            <p:strVal val="#ppt_x"/>
                                          </p:val>
                                        </p:tav>
                                      </p:tavLst>
                                    </p:anim>
                                    <p:anim calcmode="lin" valueType="num">
                                      <p:cBhvr additive="base">
                                        <p:cTn id="57" dur="500" fill="hold"/>
                                        <p:tgtEl>
                                          <p:spTgt spid="1029"/>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30"/>
                                        </p:tgtEl>
                                        <p:attrNameLst>
                                          <p:attrName>style.visibility</p:attrName>
                                        </p:attrNameLst>
                                      </p:cBhvr>
                                      <p:to>
                                        <p:strVal val="visible"/>
                                      </p:to>
                                    </p:set>
                                    <p:anim calcmode="lin" valueType="num">
                                      <p:cBhvr additive="base">
                                        <p:cTn id="65" dur="500" fill="hold"/>
                                        <p:tgtEl>
                                          <p:spTgt spid="1030"/>
                                        </p:tgtEl>
                                        <p:attrNameLst>
                                          <p:attrName>ppt_x</p:attrName>
                                        </p:attrNameLst>
                                      </p:cBhvr>
                                      <p:tavLst>
                                        <p:tav tm="0">
                                          <p:val>
                                            <p:strVal val="#ppt_x"/>
                                          </p:val>
                                        </p:tav>
                                        <p:tav tm="100000">
                                          <p:val>
                                            <p:strVal val="#ppt_x"/>
                                          </p:val>
                                        </p:tav>
                                      </p:tavLst>
                                    </p:anim>
                                    <p:anim calcmode="lin" valueType="num">
                                      <p:cBhvr additive="base">
                                        <p:cTn id="66" dur="500" fill="hold"/>
                                        <p:tgtEl>
                                          <p:spTgt spid="1030"/>
                                        </p:tgtEl>
                                        <p:attrNameLst>
                                          <p:attrName>ppt_y</p:attrName>
                                        </p:attrNameLst>
                                      </p:cBhvr>
                                      <p:tavLst>
                                        <p:tav tm="0">
                                          <p:val>
                                            <p:strVal val="1+#ppt_h/2"/>
                                          </p:val>
                                        </p:tav>
                                        <p:tav tm="100000">
                                          <p:val>
                                            <p:strVal val="#ppt_y"/>
                                          </p:val>
                                        </p:tav>
                                      </p:tavLst>
                                    </p:anim>
                                  </p:childTnLst>
                                </p:cTn>
                              </p:par>
                            </p:childTnLst>
                          </p:cTn>
                        </p:par>
                        <p:par>
                          <p:cTn id="67" fill="hold">
                            <p:stCondLst>
                              <p:cond delay="2500"/>
                            </p:stCondLst>
                            <p:childTnLst>
                              <p:par>
                                <p:cTn id="68" presetID="2" presetClass="entr" presetSubtype="4" fill="hold" nodeType="afterEffect">
                                  <p:stCondLst>
                                    <p:cond delay="0"/>
                                  </p:stCondLst>
                                  <p:childTnLst>
                                    <p:set>
                                      <p:cBhvr>
                                        <p:cTn id="69" dur="1" fill="hold">
                                          <p:stCondLst>
                                            <p:cond delay="0"/>
                                          </p:stCondLst>
                                        </p:cTn>
                                        <p:tgtEl>
                                          <p:spTgt spid="1031"/>
                                        </p:tgtEl>
                                        <p:attrNameLst>
                                          <p:attrName>style.visibility</p:attrName>
                                        </p:attrNameLst>
                                      </p:cBhvr>
                                      <p:to>
                                        <p:strVal val="visible"/>
                                      </p:to>
                                    </p:set>
                                    <p:anim calcmode="lin" valueType="num">
                                      <p:cBhvr additive="base">
                                        <p:cTn id="70" dur="500" fill="hold"/>
                                        <p:tgtEl>
                                          <p:spTgt spid="1031"/>
                                        </p:tgtEl>
                                        <p:attrNameLst>
                                          <p:attrName>ppt_x</p:attrName>
                                        </p:attrNameLst>
                                      </p:cBhvr>
                                      <p:tavLst>
                                        <p:tav tm="0">
                                          <p:val>
                                            <p:strVal val="#ppt_x"/>
                                          </p:val>
                                        </p:tav>
                                        <p:tav tm="100000">
                                          <p:val>
                                            <p:strVal val="#ppt_x"/>
                                          </p:val>
                                        </p:tav>
                                      </p:tavLst>
                                    </p:anim>
                                    <p:anim calcmode="lin" valueType="num">
                                      <p:cBhvr additive="base">
                                        <p:cTn id="71" dur="500" fill="hold"/>
                                        <p:tgtEl>
                                          <p:spTgt spid="1031"/>
                                        </p:tgtEl>
                                        <p:attrNameLst>
                                          <p:attrName>ppt_y</p:attrName>
                                        </p:attrNameLst>
                                      </p:cBhvr>
                                      <p:tavLst>
                                        <p:tav tm="0">
                                          <p:val>
                                            <p:strVal val="1+#ppt_h/2"/>
                                          </p:val>
                                        </p:tav>
                                        <p:tav tm="100000">
                                          <p:val>
                                            <p:strVal val="#ppt_y"/>
                                          </p:val>
                                        </p:tav>
                                      </p:tavLst>
                                    </p:anim>
                                  </p:childTnLst>
                                </p:cTn>
                              </p:par>
                            </p:childTnLst>
                          </p:cTn>
                        </p:par>
                        <p:par>
                          <p:cTn id="72" fill="hold">
                            <p:stCondLst>
                              <p:cond delay="3000"/>
                            </p:stCondLst>
                            <p:childTnLst>
                              <p:par>
                                <p:cTn id="73" presetID="18" presetClass="entr" presetSubtype="6"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strips(downRight)">
                                      <p:cBhvr>
                                        <p:cTn id="75" dur="500"/>
                                        <p:tgtEl>
                                          <p:spTgt spid="24"/>
                                        </p:tgtEl>
                                      </p:cBhvr>
                                    </p:animEffect>
                                  </p:childTnLst>
                                </p:cTn>
                              </p:par>
                            </p:childTnLst>
                          </p:cTn>
                        </p:par>
                        <p:par>
                          <p:cTn id="76" fill="hold">
                            <p:stCondLst>
                              <p:cond delay="3500"/>
                            </p:stCondLst>
                            <p:childTnLst>
                              <p:par>
                                <p:cTn id="77" presetID="18" presetClass="entr" presetSubtype="6"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strips(downRight)">
                                      <p:cBhvr>
                                        <p:cTn id="79" dur="500"/>
                                        <p:tgtEl>
                                          <p:spTgt spid="25"/>
                                        </p:tgtEl>
                                      </p:cBhvr>
                                    </p:animEffect>
                                  </p:childTnLst>
                                </p:cTn>
                              </p:par>
                            </p:childTnLst>
                          </p:cTn>
                        </p:par>
                        <p:par>
                          <p:cTn id="80" fill="hold">
                            <p:stCondLst>
                              <p:cond delay="4000"/>
                            </p:stCondLst>
                            <p:childTnLst>
                              <p:par>
                                <p:cTn id="81" presetID="18" presetClass="entr" presetSubtype="6" fill="hold"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strips(downRight)">
                                      <p:cBhvr>
                                        <p:cTn id="83" dur="500"/>
                                        <p:tgtEl>
                                          <p:spTgt spid="26"/>
                                        </p:tgtEl>
                                      </p:cBhvr>
                                    </p:animEffect>
                                  </p:childTnLst>
                                </p:cTn>
                              </p:par>
                            </p:childTnLst>
                          </p:cTn>
                        </p:par>
                        <p:par>
                          <p:cTn id="84" fill="hold">
                            <p:stCondLst>
                              <p:cond delay="4500"/>
                            </p:stCondLst>
                            <p:childTnLst>
                              <p:par>
                                <p:cTn id="85" presetID="2" presetClass="entr" presetSubtype="4"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animBg="1"/>
      <p:bldP spid="21"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얼마나 비용이 드는 계약인가</a:t>
            </a:r>
            <a:r>
              <a:rPr lang="en-US" altLang="ko-KR" dirty="0" smtClean="0"/>
              <a:t>? </a:t>
            </a:r>
            <a:endParaRPr lang="ko-KR" altLang="en-US" dirty="0"/>
          </a:p>
        </p:txBody>
      </p:sp>
      <p:pic>
        <p:nvPicPr>
          <p:cNvPr id="216067" name="Picture 3"/>
          <p:cNvPicPr>
            <a:picLocks noGrp="1" noChangeAspect="1" noChangeArrowheads="1"/>
          </p:cNvPicPr>
          <p:nvPr>
            <p:ph idx="1"/>
          </p:nvPr>
        </p:nvPicPr>
        <p:blipFill>
          <a:blip r:embed="rId2" cstate="print"/>
          <a:srcRect/>
          <a:stretch>
            <a:fillRect/>
          </a:stretch>
        </p:blipFill>
        <p:spPr bwMode="auto">
          <a:xfrm>
            <a:off x="571472" y="1500174"/>
            <a:ext cx="2592288" cy="3830328"/>
          </a:xfrm>
          <a:prstGeom prst="rect">
            <a:avLst/>
          </a:prstGeom>
          <a:noFill/>
          <a:ln w="9525">
            <a:solidFill>
              <a:schemeClr val="tx1">
                <a:lumMod val="50000"/>
              </a:schemeClr>
            </a:solidFill>
            <a:miter lim="800000"/>
            <a:headEnd/>
            <a:tailEnd/>
          </a:ln>
        </p:spPr>
      </p:pic>
      <p:pic>
        <p:nvPicPr>
          <p:cNvPr id="216066" name="Picture 2"/>
          <p:cNvPicPr>
            <a:picLocks noChangeAspect="1" noChangeArrowheads="1"/>
          </p:cNvPicPr>
          <p:nvPr/>
        </p:nvPicPr>
        <p:blipFill>
          <a:blip r:embed="rId3" cstate="print"/>
          <a:srcRect/>
          <a:stretch>
            <a:fillRect/>
          </a:stretch>
        </p:blipFill>
        <p:spPr bwMode="auto">
          <a:xfrm>
            <a:off x="2500298" y="1500174"/>
            <a:ext cx="3426898" cy="3474715"/>
          </a:xfrm>
          <a:prstGeom prst="rect">
            <a:avLst/>
          </a:prstGeom>
          <a:noFill/>
          <a:ln w="9525">
            <a:solidFill>
              <a:schemeClr val="tx1">
                <a:lumMod val="50000"/>
              </a:schemeClr>
            </a:solidFill>
            <a:miter lim="800000"/>
            <a:headEnd/>
            <a:tailEnd/>
          </a:ln>
        </p:spPr>
      </p:pic>
      <p:pic>
        <p:nvPicPr>
          <p:cNvPr id="216068" name="Picture 4"/>
          <p:cNvPicPr>
            <a:picLocks noChangeAspect="1" noChangeArrowheads="1"/>
          </p:cNvPicPr>
          <p:nvPr/>
        </p:nvPicPr>
        <p:blipFill>
          <a:blip r:embed="rId4" cstate="print"/>
          <a:srcRect/>
          <a:stretch>
            <a:fillRect/>
          </a:stretch>
        </p:blipFill>
        <p:spPr bwMode="auto">
          <a:xfrm>
            <a:off x="5940152" y="1556792"/>
            <a:ext cx="3004117" cy="4799261"/>
          </a:xfrm>
          <a:prstGeom prst="rect">
            <a:avLst/>
          </a:prstGeom>
          <a:noFill/>
          <a:ln w="9525">
            <a:solidFill>
              <a:schemeClr val="tx1">
                <a:lumMod val="50000"/>
              </a:schemeClr>
            </a:solidFill>
            <a:miter lim="800000"/>
            <a:headEnd/>
            <a:tailEnd/>
          </a:ln>
        </p:spPr>
      </p:pic>
      <p:sp>
        <p:nvSpPr>
          <p:cNvPr id="13" name="모서리가 둥근 직사각형 12"/>
          <p:cNvSpPr/>
          <p:nvPr/>
        </p:nvSpPr>
        <p:spPr>
          <a:xfrm>
            <a:off x="5237627" y="2344255"/>
            <a:ext cx="360040" cy="144016"/>
          </a:xfrm>
          <a:prstGeom prst="roundRect">
            <a:avLst/>
          </a:prstGeom>
          <a:solidFill>
            <a:srgbClr val="FFFF00">
              <a:alpha val="16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p:cNvSpPr txBox="1"/>
          <p:nvPr/>
        </p:nvSpPr>
        <p:spPr bwMode="auto">
          <a:xfrm>
            <a:off x="539552" y="5357826"/>
            <a:ext cx="5040560" cy="447438"/>
          </a:xfrm>
          <a:prstGeom prst="rect">
            <a:avLst/>
          </a:prstGeom>
          <a:noFill/>
          <a:ln w="9525">
            <a:noFill/>
            <a:miter lim="800000"/>
            <a:headEnd/>
            <a:tailEnd/>
          </a:ln>
        </p:spPr>
        <p:txBody>
          <a:bodyPr wrap="square" rtlCol="0">
            <a:normAutofit fontScale="55000" lnSpcReduction="20000"/>
          </a:bodyPr>
          <a:lstStyle/>
          <a:p>
            <a:pPr marL="266700" indent="-266700">
              <a:spcBef>
                <a:spcPct val="20000"/>
              </a:spcBef>
            </a:pPr>
            <a:r>
              <a:rPr lang="en-US" altLang="ko-KR" sz="2000" kern="0" dirty="0" smtClean="0">
                <a:solidFill>
                  <a:schemeClr val="tx2">
                    <a:lumMod val="75000"/>
                  </a:schemeClr>
                </a:solidFill>
                <a:latin typeface="Arial" pitchFamily="34" charset="0"/>
                <a:ea typeface="+mn-ea"/>
                <a:cs typeface="Arial" pitchFamily="34" charset="0"/>
              </a:rPr>
              <a:t>2011</a:t>
            </a:r>
            <a:r>
              <a:rPr lang="ko-KR" altLang="en-US" sz="2000" kern="0" dirty="0" smtClean="0">
                <a:solidFill>
                  <a:schemeClr val="tx2">
                    <a:lumMod val="75000"/>
                  </a:schemeClr>
                </a:solidFill>
                <a:latin typeface="Arial" pitchFamily="34" charset="0"/>
                <a:ea typeface="+mn-ea"/>
                <a:cs typeface="Arial" pitchFamily="34" charset="0"/>
              </a:rPr>
              <a:t>년 수입량 </a:t>
            </a:r>
            <a:r>
              <a:rPr lang="en-US" altLang="ko-KR" sz="2000" kern="0" dirty="0" smtClean="0">
                <a:solidFill>
                  <a:schemeClr val="tx2">
                    <a:lumMod val="75000"/>
                  </a:schemeClr>
                </a:solidFill>
                <a:latin typeface="Arial" pitchFamily="34" charset="0"/>
                <a:ea typeface="+mn-ea"/>
                <a:cs typeface="Arial" pitchFamily="34" charset="0"/>
              </a:rPr>
              <a:t>36.685</a:t>
            </a:r>
            <a:r>
              <a:rPr lang="ko-KR" altLang="en-US" sz="2000" kern="0" dirty="0" smtClean="0">
                <a:solidFill>
                  <a:schemeClr val="tx2">
                    <a:lumMod val="75000"/>
                  </a:schemeClr>
                </a:solidFill>
                <a:latin typeface="Arial" pitchFamily="34" charset="0"/>
                <a:ea typeface="+mn-ea"/>
                <a:cs typeface="Arial" pitchFamily="34" charset="0"/>
              </a:rPr>
              <a:t>백만톤</a:t>
            </a:r>
            <a:r>
              <a:rPr lang="en-US" altLang="ko-KR" sz="2000" kern="0" dirty="0" smtClean="0">
                <a:solidFill>
                  <a:schemeClr val="tx2">
                    <a:lumMod val="75000"/>
                  </a:schemeClr>
                </a:solidFill>
                <a:latin typeface="Arial" pitchFamily="34" charset="0"/>
                <a:ea typeface="+mn-ea"/>
                <a:cs typeface="Arial" pitchFamily="34" charset="0"/>
              </a:rPr>
              <a:t>, </a:t>
            </a:r>
            <a:r>
              <a:rPr lang="ko-KR" altLang="en-US" sz="2000" kern="0" dirty="0" smtClean="0">
                <a:solidFill>
                  <a:schemeClr val="tx2">
                    <a:lumMod val="75000"/>
                  </a:schemeClr>
                </a:solidFill>
                <a:latin typeface="Arial" pitchFamily="34" charset="0"/>
                <a:ea typeface="+mn-ea"/>
                <a:cs typeface="Arial" pitchFamily="34" charset="0"/>
              </a:rPr>
              <a:t>수입액 </a:t>
            </a:r>
            <a:r>
              <a:rPr lang="en-US" altLang="ko-KR" sz="2000" kern="0" dirty="0" smtClean="0">
                <a:solidFill>
                  <a:schemeClr val="tx2">
                    <a:lumMod val="75000"/>
                  </a:schemeClr>
                </a:solidFill>
                <a:latin typeface="Arial" pitchFamily="34" charset="0"/>
                <a:ea typeface="+mn-ea"/>
                <a:cs typeface="Arial" pitchFamily="34" charset="0"/>
              </a:rPr>
              <a:t>USD23.859B</a:t>
            </a:r>
            <a:r>
              <a:rPr lang="en-US" altLang="ko-KR" sz="2000" kern="0" dirty="0" smtClean="0">
                <a:solidFill>
                  <a:schemeClr val="tx2">
                    <a:lumMod val="75000"/>
                  </a:schemeClr>
                </a:solidFill>
                <a:latin typeface="Arial" pitchFamily="34" charset="0"/>
                <a:cs typeface="Arial" pitchFamily="34" charset="0"/>
              </a:rPr>
              <a:t>il.*</a:t>
            </a:r>
          </a:p>
          <a:p>
            <a:pPr marL="266700" indent="-266700">
              <a:spcBef>
                <a:spcPct val="20000"/>
              </a:spcBef>
            </a:pPr>
            <a:r>
              <a:rPr lang="ko-KR" altLang="en-US" sz="2000" kern="0" dirty="0" smtClean="0">
                <a:solidFill>
                  <a:schemeClr val="tx2">
                    <a:lumMod val="75000"/>
                  </a:schemeClr>
                </a:solidFill>
                <a:latin typeface="Arial" pitchFamily="34" charset="0"/>
                <a:cs typeface="Arial" pitchFamily="34" charset="0"/>
              </a:rPr>
              <a:t>톤당 </a:t>
            </a:r>
            <a:r>
              <a:rPr lang="en-US" altLang="ko-KR" sz="2000" kern="0" dirty="0" smtClean="0">
                <a:solidFill>
                  <a:schemeClr val="tx2">
                    <a:lumMod val="75000"/>
                  </a:schemeClr>
                </a:solidFill>
                <a:latin typeface="Arial" pitchFamily="34" charset="0"/>
                <a:cs typeface="Arial" pitchFamily="34" charset="0"/>
              </a:rPr>
              <a:t>650.3 USD,  </a:t>
            </a:r>
            <a:r>
              <a:rPr lang="en-US" altLang="ko-KR" sz="2000" b="1" kern="0" dirty="0" smtClean="0">
                <a:solidFill>
                  <a:schemeClr val="tx2">
                    <a:lumMod val="75000"/>
                  </a:schemeClr>
                </a:solidFill>
                <a:latin typeface="Arial" pitchFamily="34" charset="0"/>
                <a:cs typeface="Arial" pitchFamily="34" charset="0"/>
              </a:rPr>
              <a:t>1</a:t>
            </a:r>
            <a:r>
              <a:rPr lang="ko-KR" altLang="en-US" sz="2000" b="1" kern="0" dirty="0" smtClean="0">
                <a:solidFill>
                  <a:schemeClr val="tx2">
                    <a:lumMod val="75000"/>
                  </a:schemeClr>
                </a:solidFill>
                <a:latin typeface="Arial" pitchFamily="34" charset="0"/>
                <a:cs typeface="Arial" pitchFamily="34" charset="0"/>
              </a:rPr>
              <a:t>백만톤</a:t>
            </a:r>
            <a:r>
              <a:rPr lang="en-US" altLang="ko-KR" sz="2000" b="1" kern="0" dirty="0" smtClean="0">
                <a:solidFill>
                  <a:schemeClr val="tx2">
                    <a:lumMod val="75000"/>
                  </a:schemeClr>
                </a:solidFill>
                <a:latin typeface="Arial" pitchFamily="34" charset="0"/>
                <a:cs typeface="Arial" pitchFamily="34" charset="0"/>
              </a:rPr>
              <a:t> = 650.3 Mil. USD = 7,150</a:t>
            </a:r>
            <a:r>
              <a:rPr lang="ko-KR" altLang="en-US" sz="2000" b="1" kern="0" dirty="0" smtClean="0">
                <a:solidFill>
                  <a:schemeClr val="tx2">
                    <a:lumMod val="75000"/>
                  </a:schemeClr>
                </a:solidFill>
                <a:latin typeface="Arial" pitchFamily="34" charset="0"/>
                <a:cs typeface="Arial" pitchFamily="34" charset="0"/>
              </a:rPr>
              <a:t>억원</a:t>
            </a:r>
            <a:endParaRPr lang="ko-KR" altLang="en-US" sz="2000" b="1" kern="0" dirty="0">
              <a:solidFill>
                <a:schemeClr val="tx2">
                  <a:lumMod val="75000"/>
                </a:schemeClr>
              </a:solidFill>
              <a:latin typeface="Arial" pitchFamily="34" charset="0"/>
              <a:ea typeface="+mn-ea"/>
              <a:cs typeface="Arial" pitchFamily="34" charset="0"/>
            </a:endParaRPr>
          </a:p>
        </p:txBody>
      </p:sp>
      <p:sp>
        <p:nvSpPr>
          <p:cNvPr id="15" name="TextBox 14"/>
          <p:cNvSpPr txBox="1"/>
          <p:nvPr/>
        </p:nvSpPr>
        <p:spPr bwMode="auto">
          <a:xfrm>
            <a:off x="1907704" y="5805264"/>
            <a:ext cx="3672408" cy="576064"/>
          </a:xfrm>
          <a:prstGeom prst="rect">
            <a:avLst/>
          </a:prstGeom>
          <a:noFill/>
          <a:ln w="9525">
            <a:noFill/>
            <a:miter lim="800000"/>
            <a:headEnd/>
            <a:tailEnd/>
          </a:ln>
        </p:spPr>
        <p:txBody>
          <a:bodyPr wrap="square" rtlCol="0">
            <a:normAutofit fontScale="55000" lnSpcReduction="20000"/>
          </a:bodyPr>
          <a:lstStyle/>
          <a:p>
            <a:pPr marL="266700" indent="-266700">
              <a:spcBef>
                <a:spcPct val="20000"/>
              </a:spcBef>
            </a:pPr>
            <a:r>
              <a:rPr lang="en-US" altLang="ko-KR" sz="2000" kern="0" dirty="0" smtClean="0">
                <a:solidFill>
                  <a:srgbClr val="FF0000"/>
                </a:solidFill>
                <a:latin typeface="Arial" pitchFamily="34" charset="0"/>
                <a:ea typeface="+mn-ea"/>
                <a:cs typeface="Arial" pitchFamily="34" charset="0"/>
              </a:rPr>
              <a:t> </a:t>
            </a:r>
            <a:r>
              <a:rPr lang="en-US" altLang="ko-KR" sz="2000" kern="0" dirty="0" smtClean="0">
                <a:solidFill>
                  <a:srgbClr val="FF0000"/>
                </a:solidFill>
                <a:latin typeface="Arial" pitchFamily="34" charset="0"/>
                <a:cs typeface="Arial" pitchFamily="34" charset="0"/>
              </a:rPr>
              <a:t>1</a:t>
            </a:r>
            <a:r>
              <a:rPr lang="ko-KR" altLang="en-US" sz="2000" kern="0" dirty="0" smtClean="0">
                <a:solidFill>
                  <a:srgbClr val="FF0000"/>
                </a:solidFill>
                <a:latin typeface="Arial" pitchFamily="34" charset="0"/>
                <a:ea typeface="+mn-ea"/>
                <a:cs typeface="Arial" pitchFamily="34" charset="0"/>
              </a:rPr>
              <a:t>백만톤</a:t>
            </a:r>
            <a:r>
              <a:rPr lang="en-US" altLang="ko-KR" sz="2000" kern="0" dirty="0" smtClean="0">
                <a:solidFill>
                  <a:srgbClr val="FF0000"/>
                </a:solidFill>
                <a:latin typeface="Arial" pitchFamily="34" charset="0"/>
                <a:ea typeface="+mn-ea"/>
                <a:cs typeface="Arial" pitchFamily="34" charset="0"/>
              </a:rPr>
              <a:t>/</a:t>
            </a:r>
            <a:r>
              <a:rPr lang="ko-KR" altLang="en-US" sz="2000" kern="0" dirty="0" smtClean="0">
                <a:solidFill>
                  <a:srgbClr val="FF0000"/>
                </a:solidFill>
                <a:latin typeface="Arial" pitchFamily="34" charset="0"/>
                <a:ea typeface="+mn-ea"/>
                <a:cs typeface="Arial" pitchFamily="34" charset="0"/>
              </a:rPr>
              <a:t>년 </a:t>
            </a:r>
            <a:r>
              <a:rPr lang="en-US" altLang="ko-KR" sz="2000" kern="0" dirty="0" smtClean="0">
                <a:solidFill>
                  <a:srgbClr val="FF0000"/>
                </a:solidFill>
                <a:latin typeface="Arial" pitchFamily="34" charset="0"/>
                <a:ea typeface="+mn-ea"/>
                <a:cs typeface="Arial" pitchFamily="34" charset="0"/>
              </a:rPr>
              <a:t>20</a:t>
            </a:r>
            <a:r>
              <a:rPr lang="ko-KR" altLang="en-US" sz="2000" kern="0" dirty="0" smtClean="0">
                <a:solidFill>
                  <a:srgbClr val="FF0000"/>
                </a:solidFill>
                <a:latin typeface="Arial" pitchFamily="34" charset="0"/>
                <a:ea typeface="+mn-ea"/>
                <a:cs typeface="Arial" pitchFamily="34" charset="0"/>
              </a:rPr>
              <a:t>년 장기계약</a:t>
            </a:r>
            <a:r>
              <a:rPr lang="en-US" altLang="ko-KR" sz="2000" kern="0" dirty="0" smtClean="0">
                <a:solidFill>
                  <a:srgbClr val="FF0000"/>
                </a:solidFill>
                <a:latin typeface="Arial" pitchFamily="34" charset="0"/>
                <a:ea typeface="+mn-ea"/>
                <a:cs typeface="Arial" pitchFamily="34" charset="0"/>
              </a:rPr>
              <a:t>,  </a:t>
            </a:r>
          </a:p>
          <a:p>
            <a:pPr marL="266700" indent="-266700">
              <a:spcBef>
                <a:spcPct val="20000"/>
              </a:spcBef>
            </a:pPr>
            <a:r>
              <a:rPr lang="en-US" altLang="ko-KR" sz="2000" kern="0" dirty="0" smtClean="0">
                <a:solidFill>
                  <a:srgbClr val="FF0000"/>
                </a:solidFill>
                <a:latin typeface="Arial" pitchFamily="34" charset="0"/>
                <a:ea typeface="+mn-ea"/>
                <a:cs typeface="Arial" pitchFamily="34" charset="0"/>
              </a:rPr>
              <a:t>USD 650.3M.USD </a:t>
            </a:r>
            <a:r>
              <a:rPr lang="en-US" altLang="ko-KR" sz="2000" kern="0" dirty="0" smtClean="0">
                <a:solidFill>
                  <a:srgbClr val="FF0000"/>
                </a:solidFill>
                <a:latin typeface="Arial" pitchFamily="34" charset="0"/>
                <a:cs typeface="Arial" pitchFamily="34" charset="0"/>
              </a:rPr>
              <a:t>x20</a:t>
            </a:r>
            <a:r>
              <a:rPr lang="ko-KR" altLang="en-US" sz="2000" kern="0" dirty="0" smtClean="0">
                <a:solidFill>
                  <a:srgbClr val="FF0000"/>
                </a:solidFill>
                <a:latin typeface="Arial" pitchFamily="34" charset="0"/>
                <a:cs typeface="Arial" pitchFamily="34" charset="0"/>
              </a:rPr>
              <a:t>년</a:t>
            </a:r>
            <a:r>
              <a:rPr lang="en-US" altLang="ko-KR" sz="2000" kern="0" dirty="0" smtClean="0">
                <a:solidFill>
                  <a:srgbClr val="FF0000"/>
                </a:solidFill>
                <a:latin typeface="Arial" pitchFamily="34" charset="0"/>
                <a:cs typeface="Arial" pitchFamily="34" charset="0"/>
              </a:rPr>
              <a:t>               = USD 13.007 </a:t>
            </a:r>
            <a:r>
              <a:rPr lang="en-US" altLang="ko-KR" sz="2000" kern="0" dirty="0" err="1" smtClean="0">
                <a:solidFill>
                  <a:srgbClr val="FF0000"/>
                </a:solidFill>
                <a:latin typeface="Arial" pitchFamily="34" charset="0"/>
                <a:cs typeface="Arial" pitchFamily="34" charset="0"/>
              </a:rPr>
              <a:t>Bil</a:t>
            </a:r>
            <a:r>
              <a:rPr lang="en-US" altLang="ko-KR" sz="2000" kern="0" dirty="0" smtClean="0">
                <a:solidFill>
                  <a:srgbClr val="FF0000"/>
                </a:solidFill>
                <a:latin typeface="Arial" pitchFamily="34" charset="0"/>
                <a:cs typeface="Arial" pitchFamily="34" charset="0"/>
              </a:rPr>
              <a:t>. </a:t>
            </a:r>
          </a:p>
          <a:p>
            <a:pPr marL="266700" indent="-266700">
              <a:spcBef>
                <a:spcPct val="20000"/>
              </a:spcBef>
            </a:pPr>
            <a:r>
              <a:rPr lang="en-US" altLang="ko-KR" sz="2000" kern="0" dirty="0" smtClean="0">
                <a:solidFill>
                  <a:srgbClr val="FF0000"/>
                </a:solidFill>
                <a:latin typeface="Arial" pitchFamily="34" charset="0"/>
                <a:ea typeface="+mn-ea"/>
                <a:cs typeface="Arial" pitchFamily="34" charset="0"/>
              </a:rPr>
              <a:t>			       = 14.3</a:t>
            </a:r>
            <a:r>
              <a:rPr lang="ko-KR" altLang="en-US" sz="2000" kern="0" dirty="0" smtClean="0">
                <a:solidFill>
                  <a:srgbClr val="FF0000"/>
                </a:solidFill>
                <a:latin typeface="Arial" pitchFamily="34" charset="0"/>
                <a:ea typeface="+mn-ea"/>
                <a:cs typeface="Arial" pitchFamily="34" charset="0"/>
              </a:rPr>
              <a:t>조원</a:t>
            </a:r>
            <a:r>
              <a:rPr lang="en-US" altLang="ko-KR" sz="2000" kern="0" dirty="0" smtClean="0">
                <a:solidFill>
                  <a:srgbClr val="FF0000"/>
                </a:solidFill>
                <a:latin typeface="Arial" pitchFamily="34" charset="0"/>
                <a:ea typeface="+mn-ea"/>
                <a:cs typeface="Arial" pitchFamily="34" charset="0"/>
              </a:rPr>
              <a:t>	</a:t>
            </a:r>
            <a:endParaRPr lang="ko-KR" altLang="en-US" sz="2000" kern="0" dirty="0">
              <a:solidFill>
                <a:srgbClr val="FF0000"/>
              </a:solidFill>
              <a:latin typeface="Arial" pitchFamily="34" charset="0"/>
              <a:ea typeface="+mn-ea"/>
              <a:cs typeface="Arial" pitchFamily="34" charset="0"/>
            </a:endParaRPr>
          </a:p>
        </p:txBody>
      </p:sp>
      <p:sp>
        <p:nvSpPr>
          <p:cNvPr id="16" name="모서리가 둥근 직사각형 15"/>
          <p:cNvSpPr/>
          <p:nvPr/>
        </p:nvSpPr>
        <p:spPr>
          <a:xfrm>
            <a:off x="2824998" y="4390927"/>
            <a:ext cx="792088" cy="144016"/>
          </a:xfrm>
          <a:prstGeom prst="roundRect">
            <a:avLst/>
          </a:prstGeom>
          <a:solidFill>
            <a:srgbClr val="FFFF00">
              <a:alpha val="16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모서리가 둥근 직사각형 16"/>
          <p:cNvSpPr/>
          <p:nvPr/>
        </p:nvSpPr>
        <p:spPr>
          <a:xfrm>
            <a:off x="6567444" y="2852936"/>
            <a:ext cx="596844" cy="144016"/>
          </a:xfrm>
          <a:prstGeom prst="roundRect">
            <a:avLst/>
          </a:prstGeom>
          <a:solidFill>
            <a:srgbClr val="FFFF00">
              <a:alpha val="16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모서리가 둥근 직사각형 17"/>
          <p:cNvSpPr/>
          <p:nvPr/>
        </p:nvSpPr>
        <p:spPr>
          <a:xfrm>
            <a:off x="1011904" y="2158636"/>
            <a:ext cx="493666" cy="144016"/>
          </a:xfrm>
          <a:prstGeom prst="roundRect">
            <a:avLst/>
          </a:prstGeom>
          <a:solidFill>
            <a:srgbClr val="FFFF00">
              <a:alpha val="16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p:cNvSpPr txBox="1"/>
          <p:nvPr/>
        </p:nvSpPr>
        <p:spPr bwMode="auto">
          <a:xfrm>
            <a:off x="642910" y="6569968"/>
            <a:ext cx="2952328" cy="216618"/>
          </a:xfrm>
          <a:prstGeom prst="rect">
            <a:avLst/>
          </a:prstGeom>
          <a:noFill/>
          <a:ln w="9525">
            <a:noFill/>
            <a:miter lim="800000"/>
            <a:headEnd/>
            <a:tailEnd/>
          </a:ln>
        </p:spPr>
        <p:txBody>
          <a:bodyPr wrap="square" rtlCol="0">
            <a:normAutofit fontScale="40000" lnSpcReduction="20000"/>
          </a:bodyPr>
          <a:lstStyle/>
          <a:p>
            <a:pPr marL="266700" indent="-266700">
              <a:spcBef>
                <a:spcPct val="20000"/>
              </a:spcBef>
            </a:pPr>
            <a:r>
              <a:rPr lang="en-US" altLang="ko-KR" sz="2000" kern="0" dirty="0" smtClean="0">
                <a:solidFill>
                  <a:schemeClr val="tx2">
                    <a:lumMod val="75000"/>
                  </a:schemeClr>
                </a:solidFill>
                <a:latin typeface="Arial" pitchFamily="34" charset="0"/>
                <a:cs typeface="Arial" pitchFamily="34" charset="0"/>
              </a:rPr>
              <a:t>*</a:t>
            </a:r>
            <a:r>
              <a:rPr lang="ko-KR" altLang="en-US" sz="2000" kern="0" dirty="0" smtClean="0">
                <a:solidFill>
                  <a:schemeClr val="tx2">
                    <a:lumMod val="75000"/>
                  </a:schemeClr>
                </a:solidFill>
                <a:latin typeface="Arial" pitchFamily="34" charset="0"/>
                <a:cs typeface="Arial" pitchFamily="34" charset="0"/>
              </a:rPr>
              <a:t>출처</a:t>
            </a:r>
            <a:r>
              <a:rPr lang="en-US" altLang="ko-KR" sz="2000" kern="0" dirty="0" smtClean="0">
                <a:solidFill>
                  <a:schemeClr val="tx2">
                    <a:lumMod val="75000"/>
                  </a:schemeClr>
                </a:solidFill>
                <a:latin typeface="Arial" pitchFamily="34" charset="0"/>
                <a:cs typeface="Arial" pitchFamily="34" charset="0"/>
              </a:rPr>
              <a:t>: </a:t>
            </a:r>
            <a:r>
              <a:rPr lang="ko-KR" altLang="en-US" sz="2000" kern="0" dirty="0" smtClean="0">
                <a:solidFill>
                  <a:schemeClr val="tx2">
                    <a:lumMod val="75000"/>
                  </a:schemeClr>
                </a:solidFill>
                <a:latin typeface="Arial" pitchFamily="34" charset="0"/>
                <a:cs typeface="Arial" pitchFamily="34" charset="0"/>
              </a:rPr>
              <a:t>에너지통계연보</a:t>
            </a:r>
            <a:r>
              <a:rPr lang="en-US" altLang="ko-KR" sz="2000" kern="0" dirty="0" smtClean="0">
                <a:solidFill>
                  <a:schemeClr val="tx2">
                    <a:lumMod val="75000"/>
                  </a:schemeClr>
                </a:solidFill>
                <a:latin typeface="Arial" pitchFamily="34" charset="0"/>
                <a:cs typeface="Arial" pitchFamily="34" charset="0"/>
              </a:rPr>
              <a:t>, </a:t>
            </a:r>
            <a:r>
              <a:rPr lang="ko-KR" altLang="en-US" sz="2000" kern="0" dirty="0" smtClean="0">
                <a:solidFill>
                  <a:schemeClr val="tx2">
                    <a:lumMod val="75000"/>
                  </a:schemeClr>
                </a:solidFill>
                <a:latin typeface="Arial" pitchFamily="34" charset="0"/>
                <a:cs typeface="Arial" pitchFamily="34" charset="0"/>
              </a:rPr>
              <a:t>에너지경제연구원</a:t>
            </a:r>
            <a:r>
              <a:rPr lang="en-US" altLang="ko-KR" sz="2000" kern="0" dirty="0" smtClean="0">
                <a:solidFill>
                  <a:schemeClr val="tx2">
                    <a:lumMod val="75000"/>
                  </a:schemeClr>
                </a:solidFill>
                <a:latin typeface="Arial" pitchFamily="34" charset="0"/>
                <a:cs typeface="Arial" pitchFamily="34" charset="0"/>
              </a:rPr>
              <a:t>, 2012, </a:t>
            </a:r>
            <a:r>
              <a:rPr lang="ko-KR" altLang="en-US" sz="2000" kern="0" dirty="0" smtClean="0">
                <a:solidFill>
                  <a:schemeClr val="tx2">
                    <a:lumMod val="75000"/>
                  </a:schemeClr>
                </a:solidFill>
                <a:latin typeface="Arial" pitchFamily="34" charset="0"/>
                <a:cs typeface="Arial" pitchFamily="34" charset="0"/>
              </a:rPr>
              <a:t>환율 </a:t>
            </a:r>
            <a:r>
              <a:rPr lang="en-US" altLang="ko-KR" sz="2000" kern="0" dirty="0" smtClean="0">
                <a:solidFill>
                  <a:schemeClr val="tx2">
                    <a:lumMod val="75000"/>
                  </a:schemeClr>
                </a:solidFill>
                <a:latin typeface="Arial" pitchFamily="34" charset="0"/>
                <a:cs typeface="Arial" pitchFamily="34" charset="0"/>
              </a:rPr>
              <a:t>1100</a:t>
            </a:r>
            <a:r>
              <a:rPr lang="ko-KR" altLang="en-US" sz="2000" kern="0" dirty="0" smtClean="0">
                <a:solidFill>
                  <a:schemeClr val="tx2">
                    <a:lumMod val="75000"/>
                  </a:schemeClr>
                </a:solidFill>
                <a:latin typeface="Arial" pitchFamily="34" charset="0"/>
                <a:cs typeface="Arial" pitchFamily="34" charset="0"/>
              </a:rPr>
              <a:t>원 적용</a:t>
            </a:r>
            <a:endParaRPr lang="ko-KR" altLang="en-US" sz="2000" kern="0" dirty="0">
              <a:solidFill>
                <a:schemeClr val="tx2">
                  <a:lumMod val="75000"/>
                </a:schemeClr>
              </a:solidFill>
              <a:latin typeface="Arial" pitchFamily="34" charset="0"/>
              <a:ea typeface="+mn-ea"/>
              <a:cs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6067"/>
                                        </p:tgtEl>
                                        <p:attrNameLst>
                                          <p:attrName>style.visibility</p:attrName>
                                        </p:attrNameLst>
                                      </p:cBhvr>
                                      <p:to>
                                        <p:strVal val="visible"/>
                                      </p:to>
                                    </p:set>
                                    <p:anim calcmode="lin" valueType="num">
                                      <p:cBhvr additive="base">
                                        <p:cTn id="7" dur="500" fill="hold"/>
                                        <p:tgtEl>
                                          <p:spTgt spid="216067"/>
                                        </p:tgtEl>
                                        <p:attrNameLst>
                                          <p:attrName>ppt_x</p:attrName>
                                        </p:attrNameLst>
                                      </p:cBhvr>
                                      <p:tavLst>
                                        <p:tav tm="0">
                                          <p:val>
                                            <p:strVal val="#ppt_x"/>
                                          </p:val>
                                        </p:tav>
                                        <p:tav tm="100000">
                                          <p:val>
                                            <p:strVal val="#ppt_x"/>
                                          </p:val>
                                        </p:tav>
                                      </p:tavLst>
                                    </p:anim>
                                    <p:anim calcmode="lin" valueType="num">
                                      <p:cBhvr additive="base">
                                        <p:cTn id="8" dur="500" fill="hold"/>
                                        <p:tgtEl>
                                          <p:spTgt spid="21606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6066"/>
                                        </p:tgtEl>
                                        <p:attrNameLst>
                                          <p:attrName>style.visibility</p:attrName>
                                        </p:attrNameLst>
                                      </p:cBhvr>
                                      <p:to>
                                        <p:strVal val="visible"/>
                                      </p:to>
                                    </p:set>
                                    <p:anim calcmode="lin" valueType="num">
                                      <p:cBhvr additive="base">
                                        <p:cTn id="17" dur="500" fill="hold"/>
                                        <p:tgtEl>
                                          <p:spTgt spid="216066"/>
                                        </p:tgtEl>
                                        <p:attrNameLst>
                                          <p:attrName>ppt_x</p:attrName>
                                        </p:attrNameLst>
                                      </p:cBhvr>
                                      <p:tavLst>
                                        <p:tav tm="0">
                                          <p:val>
                                            <p:strVal val="#ppt_x"/>
                                          </p:val>
                                        </p:tav>
                                        <p:tav tm="100000">
                                          <p:val>
                                            <p:strVal val="#ppt_x"/>
                                          </p:val>
                                        </p:tav>
                                      </p:tavLst>
                                    </p:anim>
                                    <p:anim calcmode="lin" valueType="num">
                                      <p:cBhvr additive="base">
                                        <p:cTn id="18" dur="500" fill="hold"/>
                                        <p:tgtEl>
                                          <p:spTgt spid="21606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1"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216068"/>
                                        </p:tgtEl>
                                        <p:attrNameLst>
                                          <p:attrName>style.visibility</p:attrName>
                                        </p:attrNameLst>
                                      </p:cBhvr>
                                      <p:to>
                                        <p:strVal val="visible"/>
                                      </p:to>
                                    </p:set>
                                    <p:anim calcmode="lin" valueType="num">
                                      <p:cBhvr additive="base">
                                        <p:cTn id="37" dur="500" fill="hold"/>
                                        <p:tgtEl>
                                          <p:spTgt spid="216068"/>
                                        </p:tgtEl>
                                        <p:attrNameLst>
                                          <p:attrName>ppt_x</p:attrName>
                                        </p:attrNameLst>
                                      </p:cBhvr>
                                      <p:tavLst>
                                        <p:tav tm="0">
                                          <p:val>
                                            <p:strVal val="#ppt_x"/>
                                          </p:val>
                                        </p:tav>
                                        <p:tav tm="100000">
                                          <p:val>
                                            <p:strVal val="#ppt_x"/>
                                          </p:val>
                                        </p:tav>
                                      </p:tavLst>
                                    </p:anim>
                                    <p:anim calcmode="lin" valueType="num">
                                      <p:cBhvr additive="base">
                                        <p:cTn id="38" dur="500" fill="hold"/>
                                        <p:tgtEl>
                                          <p:spTgt spid="216068"/>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2000"/>
                                        <p:tgtEl>
                                          <p:spTgt spid="14">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xEl>
                                              <p:pRg st="1" end="1"/>
                                            </p:txEl>
                                          </p:spTgt>
                                        </p:tgtEl>
                                        <p:attrNameLst>
                                          <p:attrName>style.visibility</p:attrName>
                                        </p:attrNameLst>
                                      </p:cBhvr>
                                      <p:to>
                                        <p:strVal val="visible"/>
                                      </p:to>
                                    </p:set>
                                    <p:animEffect transition="in" filter="fade">
                                      <p:cBhvr>
                                        <p:cTn id="50" dur="2000"/>
                                        <p:tgtEl>
                                          <p:spTgt spid="1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fade">
                                      <p:cBhvr>
                                        <p:cTn id="55" dur="2000"/>
                                        <p:tgtEl>
                                          <p:spTgt spid="15">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xEl>
                                              <p:pRg st="1" end="1"/>
                                            </p:txEl>
                                          </p:spTgt>
                                        </p:tgtEl>
                                        <p:attrNameLst>
                                          <p:attrName>style.visibility</p:attrName>
                                        </p:attrNameLst>
                                      </p:cBhvr>
                                      <p:to>
                                        <p:strVal val="visible"/>
                                      </p:to>
                                    </p:set>
                                    <p:animEffect transition="in" filter="fade">
                                      <p:cBhvr>
                                        <p:cTn id="60" dur="2000"/>
                                        <p:tgtEl>
                                          <p:spTgt spid="15">
                                            <p:txEl>
                                              <p:pRg st="1" end="1"/>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5">
                                            <p:txEl>
                                              <p:pRg st="2" end="2"/>
                                            </p:txEl>
                                          </p:spTgt>
                                        </p:tgtEl>
                                        <p:attrNameLst>
                                          <p:attrName>style.visibility</p:attrName>
                                        </p:attrNameLst>
                                      </p:cBhvr>
                                      <p:to>
                                        <p:strVal val="visible"/>
                                      </p:to>
                                    </p:set>
                                    <p:animEffect transition="in" filter="fade">
                                      <p:cBhvr>
                                        <p:cTn id="63" dur="2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allAtOnce"/>
      <p:bldP spid="15" grpId="0" build="allAtOnce"/>
      <p:bldP spid="16" grpId="0" animBg="1"/>
      <p:bldP spid="16" grpId="1"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LNG </a:t>
            </a:r>
            <a:r>
              <a:rPr lang="ko-KR" altLang="en-US" dirty="0" smtClean="0"/>
              <a:t>도입계약 현황</a:t>
            </a:r>
            <a:endParaRPr lang="ko-KR" altLang="en-US" dirty="0"/>
          </a:p>
        </p:txBody>
      </p:sp>
      <p:pic>
        <p:nvPicPr>
          <p:cNvPr id="177154" name="Picture 2"/>
          <p:cNvPicPr>
            <a:picLocks noChangeAspect="1" noChangeArrowheads="1"/>
          </p:cNvPicPr>
          <p:nvPr/>
        </p:nvPicPr>
        <p:blipFill>
          <a:blip r:embed="rId2" cstate="print"/>
          <a:srcRect/>
          <a:stretch>
            <a:fillRect/>
          </a:stretch>
        </p:blipFill>
        <p:spPr bwMode="auto">
          <a:xfrm>
            <a:off x="323528" y="1340768"/>
            <a:ext cx="8560686" cy="4392488"/>
          </a:xfrm>
          <a:prstGeom prst="rect">
            <a:avLst/>
          </a:prstGeom>
          <a:solidFill>
            <a:schemeClr val="bg1"/>
          </a:solidFill>
          <a:ln w="9525">
            <a:noFill/>
            <a:miter lim="800000"/>
            <a:headEnd/>
            <a:tailEnd/>
          </a:ln>
        </p:spPr>
      </p:pic>
      <p:sp>
        <p:nvSpPr>
          <p:cNvPr id="5" name="모서리가 둥근 직사각형 4"/>
          <p:cNvSpPr/>
          <p:nvPr/>
        </p:nvSpPr>
        <p:spPr>
          <a:xfrm>
            <a:off x="5364088" y="3717032"/>
            <a:ext cx="2520280" cy="20882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 name="직선 화살표 연결선 6"/>
          <p:cNvCxnSpPr>
            <a:endCxn id="5" idx="0"/>
          </p:cNvCxnSpPr>
          <p:nvPr/>
        </p:nvCxnSpPr>
        <p:spPr>
          <a:xfrm flipH="1">
            <a:off x="6624228" y="3284984"/>
            <a:ext cx="3600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직사각형 9"/>
          <p:cNvSpPr/>
          <p:nvPr/>
        </p:nvSpPr>
        <p:spPr>
          <a:xfrm>
            <a:off x="5643570" y="2700209"/>
            <a:ext cx="1656184" cy="584775"/>
          </a:xfrm>
          <a:prstGeom prst="rect">
            <a:avLst/>
          </a:prstGeom>
          <a:solidFill>
            <a:schemeClr val="bg1"/>
          </a:solidFill>
          <a:ln>
            <a:solidFill>
              <a:srgbClr val="FF0000"/>
            </a:solidFill>
          </a:ln>
        </p:spPr>
        <p:txBody>
          <a:bodyPr wrap="square">
            <a:spAutoFit/>
          </a:bodyPr>
          <a:lstStyle/>
          <a:p>
            <a:pPr algn="ctr"/>
            <a:r>
              <a:rPr lang="en-US" altLang="ko-KR" sz="1600" dirty="0" smtClean="0"/>
              <a:t>2010.12-2012.5</a:t>
            </a:r>
            <a:r>
              <a:rPr lang="ko-KR" altLang="en-US" sz="1600" dirty="0" smtClean="0"/>
              <a:t> 계약 체결분</a:t>
            </a:r>
            <a:endParaRPr lang="ko-KR" altLang="en-US" sz="1600" dirty="0"/>
          </a:p>
        </p:txBody>
      </p:sp>
      <p:sp>
        <p:nvSpPr>
          <p:cNvPr id="8" name="Rounded Rectangle 7"/>
          <p:cNvSpPr/>
          <p:nvPr/>
        </p:nvSpPr>
        <p:spPr>
          <a:xfrm>
            <a:off x="5857884" y="1312848"/>
            <a:ext cx="1000132" cy="4500594"/>
          </a:xfrm>
          <a:prstGeom prst="roundRect">
            <a:avLst/>
          </a:prstGeom>
          <a:solidFill>
            <a:srgbClr val="FF0000">
              <a:alpha val="11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Content Placeholder 8"/>
          <p:cNvSpPr>
            <a:spLocks noGrp="1"/>
          </p:cNvSpPr>
          <p:nvPr>
            <p:ph idx="1"/>
          </p:nvPr>
        </p:nvSpPr>
        <p:spPr>
          <a:xfrm>
            <a:off x="533400" y="5857892"/>
            <a:ext cx="8153400" cy="428628"/>
          </a:xfrm>
        </p:spPr>
        <p:txBody>
          <a:bodyPr/>
          <a:lstStyle/>
          <a:p>
            <a:r>
              <a:rPr lang="ko-KR" altLang="en-US" sz="2000" dirty="0" smtClean="0"/>
              <a:t>총 </a:t>
            </a:r>
            <a:r>
              <a:rPr lang="en-US" altLang="ko-KR" sz="2000" dirty="0" smtClean="0"/>
              <a:t>36,374</a:t>
            </a:r>
            <a:r>
              <a:rPr lang="ko-KR" altLang="en-US" sz="2000" dirty="0" smtClean="0"/>
              <a:t>만톤 </a:t>
            </a:r>
            <a:r>
              <a:rPr lang="en-US" altLang="ko-KR" sz="2000" dirty="0" smtClean="0"/>
              <a:t>x USD650.375/Ton = USD 236.56Bil. = 260.2</a:t>
            </a:r>
            <a:r>
              <a:rPr lang="ko-KR" altLang="en-US" sz="2000" dirty="0" smtClean="0"/>
              <a:t>조원</a:t>
            </a:r>
            <a:endParaRPr lang="en-US" altLang="ko-KR" sz="2000" dirty="0" smtClean="0"/>
          </a:p>
          <a:p>
            <a:r>
              <a:rPr lang="ko-KR" altLang="en-US" sz="2000" dirty="0" smtClean="0"/>
              <a:t>단기 </a:t>
            </a:r>
            <a:r>
              <a:rPr lang="en-US" altLang="ko-KR" sz="2000" dirty="0" smtClean="0"/>
              <a:t>Spot</a:t>
            </a:r>
            <a:r>
              <a:rPr lang="ko-KR" altLang="en-US" sz="2000" dirty="0" smtClean="0"/>
              <a:t>시장 구매물량 약 </a:t>
            </a:r>
            <a:r>
              <a:rPr lang="en-US" altLang="ko-KR" sz="2000" dirty="0" smtClean="0"/>
              <a:t>7-15% </a:t>
            </a:r>
            <a:r>
              <a:rPr lang="ko-KR" altLang="en-US" sz="2000" dirty="0" smtClean="0"/>
              <a:t>제외</a:t>
            </a:r>
            <a:endParaRPr lang="ko-KR" altLang="en-US" sz="2000" dirty="0"/>
          </a:p>
        </p:txBody>
      </p:sp>
      <p:cxnSp>
        <p:nvCxnSpPr>
          <p:cNvPr id="12" name="Shape 11"/>
          <p:cNvCxnSpPr>
            <a:stCxn id="5" idx="1"/>
            <a:endCxn id="9" idx="0"/>
          </p:cNvCxnSpPr>
          <p:nvPr/>
        </p:nvCxnSpPr>
        <p:spPr>
          <a:xfrm rot="10800000" flipV="1">
            <a:off x="4610100" y="4761148"/>
            <a:ext cx="753988" cy="1096744"/>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889634" y="3819528"/>
            <a:ext cx="298452" cy="1428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4" name="Curved Connector 13"/>
          <p:cNvCxnSpPr/>
          <p:nvPr/>
        </p:nvCxnSpPr>
        <p:spPr>
          <a:xfrm>
            <a:off x="4429124" y="2857496"/>
            <a:ext cx="1428760" cy="100013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직사각형 9"/>
          <p:cNvSpPr/>
          <p:nvPr/>
        </p:nvSpPr>
        <p:spPr>
          <a:xfrm>
            <a:off x="3286116" y="2665406"/>
            <a:ext cx="1143008" cy="338554"/>
          </a:xfrm>
          <a:prstGeom prst="rect">
            <a:avLst/>
          </a:prstGeom>
          <a:solidFill>
            <a:schemeClr val="bg1"/>
          </a:solidFill>
          <a:ln>
            <a:solidFill>
              <a:srgbClr val="FF0000"/>
            </a:solidFill>
          </a:ln>
        </p:spPr>
        <p:txBody>
          <a:bodyPr wrap="square">
            <a:spAutoFit/>
          </a:bodyPr>
          <a:lstStyle/>
          <a:p>
            <a:pPr algn="ctr"/>
            <a:r>
              <a:rPr lang="en-US" altLang="ko-KR" sz="1600" dirty="0" smtClean="0"/>
              <a:t>7,150</a:t>
            </a:r>
            <a:r>
              <a:rPr lang="ko-KR" altLang="en-US" sz="1600" dirty="0" smtClean="0"/>
              <a:t>억원</a:t>
            </a:r>
            <a:r>
              <a:rPr lang="en-US" altLang="ko-KR" sz="1600" dirty="0" smtClean="0"/>
              <a:t>!</a:t>
            </a:r>
            <a:endParaRPr lang="ko-KR" altLang="en-US" sz="1600" dirty="0"/>
          </a:p>
        </p:txBody>
      </p:sp>
      <p:sp>
        <p:nvSpPr>
          <p:cNvPr id="16" name="직사각형 9"/>
          <p:cNvSpPr/>
          <p:nvPr/>
        </p:nvSpPr>
        <p:spPr>
          <a:xfrm>
            <a:off x="6000760" y="142852"/>
            <a:ext cx="2571768" cy="584775"/>
          </a:xfrm>
          <a:prstGeom prst="rect">
            <a:avLst/>
          </a:prstGeom>
          <a:solidFill>
            <a:schemeClr val="bg1"/>
          </a:solidFill>
          <a:ln>
            <a:solidFill>
              <a:srgbClr val="FF0000"/>
            </a:solidFill>
          </a:ln>
        </p:spPr>
        <p:txBody>
          <a:bodyPr wrap="square">
            <a:spAutoFit/>
          </a:bodyPr>
          <a:lstStyle/>
          <a:p>
            <a:pPr algn="ctr"/>
            <a:r>
              <a:rPr lang="en-US" altLang="ko-KR" sz="1600" dirty="0" smtClean="0"/>
              <a:t>2011.8.11 </a:t>
            </a:r>
            <a:r>
              <a:rPr lang="ko-KR" altLang="en-US" sz="1600" dirty="0" smtClean="0"/>
              <a:t>이사회안건통과</a:t>
            </a:r>
            <a:endParaRPr lang="en-US" altLang="ko-KR" sz="1600" dirty="0" smtClean="0"/>
          </a:p>
          <a:p>
            <a:pPr algn="ctr"/>
            <a:r>
              <a:rPr lang="en-US" altLang="ko-KR" sz="1600" dirty="0" smtClean="0"/>
              <a:t>2011.8.17</a:t>
            </a:r>
            <a:r>
              <a:rPr lang="ko-KR" altLang="en-US" sz="1600" dirty="0" smtClean="0"/>
              <a:t> 정부승인</a:t>
            </a:r>
            <a:endParaRPr lang="ko-KR" altLang="en-US" sz="1600" dirty="0"/>
          </a:p>
        </p:txBody>
      </p:sp>
      <p:sp>
        <p:nvSpPr>
          <p:cNvPr id="18" name="Rectangle 17"/>
          <p:cNvSpPr/>
          <p:nvPr/>
        </p:nvSpPr>
        <p:spPr>
          <a:xfrm>
            <a:off x="5072066" y="857232"/>
            <a:ext cx="562975" cy="184666"/>
          </a:xfrm>
          <a:prstGeom prst="rect">
            <a:avLst/>
          </a:prstGeom>
          <a:ln>
            <a:solidFill>
              <a:srgbClr val="FFFF00"/>
            </a:solidFill>
          </a:ln>
        </p:spPr>
        <p:txBody>
          <a:bodyPr wrap="none">
            <a:spAutoFit/>
          </a:bodyPr>
          <a:lstStyle/>
          <a:p>
            <a:r>
              <a:rPr lang="en-US" altLang="ko-KR" sz="600" dirty="0" smtClean="0">
                <a:solidFill>
                  <a:schemeClr val="bg1"/>
                </a:solidFill>
              </a:rPr>
              <a:t>2010.12.17</a:t>
            </a:r>
            <a:endParaRPr lang="ko-KR" altLang="en-US" sz="600" dirty="0">
              <a:solidFill>
                <a:schemeClr val="bg1"/>
              </a:solidFill>
            </a:endParaRPr>
          </a:p>
        </p:txBody>
      </p:sp>
      <p:sp>
        <p:nvSpPr>
          <p:cNvPr id="19" name="Rectangle 18"/>
          <p:cNvSpPr/>
          <p:nvPr/>
        </p:nvSpPr>
        <p:spPr>
          <a:xfrm>
            <a:off x="5357818" y="1071546"/>
            <a:ext cx="521297" cy="184666"/>
          </a:xfrm>
          <a:prstGeom prst="rect">
            <a:avLst/>
          </a:prstGeom>
          <a:ln>
            <a:solidFill>
              <a:srgbClr val="FFFF00"/>
            </a:solidFill>
          </a:ln>
        </p:spPr>
        <p:txBody>
          <a:bodyPr wrap="none">
            <a:spAutoFit/>
          </a:bodyPr>
          <a:lstStyle/>
          <a:p>
            <a:r>
              <a:rPr lang="en-US" altLang="ko-KR" sz="600" dirty="0" smtClean="0">
                <a:solidFill>
                  <a:schemeClr val="bg1"/>
                </a:solidFill>
              </a:rPr>
              <a:t>2011.1.24</a:t>
            </a:r>
            <a:endParaRPr lang="ko-KR" altLang="en-US" sz="600" dirty="0">
              <a:solidFill>
                <a:schemeClr val="bg1"/>
              </a:solidFill>
            </a:endParaRPr>
          </a:p>
        </p:txBody>
      </p:sp>
      <p:sp>
        <p:nvSpPr>
          <p:cNvPr id="20" name="Rectangle 19"/>
          <p:cNvSpPr/>
          <p:nvPr/>
        </p:nvSpPr>
        <p:spPr>
          <a:xfrm>
            <a:off x="5895984" y="857232"/>
            <a:ext cx="928694" cy="184666"/>
          </a:xfrm>
          <a:prstGeom prst="rect">
            <a:avLst/>
          </a:prstGeom>
          <a:ln>
            <a:solidFill>
              <a:srgbClr val="FFFF00"/>
            </a:solidFill>
          </a:ln>
        </p:spPr>
        <p:txBody>
          <a:bodyPr wrap="square">
            <a:spAutoFit/>
          </a:bodyPr>
          <a:lstStyle/>
          <a:p>
            <a:pPr algn="ctr"/>
            <a:r>
              <a:rPr lang="en-US" altLang="ko-KR" sz="600" dirty="0" smtClean="0">
                <a:solidFill>
                  <a:schemeClr val="bg1"/>
                </a:solidFill>
              </a:rPr>
              <a:t>2011.8.17</a:t>
            </a:r>
            <a:endParaRPr lang="ko-KR" altLang="en-US" sz="600" dirty="0">
              <a:solidFill>
                <a:schemeClr val="bg1"/>
              </a:solidFill>
            </a:endParaRPr>
          </a:p>
        </p:txBody>
      </p:sp>
      <p:sp>
        <p:nvSpPr>
          <p:cNvPr id="21" name="Rectangle 20"/>
          <p:cNvSpPr/>
          <p:nvPr/>
        </p:nvSpPr>
        <p:spPr>
          <a:xfrm>
            <a:off x="6858016" y="1071546"/>
            <a:ext cx="479618" cy="184666"/>
          </a:xfrm>
          <a:prstGeom prst="rect">
            <a:avLst/>
          </a:prstGeom>
          <a:ln>
            <a:solidFill>
              <a:srgbClr val="FFFF00"/>
            </a:solidFill>
          </a:ln>
        </p:spPr>
        <p:txBody>
          <a:bodyPr wrap="none">
            <a:spAutoFit/>
          </a:bodyPr>
          <a:lstStyle/>
          <a:p>
            <a:r>
              <a:rPr lang="en-US" altLang="ko-KR" sz="600" dirty="0" smtClean="0">
                <a:solidFill>
                  <a:schemeClr val="bg1"/>
                </a:solidFill>
              </a:rPr>
              <a:t>2012.2.9</a:t>
            </a:r>
            <a:endParaRPr lang="ko-KR" altLang="en-US" sz="600" dirty="0">
              <a:solidFill>
                <a:schemeClr val="bg1"/>
              </a:solidFill>
            </a:endParaRPr>
          </a:p>
        </p:txBody>
      </p:sp>
      <p:sp>
        <p:nvSpPr>
          <p:cNvPr id="22" name="Rectangle 21"/>
          <p:cNvSpPr/>
          <p:nvPr/>
        </p:nvSpPr>
        <p:spPr>
          <a:xfrm>
            <a:off x="7215206" y="857232"/>
            <a:ext cx="479618" cy="184666"/>
          </a:xfrm>
          <a:prstGeom prst="rect">
            <a:avLst/>
          </a:prstGeom>
          <a:ln>
            <a:solidFill>
              <a:srgbClr val="FFFF00"/>
            </a:solidFill>
          </a:ln>
        </p:spPr>
        <p:txBody>
          <a:bodyPr wrap="none">
            <a:spAutoFit/>
          </a:bodyPr>
          <a:lstStyle/>
          <a:p>
            <a:r>
              <a:rPr lang="en-US" altLang="ko-KR" sz="600" dirty="0" smtClean="0">
                <a:solidFill>
                  <a:schemeClr val="bg1"/>
                </a:solidFill>
              </a:rPr>
              <a:t>2012.5.4</a:t>
            </a:r>
            <a:endParaRPr lang="ko-KR" altLang="en-US" sz="600" dirty="0">
              <a:solidFill>
                <a:schemeClr val="bg1"/>
              </a:solidFill>
            </a:endParaRPr>
          </a:p>
        </p:txBody>
      </p:sp>
      <p:sp>
        <p:nvSpPr>
          <p:cNvPr id="23" name="Rectangle 22"/>
          <p:cNvSpPr/>
          <p:nvPr/>
        </p:nvSpPr>
        <p:spPr>
          <a:xfrm>
            <a:off x="7500958" y="1071546"/>
            <a:ext cx="521297" cy="184666"/>
          </a:xfrm>
          <a:prstGeom prst="rect">
            <a:avLst/>
          </a:prstGeom>
          <a:ln>
            <a:solidFill>
              <a:srgbClr val="FFFF00"/>
            </a:solidFill>
          </a:ln>
        </p:spPr>
        <p:txBody>
          <a:bodyPr wrap="none">
            <a:spAutoFit/>
          </a:bodyPr>
          <a:lstStyle/>
          <a:p>
            <a:r>
              <a:rPr lang="en-US" altLang="ko-KR" sz="600" dirty="0" smtClean="0">
                <a:solidFill>
                  <a:schemeClr val="bg1"/>
                </a:solidFill>
              </a:rPr>
              <a:t>2012.5.29</a:t>
            </a:r>
            <a:endParaRPr lang="ko-KR" altLang="en-US" sz="600" dirty="0">
              <a:solidFill>
                <a:schemeClr val="bg1"/>
              </a:solidFill>
            </a:endParaRPr>
          </a:p>
        </p:txBody>
      </p:sp>
      <p:sp>
        <p:nvSpPr>
          <p:cNvPr id="24" name="모서리가 둥근 직사각형 15"/>
          <p:cNvSpPr/>
          <p:nvPr/>
        </p:nvSpPr>
        <p:spPr>
          <a:xfrm>
            <a:off x="7429520" y="4143380"/>
            <a:ext cx="428628" cy="1643074"/>
          </a:xfrm>
          <a:prstGeom prst="roundRect">
            <a:avLst/>
          </a:prstGeom>
          <a:solidFill>
            <a:srgbClr val="FFFF00">
              <a:alpha val="16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6"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Right)">
                                      <p:cBhvr>
                                        <p:cTn id="12" dur="500"/>
                                        <p:tgtEl>
                                          <p:spTgt spid="14"/>
                                        </p:tgtEl>
                                      </p:cBhvr>
                                    </p:animEffect>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trips(downLeft)">
                                      <p:cBhvr>
                                        <p:cTn id="36" dur="500"/>
                                        <p:tgtEl>
                                          <p:spTgt spid="12"/>
                                        </p:tgtEl>
                                      </p:cBhvr>
                                    </p:animEffect>
                                  </p:childTnLst>
                                </p:cTn>
                              </p:par>
                            </p:childTnLst>
                          </p:cTn>
                        </p:par>
                        <p:par>
                          <p:cTn id="37" fill="hold">
                            <p:stCondLst>
                              <p:cond delay="1000"/>
                            </p:stCondLst>
                            <p:childTnLst>
                              <p:par>
                                <p:cTn id="38" presetID="18" presetClass="entr" presetSubtype="3" fill="hold" nodeType="after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strips(upRight)">
                                      <p:cBhvr>
                                        <p:cTn id="40" dur="500"/>
                                        <p:tgtEl>
                                          <p:spTgt spid="9">
                                            <p:txEl>
                                              <p:pRg st="0" end="0"/>
                                            </p:txEl>
                                          </p:spTgt>
                                        </p:tgtEl>
                                      </p:cBhvr>
                                    </p:animEffect>
                                  </p:childTnLst>
                                </p:cTn>
                              </p:par>
                            </p:childTnLst>
                          </p:cTn>
                        </p:par>
                        <p:par>
                          <p:cTn id="41" fill="hold">
                            <p:stCondLst>
                              <p:cond delay="1500"/>
                            </p:stCondLst>
                            <p:childTnLst>
                              <p:par>
                                <p:cTn id="42" presetID="18" presetClass="entr" presetSubtype="3" fill="hold" nodeType="after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strips(upRight)">
                                      <p:cBhvr>
                                        <p:cTn id="44" dur="500"/>
                                        <p:tgtEl>
                                          <p:spTgt spid="9">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53"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1"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0" fill="hold" grpId="1" nodeType="with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grpId="2" nodeType="click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500" fill="hold"/>
                                        <p:tgtEl>
                                          <p:spTgt spid="24"/>
                                        </p:tgtEl>
                                        <p:attrNameLst>
                                          <p:attrName>ppt_w</p:attrName>
                                        </p:attrNameLst>
                                      </p:cBhvr>
                                      <p:tavLst>
                                        <p:tav tm="0">
                                          <p:val>
                                            <p:fltVal val="0"/>
                                          </p:val>
                                        </p:tav>
                                        <p:tav tm="100000">
                                          <p:val>
                                            <p:strVal val="#ppt_w"/>
                                          </p:val>
                                        </p:tav>
                                      </p:tavLst>
                                    </p:anim>
                                    <p:anim calcmode="lin" valueType="num">
                                      <p:cBhvr>
                                        <p:cTn id="100" dur="500" fill="hold"/>
                                        <p:tgtEl>
                                          <p:spTgt spid="24"/>
                                        </p:tgtEl>
                                        <p:attrNameLst>
                                          <p:attrName>ppt_h</p:attrName>
                                        </p:attrNameLst>
                                      </p:cBhvr>
                                      <p:tavLst>
                                        <p:tav tm="0">
                                          <p:val>
                                            <p:fltVal val="0"/>
                                          </p:val>
                                        </p:tav>
                                        <p:tav tm="100000">
                                          <p:val>
                                            <p:strVal val="#ppt_h"/>
                                          </p:val>
                                        </p:tav>
                                      </p:tavLst>
                                    </p:anim>
                                    <p:animEffect transition="in" filter="fade">
                                      <p:cBhvr>
                                        <p:cTn id="10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8" grpId="0" animBg="1"/>
      <p:bldP spid="11" grpId="0" animBg="1"/>
      <p:bldP spid="15" grpId="0" animBg="1"/>
      <p:bldP spid="16" grpId="0" animBg="1"/>
      <p:bldP spid="18" grpId="0" animBg="1"/>
      <p:bldP spid="19" grpId="0" animBg="1"/>
      <p:bldP spid="20" grpId="0" animBg="1"/>
      <p:bldP spid="21" grpId="0" animBg="1"/>
      <p:bldP spid="22" grpId="0" animBg="1"/>
      <p:bldP spid="22" grpId="1" animBg="1"/>
      <p:bldP spid="23" grpId="0" animBg="1"/>
      <p:bldP spid="23" grpId="1" animBg="1"/>
      <p:bldP spid="24"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추가 확인된 단기계약물량</a:t>
            </a:r>
            <a:endParaRPr lang="ko-KR" altLang="en-US" dirty="0"/>
          </a:p>
        </p:txBody>
      </p:sp>
      <p:pic>
        <p:nvPicPr>
          <p:cNvPr id="1026" name="Picture 2"/>
          <p:cNvPicPr>
            <a:picLocks noChangeAspect="1" noChangeArrowheads="1"/>
          </p:cNvPicPr>
          <p:nvPr/>
        </p:nvPicPr>
        <p:blipFill>
          <a:blip r:embed="rId3" cstate="print"/>
          <a:srcRect/>
          <a:stretch>
            <a:fillRect/>
          </a:stretch>
        </p:blipFill>
        <p:spPr bwMode="auto">
          <a:xfrm>
            <a:off x="738188" y="1343015"/>
            <a:ext cx="3510991" cy="53646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99108" y="2143116"/>
            <a:ext cx="3515351" cy="2071702"/>
          </a:xfrm>
          <a:prstGeom prst="rect">
            <a:avLst/>
          </a:prstGeom>
          <a:noFill/>
          <a:ln w="9525">
            <a:noFill/>
            <a:miter lim="800000"/>
            <a:headEnd/>
            <a:tailEnd/>
          </a:ln>
          <a:effectLst/>
        </p:spPr>
      </p:pic>
      <p:sp>
        <p:nvSpPr>
          <p:cNvPr id="7" name="모서리가 둥근 직사각형 4"/>
          <p:cNvSpPr/>
          <p:nvPr/>
        </p:nvSpPr>
        <p:spPr>
          <a:xfrm>
            <a:off x="1000100" y="2643182"/>
            <a:ext cx="3286148" cy="565010"/>
          </a:xfrm>
          <a:prstGeom prst="roundRect">
            <a:avLst/>
          </a:prstGeom>
          <a:solidFill>
            <a:srgbClr val="FF00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9"/>
          <p:cNvSpPr/>
          <p:nvPr/>
        </p:nvSpPr>
        <p:spPr>
          <a:xfrm>
            <a:off x="4572000" y="1428736"/>
            <a:ext cx="1643074" cy="1077218"/>
          </a:xfrm>
          <a:prstGeom prst="rect">
            <a:avLst/>
          </a:prstGeom>
          <a:solidFill>
            <a:schemeClr val="bg1"/>
          </a:solidFill>
          <a:ln>
            <a:solidFill>
              <a:srgbClr val="FF0000"/>
            </a:solidFill>
          </a:ln>
        </p:spPr>
        <p:txBody>
          <a:bodyPr wrap="square">
            <a:spAutoFit/>
          </a:bodyPr>
          <a:lstStyle/>
          <a:p>
            <a:pPr algn="ctr"/>
            <a:r>
              <a:rPr lang="en-US" altLang="ko-KR" sz="1600" dirty="0" smtClean="0"/>
              <a:t>2010.12-2012.5</a:t>
            </a:r>
          </a:p>
          <a:p>
            <a:pPr algn="ctr"/>
            <a:endParaRPr lang="en-US" altLang="ko-KR" sz="1600" dirty="0" smtClean="0"/>
          </a:p>
          <a:p>
            <a:pPr algn="ctr"/>
            <a:endParaRPr lang="en-US" altLang="ko-KR" sz="1600" dirty="0" smtClean="0"/>
          </a:p>
          <a:p>
            <a:pPr algn="ctr"/>
            <a:r>
              <a:rPr lang="en-US" altLang="ko-KR" sz="1600" dirty="0" smtClean="0"/>
              <a:t>774</a:t>
            </a:r>
            <a:r>
              <a:rPr lang="ko-KR" altLang="en-US" sz="1600" dirty="0" smtClean="0"/>
              <a:t>만톤</a:t>
            </a:r>
            <a:endParaRPr lang="en-US" altLang="ko-KR" sz="1600" dirty="0" smtClean="0"/>
          </a:p>
        </p:txBody>
      </p:sp>
      <p:cxnSp>
        <p:nvCxnSpPr>
          <p:cNvPr id="10" name="Curved Connector 9"/>
          <p:cNvCxnSpPr>
            <a:stCxn id="8" idx="1"/>
            <a:endCxn id="7" idx="3"/>
          </p:cNvCxnSpPr>
          <p:nvPr/>
        </p:nvCxnSpPr>
        <p:spPr>
          <a:xfrm rot="10800000" flipV="1">
            <a:off x="4286248" y="1967345"/>
            <a:ext cx="285752" cy="95834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42910" y="4286256"/>
            <a:ext cx="3839513" cy="253916"/>
          </a:xfrm>
          <a:prstGeom prst="rect">
            <a:avLst/>
          </a:prstGeom>
        </p:spPr>
        <p:txBody>
          <a:bodyPr wrap="none">
            <a:spAutoFit/>
          </a:bodyPr>
          <a:lstStyle/>
          <a:p>
            <a:r>
              <a:rPr lang="ko-KR" altLang="en-US" sz="1050" dirty="0" smtClean="0"/>
              <a:t>출처</a:t>
            </a:r>
            <a:r>
              <a:rPr lang="en-US" altLang="ko-KR" sz="1050" dirty="0" smtClean="0"/>
              <a:t>: </a:t>
            </a:r>
            <a:r>
              <a:rPr lang="ko-KR" altLang="en-US" sz="1050" dirty="0" smtClean="0"/>
              <a:t>에너지산업 주요통계</a:t>
            </a:r>
            <a:r>
              <a:rPr lang="en-US" altLang="ko-KR" sz="1050" dirty="0" smtClean="0"/>
              <a:t>, </a:t>
            </a:r>
            <a:r>
              <a:rPr lang="ko-KR" altLang="en-US" sz="1050" dirty="0" smtClean="0"/>
              <a:t>지식경제부</a:t>
            </a:r>
            <a:r>
              <a:rPr lang="en-US" altLang="ko-KR" sz="1050" dirty="0" smtClean="0"/>
              <a:t>, </a:t>
            </a:r>
            <a:r>
              <a:rPr lang="ko-KR" altLang="en-US" sz="1050" dirty="0" smtClean="0"/>
              <a:t>에너지산업정책실</a:t>
            </a:r>
            <a:r>
              <a:rPr lang="en-US" altLang="ko-KR" sz="1050" dirty="0" smtClean="0"/>
              <a:t>, 2012.6 </a:t>
            </a:r>
            <a:endParaRPr lang="ko-KR" altLang="en-US" sz="1050" dirty="0"/>
          </a:p>
        </p:txBody>
      </p:sp>
      <p:sp>
        <p:nvSpPr>
          <p:cNvPr id="12" name="TextBox 11"/>
          <p:cNvSpPr txBox="1"/>
          <p:nvPr/>
        </p:nvSpPr>
        <p:spPr>
          <a:xfrm>
            <a:off x="4572000" y="3071810"/>
            <a:ext cx="4286280" cy="3785652"/>
          </a:xfrm>
          <a:prstGeom prst="rect">
            <a:avLst/>
          </a:prstGeom>
          <a:noFill/>
        </p:spPr>
        <p:txBody>
          <a:bodyPr wrap="square" rtlCol="0">
            <a:spAutoFit/>
          </a:bodyPr>
          <a:lstStyle/>
          <a:p>
            <a:r>
              <a:rPr lang="ko-KR" altLang="en-US" sz="1200" dirty="0" smtClean="0"/>
              <a:t>톤당 가격은</a:t>
            </a:r>
            <a:r>
              <a:rPr lang="en-US" altLang="ko-KR" sz="1200" dirty="0" smtClean="0"/>
              <a:t>?</a:t>
            </a:r>
          </a:p>
          <a:p>
            <a:r>
              <a:rPr lang="ko-KR" altLang="en-US" sz="1200" dirty="0" smtClean="0"/>
              <a:t>어떤 공정한 절차를 거쳤는가</a:t>
            </a:r>
            <a:r>
              <a:rPr lang="en-US" altLang="ko-KR" sz="1200" dirty="0" smtClean="0"/>
              <a:t>?</a:t>
            </a:r>
          </a:p>
          <a:p>
            <a:r>
              <a:rPr lang="ko-KR" altLang="en-US" sz="1200" dirty="0" smtClean="0"/>
              <a:t>가스공사 이사회 기록에서도 확인되지 않음</a:t>
            </a:r>
            <a:r>
              <a:rPr lang="en-US" altLang="ko-KR" sz="1200" dirty="0" smtClean="0"/>
              <a:t>.</a:t>
            </a:r>
          </a:p>
          <a:p>
            <a:endParaRPr lang="en-US" altLang="ko-KR" sz="1200" dirty="0" smtClean="0"/>
          </a:p>
          <a:p>
            <a:pPr>
              <a:buFontTx/>
              <a:buChar char="-"/>
            </a:pPr>
            <a:r>
              <a:rPr lang="ko-KR" altLang="en-US" sz="1200" dirty="0" smtClean="0"/>
              <a:t> 정부해외조달 등의 방법을 통한 공개입찰도 가능했을 듯</a:t>
            </a:r>
            <a:endParaRPr lang="en-US" altLang="ko-KR" sz="1200" dirty="0" smtClean="0"/>
          </a:p>
          <a:p>
            <a:pPr>
              <a:buFontTx/>
              <a:buChar char="-"/>
            </a:pPr>
            <a:r>
              <a:rPr lang="en-US" altLang="ko-KR" sz="1200" dirty="0" smtClean="0"/>
              <a:t> </a:t>
            </a:r>
            <a:r>
              <a:rPr lang="ko-KR" altLang="en-US" sz="1200" dirty="0" smtClean="0"/>
              <a:t>만약 수의계약으로 진행하였다면</a:t>
            </a:r>
            <a:r>
              <a:rPr lang="en-US" altLang="ko-KR" sz="1200" dirty="0" smtClean="0"/>
              <a:t>,</a:t>
            </a:r>
          </a:p>
          <a:p>
            <a:pPr lvl="1">
              <a:buFont typeface="Wingdings" pitchFamily="2" charset="2"/>
              <a:buChar char="Ø"/>
            </a:pPr>
            <a:r>
              <a:rPr lang="en-US" altLang="ko-KR" sz="1200" dirty="0" smtClean="0"/>
              <a:t> </a:t>
            </a:r>
            <a:r>
              <a:rPr lang="ko-KR" altLang="en-US" sz="1200" dirty="0" smtClean="0"/>
              <a:t>공기업</a:t>
            </a:r>
            <a:r>
              <a:rPr lang="en-US" altLang="ko-KR" sz="1200" dirty="0" smtClean="0"/>
              <a:t>·</a:t>
            </a:r>
            <a:r>
              <a:rPr lang="ko-KR" altLang="en-US" sz="1200" dirty="0" smtClean="0"/>
              <a:t>준정부기관 계약사무규칙 </a:t>
            </a:r>
            <a:r>
              <a:rPr lang="en-US" altLang="ko-KR" sz="1200" dirty="0" smtClean="0"/>
              <a:t>[</a:t>
            </a:r>
            <a:r>
              <a:rPr lang="ko-KR" altLang="en-US" sz="1200" dirty="0" smtClean="0"/>
              <a:t>시행 </a:t>
            </a:r>
            <a:r>
              <a:rPr lang="en-US" altLang="ko-KR" sz="1200" dirty="0" smtClean="0"/>
              <a:t>2013.1.25] [</a:t>
            </a:r>
            <a:r>
              <a:rPr lang="ko-KR" altLang="en-US" sz="1200" dirty="0" smtClean="0"/>
              <a:t>기획재정부령 제</a:t>
            </a:r>
            <a:r>
              <a:rPr lang="en-US" altLang="ko-KR" sz="1200" dirty="0" smtClean="0"/>
              <a:t>316</a:t>
            </a:r>
            <a:r>
              <a:rPr lang="ko-KR" altLang="en-US" sz="1200" dirty="0" smtClean="0"/>
              <a:t>호</a:t>
            </a:r>
            <a:r>
              <a:rPr lang="en-US" altLang="ko-KR" sz="1200" dirty="0" smtClean="0"/>
              <a:t>, 2013.1.25, </a:t>
            </a:r>
            <a:r>
              <a:rPr lang="ko-KR" altLang="en-US" sz="1200" dirty="0" smtClean="0"/>
              <a:t>일부개정</a:t>
            </a:r>
            <a:r>
              <a:rPr lang="en-US" altLang="ko-KR" sz="1200" dirty="0" smtClean="0"/>
              <a:t>]</a:t>
            </a:r>
            <a:r>
              <a:rPr lang="ko-KR" altLang="en-US" sz="1200" dirty="0" smtClean="0"/>
              <a:t>의 제</a:t>
            </a:r>
            <a:r>
              <a:rPr lang="en-US" altLang="ko-KR" sz="1200" dirty="0" smtClean="0"/>
              <a:t>8</a:t>
            </a:r>
            <a:r>
              <a:rPr lang="ko-KR" altLang="en-US" sz="1200" dirty="0" smtClean="0"/>
              <a:t>조 </a:t>
            </a:r>
            <a:r>
              <a:rPr lang="en-US" altLang="ko-KR" sz="1200" dirty="0" smtClean="0"/>
              <a:t>4</a:t>
            </a:r>
            <a:r>
              <a:rPr lang="ko-KR" altLang="en-US" sz="1200" dirty="0" smtClean="0"/>
              <a:t>항</a:t>
            </a:r>
            <a:r>
              <a:rPr lang="en-US" altLang="ko-KR" sz="1200" dirty="0" smtClean="0"/>
              <a:t>, </a:t>
            </a:r>
            <a:r>
              <a:rPr lang="ko-KR" altLang="en-US" sz="1200" dirty="0" smtClean="0">
                <a:solidFill>
                  <a:srgbClr val="00B0F0"/>
                </a:solidFill>
              </a:rPr>
              <a:t>수의계약</a:t>
            </a:r>
            <a:r>
              <a:rPr lang="ko-KR" altLang="en-US" sz="1200" dirty="0" smtClean="0"/>
              <a:t>으로 할 수 있는 경우</a:t>
            </a:r>
            <a:endParaRPr lang="en-US" altLang="ko-KR" sz="1200" dirty="0" smtClean="0"/>
          </a:p>
          <a:p>
            <a:pPr lvl="2">
              <a:buFont typeface="Wingdings" pitchFamily="2" charset="2"/>
              <a:buChar char="Ø"/>
            </a:pPr>
            <a:r>
              <a:rPr lang="en-US" altLang="ko-KR" sz="1200" dirty="0" smtClean="0"/>
              <a:t> </a:t>
            </a:r>
            <a:r>
              <a:rPr lang="ko-KR" altLang="en-US" sz="1200" dirty="0" smtClean="0"/>
              <a:t>국가안전보장</a:t>
            </a:r>
            <a:r>
              <a:rPr lang="en-US" altLang="ko-KR" sz="1200" dirty="0" smtClean="0"/>
              <a:t>, </a:t>
            </a:r>
            <a:r>
              <a:rPr lang="ko-KR" altLang="en-US" sz="1200" dirty="0" smtClean="0"/>
              <a:t>외교관계</a:t>
            </a:r>
            <a:r>
              <a:rPr lang="en-US" altLang="ko-KR" sz="1200" dirty="0" smtClean="0"/>
              <a:t>, </a:t>
            </a:r>
            <a:r>
              <a:rPr lang="ko-KR" altLang="en-US" sz="1200" b="1" dirty="0" smtClean="0">
                <a:solidFill>
                  <a:srgbClr val="00B0F0"/>
                </a:solidFill>
              </a:rPr>
              <a:t>공익목적</a:t>
            </a:r>
            <a:r>
              <a:rPr lang="en-US" altLang="ko-KR" sz="1200" dirty="0" smtClean="0">
                <a:solidFill>
                  <a:srgbClr val="00B0F0"/>
                </a:solidFill>
              </a:rPr>
              <a:t>,</a:t>
            </a:r>
            <a:r>
              <a:rPr lang="en-US" altLang="ko-KR" sz="1200" dirty="0" smtClean="0"/>
              <a:t> </a:t>
            </a:r>
            <a:r>
              <a:rPr lang="ko-KR" altLang="en-US" sz="1200" dirty="0" smtClean="0"/>
              <a:t>그 밖에 이에 준하는 사항으로서 비밀리에 계약을 체결할 필요가 있는 경우</a:t>
            </a:r>
            <a:endParaRPr lang="en-US" altLang="ko-KR" sz="1200" dirty="0" smtClean="0"/>
          </a:p>
          <a:p>
            <a:pPr lvl="1">
              <a:buFont typeface="Wingdings" pitchFamily="2" charset="2"/>
              <a:buChar char="Ø"/>
            </a:pPr>
            <a:r>
              <a:rPr lang="ko-KR" altLang="en-US" sz="1200" dirty="0" smtClean="0">
                <a:solidFill>
                  <a:srgbClr val="00B0F0"/>
                </a:solidFill>
              </a:rPr>
              <a:t>공익목적</a:t>
            </a:r>
            <a:r>
              <a:rPr lang="en-US" altLang="ko-KR" sz="1200" dirty="0" smtClean="0">
                <a:solidFill>
                  <a:srgbClr val="00B0F0"/>
                </a:solidFill>
              </a:rPr>
              <a:t>?</a:t>
            </a:r>
            <a:r>
              <a:rPr lang="en-US" altLang="ko-KR" sz="1200" dirty="0" smtClean="0"/>
              <a:t> </a:t>
            </a:r>
            <a:r>
              <a:rPr lang="ko-KR" altLang="en-US" sz="1200" dirty="0" smtClean="0"/>
              <a:t>민간이 수행할 수 없었던 계약인가</a:t>
            </a:r>
            <a:r>
              <a:rPr lang="en-US" altLang="ko-KR" sz="1200" dirty="0" smtClean="0"/>
              <a:t>?</a:t>
            </a:r>
            <a:endParaRPr lang="ko-KR" altLang="en-US" sz="1200" dirty="0" smtClean="0"/>
          </a:p>
          <a:p>
            <a:r>
              <a:rPr lang="en-US" altLang="ko-KR" sz="1200" dirty="0" smtClean="0"/>
              <a:t> </a:t>
            </a:r>
          </a:p>
          <a:p>
            <a:pPr>
              <a:buFontTx/>
              <a:buChar char="-"/>
            </a:pPr>
            <a:r>
              <a:rPr lang="en-US" altLang="ko-KR" sz="1200" dirty="0" smtClean="0"/>
              <a:t> 2020</a:t>
            </a:r>
            <a:r>
              <a:rPr lang="ko-KR" altLang="en-US" sz="1200" dirty="0" smtClean="0"/>
              <a:t>년까지 국내 </a:t>
            </a:r>
            <a:r>
              <a:rPr lang="en-US" altLang="ko-KR" sz="1200" dirty="0" smtClean="0"/>
              <a:t>LNG(</a:t>
            </a:r>
            <a:r>
              <a:rPr lang="ko-KR" altLang="en-US" sz="1200" dirty="0" smtClean="0"/>
              <a:t>액화천연가스</a:t>
            </a:r>
            <a:r>
              <a:rPr lang="en-US" altLang="ko-KR" sz="1200" dirty="0" smtClean="0"/>
              <a:t>) </a:t>
            </a:r>
            <a:r>
              <a:rPr lang="ko-KR" altLang="en-US" sz="1200" dirty="0" smtClean="0"/>
              <a:t>도입량의 </a:t>
            </a:r>
            <a:r>
              <a:rPr lang="en-US" altLang="ko-KR" sz="1200" dirty="0" smtClean="0"/>
              <a:t>20%</a:t>
            </a:r>
            <a:r>
              <a:rPr lang="ko-KR" altLang="en-US" sz="1200" dirty="0" smtClean="0"/>
              <a:t>를 셰일가스로 확보</a:t>
            </a:r>
            <a:r>
              <a:rPr lang="en-US" altLang="ko-KR" sz="1200" dirty="0" smtClean="0"/>
              <a:t>. </a:t>
            </a:r>
            <a:r>
              <a:rPr lang="ko-KR" altLang="en-US" sz="1200" dirty="0" smtClean="0"/>
              <a:t>또 셰일가스전 개발 확대 등을 통해 자주개발물량 중 셰일가스의 비중을 </a:t>
            </a:r>
            <a:r>
              <a:rPr lang="en-US" altLang="ko-KR" sz="1200" dirty="0" smtClean="0"/>
              <a:t>20%</a:t>
            </a:r>
            <a:r>
              <a:rPr lang="ko-KR" altLang="en-US" sz="1200" dirty="0" smtClean="0"/>
              <a:t>로 확대 </a:t>
            </a:r>
            <a:r>
              <a:rPr lang="en-US" altLang="ko-KR" sz="1200" dirty="0" smtClean="0"/>
              <a:t>(2012.9.6, </a:t>
            </a:r>
            <a:r>
              <a:rPr lang="ko-KR" altLang="en-US" sz="1200" dirty="0" smtClean="0"/>
              <a:t>지식경제부</a:t>
            </a:r>
            <a:r>
              <a:rPr lang="en-US" altLang="ko-KR" sz="1200" dirty="0" smtClean="0"/>
              <a:t>)</a:t>
            </a:r>
          </a:p>
          <a:p>
            <a:pPr lvl="1">
              <a:buFont typeface="Wingdings" pitchFamily="2" charset="2"/>
              <a:buChar char="Ø"/>
            </a:pPr>
            <a:r>
              <a:rPr lang="ko-KR" altLang="en-US" sz="1200" dirty="0" smtClean="0"/>
              <a:t>그럼에도 </a:t>
            </a:r>
            <a:r>
              <a:rPr lang="en-US" altLang="ko-KR" sz="1200" dirty="0" smtClean="0"/>
              <a:t>LNG </a:t>
            </a:r>
            <a:r>
              <a:rPr lang="ko-KR" altLang="en-US" sz="1200" dirty="0" smtClean="0"/>
              <a:t>캐나다 계약성사</a:t>
            </a:r>
            <a:r>
              <a:rPr lang="en-US" altLang="ko-KR" sz="1200" dirty="0" smtClean="0"/>
              <a:t> </a:t>
            </a:r>
          </a:p>
          <a:p>
            <a:pPr lvl="1">
              <a:buFont typeface="Wingdings" pitchFamily="2" charset="2"/>
              <a:buChar char="Ø"/>
            </a:pPr>
            <a:r>
              <a:rPr lang="en-US" altLang="ko-KR" sz="1200" dirty="0" smtClean="0"/>
              <a:t>LNG </a:t>
            </a:r>
            <a:r>
              <a:rPr lang="ko-KR" altLang="en-US" sz="1200" dirty="0" smtClean="0"/>
              <a:t>캐나다는 장기도입물량으로 간주하는 것이 합당</a:t>
            </a:r>
            <a:r>
              <a:rPr lang="en-US" altLang="ko-KR" sz="1200" dirty="0" smtClean="0"/>
              <a:t> </a:t>
            </a:r>
          </a:p>
          <a:p>
            <a:pPr>
              <a:buFontTx/>
              <a:buChar char="-"/>
            </a:pPr>
            <a:endParaRPr lang="ko-KR" altLang="en-US" sz="1200" dirty="0"/>
          </a:p>
        </p:txBody>
      </p:sp>
      <p:sp>
        <p:nvSpPr>
          <p:cNvPr id="11" name="직사각형 9"/>
          <p:cNvSpPr/>
          <p:nvPr/>
        </p:nvSpPr>
        <p:spPr>
          <a:xfrm>
            <a:off x="6500826" y="1977086"/>
            <a:ext cx="2428892" cy="523220"/>
          </a:xfrm>
          <a:prstGeom prst="rect">
            <a:avLst/>
          </a:prstGeom>
          <a:solidFill>
            <a:schemeClr val="bg1"/>
          </a:solidFill>
          <a:ln>
            <a:solidFill>
              <a:srgbClr val="FF0000"/>
            </a:solidFill>
          </a:ln>
        </p:spPr>
        <p:txBody>
          <a:bodyPr wrap="square">
            <a:spAutoFit/>
          </a:bodyPr>
          <a:lstStyle/>
          <a:p>
            <a:pPr>
              <a:buFont typeface="Arial" pitchFamily="34" charset="0"/>
              <a:buChar char="•"/>
            </a:pPr>
            <a:r>
              <a:rPr lang="ko-KR" altLang="en-US" sz="1400" dirty="0" smtClean="0"/>
              <a:t> 일본대지진 </a:t>
            </a:r>
            <a:r>
              <a:rPr lang="en-US" altLang="ko-KR" sz="1400" dirty="0" smtClean="0"/>
              <a:t>2011.3.11</a:t>
            </a:r>
          </a:p>
          <a:p>
            <a:pPr>
              <a:buFont typeface="Arial" pitchFamily="34" charset="0"/>
              <a:buChar char="•"/>
            </a:pPr>
            <a:r>
              <a:rPr lang="en-US" altLang="ko-KR" sz="1400" dirty="0" smtClean="0"/>
              <a:t> 9.15 </a:t>
            </a:r>
            <a:r>
              <a:rPr lang="ko-KR" altLang="en-US" sz="1400" dirty="0" smtClean="0"/>
              <a:t>순환정전 </a:t>
            </a:r>
            <a:r>
              <a:rPr lang="en-US" altLang="ko-KR" sz="1400" dirty="0" smtClean="0"/>
              <a:t>2011.9.15</a:t>
            </a:r>
          </a:p>
        </p:txBody>
      </p:sp>
      <p:cxnSp>
        <p:nvCxnSpPr>
          <p:cNvPr id="15" name="Curved Connector 14"/>
          <p:cNvCxnSpPr>
            <a:stCxn id="11" idx="1"/>
            <a:endCxn id="7" idx="3"/>
          </p:cNvCxnSpPr>
          <p:nvPr/>
        </p:nvCxnSpPr>
        <p:spPr>
          <a:xfrm rot="10800000" flipV="1">
            <a:off x="4286248" y="2238695"/>
            <a:ext cx="2214578" cy="68699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14348" y="5429264"/>
            <a:ext cx="3357586" cy="1015663"/>
          </a:xfrm>
          <a:prstGeom prst="rect">
            <a:avLst/>
          </a:prstGeom>
        </p:spPr>
        <p:txBody>
          <a:bodyPr wrap="square">
            <a:spAutoFit/>
          </a:bodyPr>
          <a:lstStyle/>
          <a:p>
            <a:r>
              <a:rPr lang="ko-KR" altLang="en-US" sz="1000" dirty="0" smtClean="0"/>
              <a:t>산업부는 북미 셰일가스가 </a:t>
            </a:r>
            <a:r>
              <a:rPr lang="en-US" altLang="ko-KR" sz="1000" dirty="0" smtClean="0"/>
              <a:t>LNG</a:t>
            </a:r>
            <a:r>
              <a:rPr lang="ko-KR" altLang="en-US" sz="1000" dirty="0" smtClean="0"/>
              <a:t>로 생산돼 수출되는 시기는 미국 첫 번째 </a:t>
            </a:r>
            <a:r>
              <a:rPr lang="en-US" altLang="ko-KR" sz="1000" dirty="0" smtClean="0"/>
              <a:t>LNG </a:t>
            </a:r>
            <a:r>
              <a:rPr lang="ko-KR" altLang="en-US" sz="1000" dirty="0" smtClean="0"/>
              <a:t>수출 프로젝트인 </a:t>
            </a:r>
            <a:r>
              <a:rPr lang="en-US" altLang="ko-KR" sz="1000" dirty="0" smtClean="0"/>
              <a:t>Sabine Pass</a:t>
            </a:r>
            <a:r>
              <a:rPr lang="ko-KR" altLang="en-US" sz="1000" dirty="0" smtClean="0"/>
              <a:t>의 경우 </a:t>
            </a:r>
            <a:r>
              <a:rPr lang="en-US" altLang="ko-KR" sz="1000" dirty="0" smtClean="0"/>
              <a:t>2017</a:t>
            </a:r>
            <a:r>
              <a:rPr lang="ko-KR" altLang="en-US" sz="1000" dirty="0" smtClean="0"/>
              <a:t>년부터 도입이 가능하며 다른 프로젝트도 미 정부의 승인절차</a:t>
            </a:r>
            <a:r>
              <a:rPr lang="en-US" altLang="ko-KR" sz="1000" dirty="0" smtClean="0"/>
              <a:t>, LNG </a:t>
            </a:r>
            <a:r>
              <a:rPr lang="ko-KR" altLang="en-US" sz="1000" dirty="0" smtClean="0"/>
              <a:t>수출터미널 건설 소요 기간 등을 감안할 때 </a:t>
            </a:r>
            <a:r>
              <a:rPr lang="en-US" altLang="ko-KR" sz="1000" dirty="0" smtClean="0">
                <a:solidFill>
                  <a:srgbClr val="FF0000"/>
                </a:solidFill>
              </a:rPr>
              <a:t>2020</a:t>
            </a:r>
            <a:r>
              <a:rPr lang="ko-KR" altLang="en-US" sz="1000" dirty="0" smtClean="0">
                <a:solidFill>
                  <a:srgbClr val="FF0000"/>
                </a:solidFill>
              </a:rPr>
              <a:t>년 전후에나 </a:t>
            </a:r>
            <a:r>
              <a:rPr lang="ko-KR" altLang="en-US" sz="1000" dirty="0" smtClean="0"/>
              <a:t>수출이 가능할 것으로 내다봤다</a:t>
            </a:r>
            <a:r>
              <a:rPr lang="en-US" altLang="ko-KR" sz="1000" dirty="0" smtClean="0"/>
              <a:t>.(</a:t>
            </a:r>
            <a:r>
              <a:rPr lang="ko-KR" altLang="en-US" sz="1000" dirty="0" smtClean="0"/>
              <a:t>에너지경제</a:t>
            </a:r>
            <a:r>
              <a:rPr lang="en-US" altLang="ko-KR" sz="1000" dirty="0" smtClean="0"/>
              <a:t>, 2013.4.28)</a:t>
            </a:r>
            <a:endParaRPr lang="ko-KR" altLang="en-US" sz="1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
                                            <p:bg/>
                                          </p:spTgt>
                                        </p:tgtEl>
                                        <p:attrNameLst>
                                          <p:attrName>style.visibility</p:attrName>
                                        </p:attrNameLst>
                                      </p:cBhvr>
                                      <p:to>
                                        <p:strVal val="visible"/>
                                      </p:to>
                                    </p:set>
                                    <p:anim calcmode="lin" valueType="num">
                                      <p:cBhvr additive="base">
                                        <p:cTn id="16"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8">
                                            <p:bg/>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additive="base">
                                        <p:cTn id="2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53" presetClass="entr" presetSubtype="0" fill="hold"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p:cTn id="2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trips(downLeft)">
                                      <p:cBhvr>
                                        <p:cTn id="36" dur="500"/>
                                        <p:tgtEl>
                                          <p:spTgt spid="15"/>
                                        </p:tgtEl>
                                      </p:cBhvr>
                                    </p:animEffect>
                                  </p:childTnLst>
                                </p:cTn>
                              </p:par>
                            </p:childTnLst>
                          </p:cTn>
                        </p:par>
                        <p:par>
                          <p:cTn id="37" fill="hold">
                            <p:stCondLst>
                              <p:cond delay="500"/>
                            </p:stCondLst>
                            <p:childTnLst>
                              <p:par>
                                <p:cTn id="38" presetID="53"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 calcmode="lin" valueType="num">
                                      <p:cBhvr>
                                        <p:cTn id="4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2">
                                            <p:txEl>
                                              <p:pRg st="0" end="0"/>
                                            </p:txEl>
                                          </p:spTgt>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2">
                                            <p:txEl>
                                              <p:pRg st="1" end="1"/>
                                            </p:txEl>
                                          </p:spTgt>
                                        </p:tgtEl>
                                        <p:attrNameLst>
                                          <p:attrName>style.visibility</p:attrName>
                                        </p:attrNameLst>
                                      </p:cBhvr>
                                      <p:to>
                                        <p:strVal val="visible"/>
                                      </p:to>
                                    </p:set>
                                    <p:anim calcmode="lin" valueType="num">
                                      <p:cBhvr>
                                        <p:cTn id="5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53"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54" dur="500"/>
                                        <p:tgtEl>
                                          <p:spTgt spid="1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2">
                                            <p:txEl>
                                              <p:pRg st="2" end="2"/>
                                            </p:txEl>
                                          </p:spTgt>
                                        </p:tgtEl>
                                        <p:attrNameLst>
                                          <p:attrName>style.visibility</p:attrName>
                                        </p:attrNameLst>
                                      </p:cBhvr>
                                      <p:to>
                                        <p:strVal val="visible"/>
                                      </p:to>
                                    </p:set>
                                    <p:anim calcmode="lin" valueType="num">
                                      <p:cBhvr>
                                        <p:cTn id="59"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60"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61" dur="500"/>
                                        <p:tgtEl>
                                          <p:spTgt spid="1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2">
                                            <p:txEl>
                                              <p:pRg st="4" end="4"/>
                                            </p:txEl>
                                          </p:spTgt>
                                        </p:tgtEl>
                                        <p:attrNameLst>
                                          <p:attrName>style.visibility</p:attrName>
                                        </p:attrNameLst>
                                      </p:cBhvr>
                                      <p:to>
                                        <p:strVal val="visible"/>
                                      </p:to>
                                    </p:set>
                                    <p:anim calcmode="lin" valueType="num">
                                      <p:cBhvr>
                                        <p:cTn id="66"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67"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68" dur="500"/>
                                        <p:tgtEl>
                                          <p:spTgt spid="12">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12">
                                            <p:txEl>
                                              <p:pRg st="5" end="5"/>
                                            </p:txEl>
                                          </p:spTgt>
                                        </p:tgtEl>
                                        <p:attrNameLst>
                                          <p:attrName>style.visibility</p:attrName>
                                        </p:attrNameLst>
                                      </p:cBhvr>
                                      <p:to>
                                        <p:strVal val="visible"/>
                                      </p:to>
                                    </p:set>
                                    <p:anim calcmode="lin" valueType="num">
                                      <p:cBhvr>
                                        <p:cTn id="73"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74" dur="500" fill="hold"/>
                                        <p:tgtEl>
                                          <p:spTgt spid="12">
                                            <p:txEl>
                                              <p:pRg st="5" end="5"/>
                                            </p:txEl>
                                          </p:spTgt>
                                        </p:tgtEl>
                                        <p:attrNameLst>
                                          <p:attrName>ppt_h</p:attrName>
                                        </p:attrNameLst>
                                      </p:cBhvr>
                                      <p:tavLst>
                                        <p:tav tm="0">
                                          <p:val>
                                            <p:fltVal val="0"/>
                                          </p:val>
                                        </p:tav>
                                        <p:tav tm="100000">
                                          <p:val>
                                            <p:strVal val="#ppt_h"/>
                                          </p:val>
                                        </p:tav>
                                      </p:tavLst>
                                    </p:anim>
                                    <p:animEffect transition="in" filter="fade">
                                      <p:cBhvr>
                                        <p:cTn id="75" dur="500"/>
                                        <p:tgtEl>
                                          <p:spTgt spid="12">
                                            <p:txEl>
                                              <p:pRg st="5" end="5"/>
                                            </p:txEl>
                                          </p:spTgt>
                                        </p:tgtEl>
                                      </p:cBhvr>
                                    </p:animEffect>
                                  </p:childTnLst>
                                </p:cTn>
                              </p:par>
                              <p:par>
                                <p:cTn id="76" presetID="53" presetClass="entr" presetSubtype="0" fill="hold" grpId="0" nodeType="withEffect">
                                  <p:stCondLst>
                                    <p:cond delay="0"/>
                                  </p:stCondLst>
                                  <p:childTnLst>
                                    <p:set>
                                      <p:cBhvr>
                                        <p:cTn id="77" dur="1" fill="hold">
                                          <p:stCondLst>
                                            <p:cond delay="0"/>
                                          </p:stCondLst>
                                        </p:cTn>
                                        <p:tgtEl>
                                          <p:spTgt spid="12">
                                            <p:txEl>
                                              <p:pRg st="6" end="6"/>
                                            </p:txEl>
                                          </p:spTgt>
                                        </p:tgtEl>
                                        <p:attrNameLst>
                                          <p:attrName>style.visibility</p:attrName>
                                        </p:attrNameLst>
                                      </p:cBhvr>
                                      <p:to>
                                        <p:strVal val="visible"/>
                                      </p:to>
                                    </p:set>
                                    <p:anim calcmode="lin" valueType="num">
                                      <p:cBhvr>
                                        <p:cTn id="78" dur="500" fill="hold"/>
                                        <p:tgtEl>
                                          <p:spTgt spid="12">
                                            <p:txEl>
                                              <p:pRg st="6" end="6"/>
                                            </p:txEl>
                                          </p:spTgt>
                                        </p:tgtEl>
                                        <p:attrNameLst>
                                          <p:attrName>ppt_w</p:attrName>
                                        </p:attrNameLst>
                                      </p:cBhvr>
                                      <p:tavLst>
                                        <p:tav tm="0">
                                          <p:val>
                                            <p:fltVal val="0"/>
                                          </p:val>
                                        </p:tav>
                                        <p:tav tm="100000">
                                          <p:val>
                                            <p:strVal val="#ppt_w"/>
                                          </p:val>
                                        </p:tav>
                                      </p:tavLst>
                                    </p:anim>
                                    <p:anim calcmode="lin" valueType="num">
                                      <p:cBhvr>
                                        <p:cTn id="79" dur="500" fill="hold"/>
                                        <p:tgtEl>
                                          <p:spTgt spid="12">
                                            <p:txEl>
                                              <p:pRg st="6" end="6"/>
                                            </p:txEl>
                                          </p:spTgt>
                                        </p:tgtEl>
                                        <p:attrNameLst>
                                          <p:attrName>ppt_h</p:attrName>
                                        </p:attrNameLst>
                                      </p:cBhvr>
                                      <p:tavLst>
                                        <p:tav tm="0">
                                          <p:val>
                                            <p:fltVal val="0"/>
                                          </p:val>
                                        </p:tav>
                                        <p:tav tm="100000">
                                          <p:val>
                                            <p:strVal val="#ppt_h"/>
                                          </p:val>
                                        </p:tav>
                                      </p:tavLst>
                                    </p:anim>
                                    <p:animEffect transition="in" filter="fade">
                                      <p:cBhvr>
                                        <p:cTn id="80" dur="500"/>
                                        <p:tgtEl>
                                          <p:spTgt spid="12">
                                            <p:txEl>
                                              <p:pRg st="6" end="6"/>
                                            </p:txEl>
                                          </p:spTgt>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12">
                                            <p:txEl>
                                              <p:pRg st="7" end="7"/>
                                            </p:txEl>
                                          </p:spTgt>
                                        </p:tgtEl>
                                        <p:attrNameLst>
                                          <p:attrName>style.visibility</p:attrName>
                                        </p:attrNameLst>
                                      </p:cBhvr>
                                      <p:to>
                                        <p:strVal val="visible"/>
                                      </p:to>
                                    </p:set>
                                    <p:anim calcmode="lin" valueType="num">
                                      <p:cBhvr>
                                        <p:cTn id="83" dur="500" fill="hold"/>
                                        <p:tgtEl>
                                          <p:spTgt spid="12">
                                            <p:txEl>
                                              <p:pRg st="7" end="7"/>
                                            </p:txEl>
                                          </p:spTgt>
                                        </p:tgtEl>
                                        <p:attrNameLst>
                                          <p:attrName>ppt_w</p:attrName>
                                        </p:attrNameLst>
                                      </p:cBhvr>
                                      <p:tavLst>
                                        <p:tav tm="0">
                                          <p:val>
                                            <p:fltVal val="0"/>
                                          </p:val>
                                        </p:tav>
                                        <p:tav tm="100000">
                                          <p:val>
                                            <p:strVal val="#ppt_w"/>
                                          </p:val>
                                        </p:tav>
                                      </p:tavLst>
                                    </p:anim>
                                    <p:anim calcmode="lin" valueType="num">
                                      <p:cBhvr>
                                        <p:cTn id="84" dur="500" fill="hold"/>
                                        <p:tgtEl>
                                          <p:spTgt spid="12">
                                            <p:txEl>
                                              <p:pRg st="7" end="7"/>
                                            </p:txEl>
                                          </p:spTgt>
                                        </p:tgtEl>
                                        <p:attrNameLst>
                                          <p:attrName>ppt_h</p:attrName>
                                        </p:attrNameLst>
                                      </p:cBhvr>
                                      <p:tavLst>
                                        <p:tav tm="0">
                                          <p:val>
                                            <p:fltVal val="0"/>
                                          </p:val>
                                        </p:tav>
                                        <p:tav tm="100000">
                                          <p:val>
                                            <p:strVal val="#ppt_h"/>
                                          </p:val>
                                        </p:tav>
                                      </p:tavLst>
                                    </p:anim>
                                    <p:animEffect transition="in" filter="fade">
                                      <p:cBhvr>
                                        <p:cTn id="85" dur="500"/>
                                        <p:tgtEl>
                                          <p:spTgt spid="12">
                                            <p:txEl>
                                              <p:pRg st="7" end="7"/>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12">
                                            <p:txEl>
                                              <p:pRg st="8" end="8"/>
                                            </p:txEl>
                                          </p:spTgt>
                                        </p:tgtEl>
                                        <p:attrNameLst>
                                          <p:attrName>style.visibility</p:attrName>
                                        </p:attrNameLst>
                                      </p:cBhvr>
                                      <p:to>
                                        <p:strVal val="visible"/>
                                      </p:to>
                                    </p:set>
                                    <p:anim calcmode="lin" valueType="num">
                                      <p:cBhvr>
                                        <p:cTn id="90" dur="5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91" dur="500" fill="hold"/>
                                        <p:tgtEl>
                                          <p:spTgt spid="12">
                                            <p:txEl>
                                              <p:pRg st="8" end="8"/>
                                            </p:txEl>
                                          </p:spTgt>
                                        </p:tgtEl>
                                        <p:attrNameLst>
                                          <p:attrName>ppt_h</p:attrName>
                                        </p:attrNameLst>
                                      </p:cBhvr>
                                      <p:tavLst>
                                        <p:tav tm="0">
                                          <p:val>
                                            <p:fltVal val="0"/>
                                          </p:val>
                                        </p:tav>
                                        <p:tav tm="100000">
                                          <p:val>
                                            <p:strVal val="#ppt_h"/>
                                          </p:val>
                                        </p:tav>
                                      </p:tavLst>
                                    </p:anim>
                                    <p:animEffect transition="in" filter="fade">
                                      <p:cBhvr>
                                        <p:cTn id="92" dur="500"/>
                                        <p:tgtEl>
                                          <p:spTgt spid="12">
                                            <p:txEl>
                                              <p:pRg st="8" end="8"/>
                                            </p:txEl>
                                          </p:spTgt>
                                        </p:tgtEl>
                                      </p:cBhvr>
                                    </p:animEffect>
                                  </p:childTnLst>
                                </p:cTn>
                              </p:par>
                              <p:par>
                                <p:cTn id="93" presetID="53" presetClass="entr" presetSubtype="0" fill="hold" grpId="0" nodeType="withEffect">
                                  <p:stCondLst>
                                    <p:cond delay="0"/>
                                  </p:stCondLst>
                                  <p:childTnLst>
                                    <p:set>
                                      <p:cBhvr>
                                        <p:cTn id="94" dur="1" fill="hold">
                                          <p:stCondLst>
                                            <p:cond delay="0"/>
                                          </p:stCondLst>
                                        </p:cTn>
                                        <p:tgtEl>
                                          <p:spTgt spid="12">
                                            <p:txEl>
                                              <p:pRg st="9" end="9"/>
                                            </p:txEl>
                                          </p:spTgt>
                                        </p:tgtEl>
                                        <p:attrNameLst>
                                          <p:attrName>style.visibility</p:attrName>
                                        </p:attrNameLst>
                                      </p:cBhvr>
                                      <p:to>
                                        <p:strVal val="visible"/>
                                      </p:to>
                                    </p:set>
                                    <p:anim calcmode="lin" valueType="num">
                                      <p:cBhvr>
                                        <p:cTn id="95" dur="500" fill="hold"/>
                                        <p:tgtEl>
                                          <p:spTgt spid="12">
                                            <p:txEl>
                                              <p:pRg st="9" end="9"/>
                                            </p:txEl>
                                          </p:spTgt>
                                        </p:tgtEl>
                                        <p:attrNameLst>
                                          <p:attrName>ppt_w</p:attrName>
                                        </p:attrNameLst>
                                      </p:cBhvr>
                                      <p:tavLst>
                                        <p:tav tm="0">
                                          <p:val>
                                            <p:fltVal val="0"/>
                                          </p:val>
                                        </p:tav>
                                        <p:tav tm="100000">
                                          <p:val>
                                            <p:strVal val="#ppt_w"/>
                                          </p:val>
                                        </p:tav>
                                      </p:tavLst>
                                    </p:anim>
                                    <p:anim calcmode="lin" valueType="num">
                                      <p:cBhvr>
                                        <p:cTn id="96" dur="500" fill="hold"/>
                                        <p:tgtEl>
                                          <p:spTgt spid="12">
                                            <p:txEl>
                                              <p:pRg st="9" end="9"/>
                                            </p:txEl>
                                          </p:spTgt>
                                        </p:tgtEl>
                                        <p:attrNameLst>
                                          <p:attrName>ppt_h</p:attrName>
                                        </p:attrNameLst>
                                      </p:cBhvr>
                                      <p:tavLst>
                                        <p:tav tm="0">
                                          <p:val>
                                            <p:fltVal val="0"/>
                                          </p:val>
                                        </p:tav>
                                        <p:tav tm="100000">
                                          <p:val>
                                            <p:strVal val="#ppt_h"/>
                                          </p:val>
                                        </p:tav>
                                      </p:tavLst>
                                    </p:anim>
                                    <p:animEffect transition="in" filter="fade">
                                      <p:cBhvr>
                                        <p:cTn id="97" dur="500"/>
                                        <p:tgtEl>
                                          <p:spTgt spid="12">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12">
                                            <p:txEl>
                                              <p:pRg st="10" end="10"/>
                                            </p:txEl>
                                          </p:spTgt>
                                        </p:tgtEl>
                                        <p:attrNameLst>
                                          <p:attrName>style.visibility</p:attrName>
                                        </p:attrNameLst>
                                      </p:cBhvr>
                                      <p:to>
                                        <p:strVal val="visible"/>
                                      </p:to>
                                    </p:set>
                                    <p:anim calcmode="lin" valueType="num">
                                      <p:cBhvr>
                                        <p:cTn id="102" dur="500" fill="hold"/>
                                        <p:tgtEl>
                                          <p:spTgt spid="12">
                                            <p:txEl>
                                              <p:pRg st="10" end="10"/>
                                            </p:txEl>
                                          </p:spTgt>
                                        </p:tgtEl>
                                        <p:attrNameLst>
                                          <p:attrName>ppt_w</p:attrName>
                                        </p:attrNameLst>
                                      </p:cBhvr>
                                      <p:tavLst>
                                        <p:tav tm="0">
                                          <p:val>
                                            <p:fltVal val="0"/>
                                          </p:val>
                                        </p:tav>
                                        <p:tav tm="100000">
                                          <p:val>
                                            <p:strVal val="#ppt_w"/>
                                          </p:val>
                                        </p:tav>
                                      </p:tavLst>
                                    </p:anim>
                                    <p:anim calcmode="lin" valueType="num">
                                      <p:cBhvr>
                                        <p:cTn id="103" dur="500" fill="hold"/>
                                        <p:tgtEl>
                                          <p:spTgt spid="12">
                                            <p:txEl>
                                              <p:pRg st="10" end="10"/>
                                            </p:txEl>
                                          </p:spTgt>
                                        </p:tgtEl>
                                        <p:attrNameLst>
                                          <p:attrName>ppt_h</p:attrName>
                                        </p:attrNameLst>
                                      </p:cBhvr>
                                      <p:tavLst>
                                        <p:tav tm="0">
                                          <p:val>
                                            <p:fltVal val="0"/>
                                          </p:val>
                                        </p:tav>
                                        <p:tav tm="100000">
                                          <p:val>
                                            <p:strVal val="#ppt_h"/>
                                          </p:val>
                                        </p:tav>
                                      </p:tavLst>
                                    </p:anim>
                                    <p:animEffect transition="in" filter="fade">
                                      <p:cBhvr>
                                        <p:cTn id="104" dur="500"/>
                                        <p:tgtEl>
                                          <p:spTgt spid="12">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0"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p:cTn id="109" dur="500" fill="hold"/>
                                        <p:tgtEl>
                                          <p:spTgt spid="16"/>
                                        </p:tgtEl>
                                        <p:attrNameLst>
                                          <p:attrName>ppt_w</p:attrName>
                                        </p:attrNameLst>
                                      </p:cBhvr>
                                      <p:tavLst>
                                        <p:tav tm="0">
                                          <p:val>
                                            <p:fltVal val="0"/>
                                          </p:val>
                                        </p:tav>
                                        <p:tav tm="100000">
                                          <p:val>
                                            <p:strVal val="#ppt_w"/>
                                          </p:val>
                                        </p:tav>
                                      </p:tavLst>
                                    </p:anim>
                                    <p:anim calcmode="lin" valueType="num">
                                      <p:cBhvr>
                                        <p:cTn id="110" dur="500" fill="hold"/>
                                        <p:tgtEl>
                                          <p:spTgt spid="16"/>
                                        </p:tgtEl>
                                        <p:attrNameLst>
                                          <p:attrName>ppt_h</p:attrName>
                                        </p:attrNameLst>
                                      </p:cBhvr>
                                      <p:tavLst>
                                        <p:tav tm="0">
                                          <p:val>
                                            <p:fltVal val="0"/>
                                          </p:val>
                                        </p:tav>
                                        <p:tav tm="100000">
                                          <p:val>
                                            <p:strVal val="#ppt_h"/>
                                          </p:val>
                                        </p:tav>
                                      </p:tavLst>
                                    </p:anim>
                                    <p:animEffect transition="in" filter="fade">
                                      <p:cBhvr>
                                        <p:cTn id="111" dur="500"/>
                                        <p:tgtEl>
                                          <p:spTgt spid="16"/>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0" fill="hold" grpId="0" nodeType="clickEffect">
                                  <p:stCondLst>
                                    <p:cond delay="0"/>
                                  </p:stCondLst>
                                  <p:childTnLst>
                                    <p:set>
                                      <p:cBhvr>
                                        <p:cTn id="115" dur="1" fill="hold">
                                          <p:stCondLst>
                                            <p:cond delay="0"/>
                                          </p:stCondLst>
                                        </p:cTn>
                                        <p:tgtEl>
                                          <p:spTgt spid="12">
                                            <p:txEl>
                                              <p:pRg st="11" end="11"/>
                                            </p:txEl>
                                          </p:spTgt>
                                        </p:tgtEl>
                                        <p:attrNameLst>
                                          <p:attrName>style.visibility</p:attrName>
                                        </p:attrNameLst>
                                      </p:cBhvr>
                                      <p:to>
                                        <p:strVal val="visible"/>
                                      </p:to>
                                    </p:set>
                                    <p:anim calcmode="lin" valueType="num">
                                      <p:cBhvr>
                                        <p:cTn id="116" dur="500" fill="hold"/>
                                        <p:tgtEl>
                                          <p:spTgt spid="12">
                                            <p:txEl>
                                              <p:pRg st="11" end="11"/>
                                            </p:txEl>
                                          </p:spTgt>
                                        </p:tgtEl>
                                        <p:attrNameLst>
                                          <p:attrName>ppt_w</p:attrName>
                                        </p:attrNameLst>
                                      </p:cBhvr>
                                      <p:tavLst>
                                        <p:tav tm="0">
                                          <p:val>
                                            <p:fltVal val="0"/>
                                          </p:val>
                                        </p:tav>
                                        <p:tav tm="100000">
                                          <p:val>
                                            <p:strVal val="#ppt_w"/>
                                          </p:val>
                                        </p:tav>
                                      </p:tavLst>
                                    </p:anim>
                                    <p:anim calcmode="lin" valueType="num">
                                      <p:cBhvr>
                                        <p:cTn id="117" dur="500" fill="hold"/>
                                        <p:tgtEl>
                                          <p:spTgt spid="12">
                                            <p:txEl>
                                              <p:pRg st="11" end="11"/>
                                            </p:txEl>
                                          </p:spTgt>
                                        </p:tgtEl>
                                        <p:attrNameLst>
                                          <p:attrName>ppt_h</p:attrName>
                                        </p:attrNameLst>
                                      </p:cBhvr>
                                      <p:tavLst>
                                        <p:tav tm="0">
                                          <p:val>
                                            <p:fltVal val="0"/>
                                          </p:val>
                                        </p:tav>
                                        <p:tav tm="100000">
                                          <p:val>
                                            <p:strVal val="#ppt_h"/>
                                          </p:val>
                                        </p:tav>
                                      </p:tavLst>
                                    </p:anim>
                                    <p:animEffect transition="in" filter="fade">
                                      <p:cBhvr>
                                        <p:cTn id="118" dur="500"/>
                                        <p:tgtEl>
                                          <p:spTgt spid="12">
                                            <p:txEl>
                                              <p:pRg st="11" end="11"/>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0" fill="hold" grpId="0" nodeType="clickEffect">
                                  <p:stCondLst>
                                    <p:cond delay="0"/>
                                  </p:stCondLst>
                                  <p:childTnLst>
                                    <p:set>
                                      <p:cBhvr>
                                        <p:cTn id="122" dur="1" fill="hold">
                                          <p:stCondLst>
                                            <p:cond delay="0"/>
                                          </p:stCondLst>
                                        </p:cTn>
                                        <p:tgtEl>
                                          <p:spTgt spid="12">
                                            <p:txEl>
                                              <p:pRg st="12" end="12"/>
                                            </p:txEl>
                                          </p:spTgt>
                                        </p:tgtEl>
                                        <p:attrNameLst>
                                          <p:attrName>style.visibility</p:attrName>
                                        </p:attrNameLst>
                                      </p:cBhvr>
                                      <p:to>
                                        <p:strVal val="visible"/>
                                      </p:to>
                                    </p:set>
                                    <p:anim calcmode="lin" valueType="num">
                                      <p:cBhvr>
                                        <p:cTn id="123" dur="500" fill="hold"/>
                                        <p:tgtEl>
                                          <p:spTgt spid="12">
                                            <p:txEl>
                                              <p:pRg st="12" end="12"/>
                                            </p:txEl>
                                          </p:spTgt>
                                        </p:tgtEl>
                                        <p:attrNameLst>
                                          <p:attrName>ppt_w</p:attrName>
                                        </p:attrNameLst>
                                      </p:cBhvr>
                                      <p:tavLst>
                                        <p:tav tm="0">
                                          <p:val>
                                            <p:fltVal val="0"/>
                                          </p:val>
                                        </p:tav>
                                        <p:tav tm="100000">
                                          <p:val>
                                            <p:strVal val="#ppt_w"/>
                                          </p:val>
                                        </p:tav>
                                      </p:tavLst>
                                    </p:anim>
                                    <p:anim calcmode="lin" valueType="num">
                                      <p:cBhvr>
                                        <p:cTn id="124" dur="500" fill="hold"/>
                                        <p:tgtEl>
                                          <p:spTgt spid="12">
                                            <p:txEl>
                                              <p:pRg st="12" end="12"/>
                                            </p:txEl>
                                          </p:spTgt>
                                        </p:tgtEl>
                                        <p:attrNameLst>
                                          <p:attrName>ppt_h</p:attrName>
                                        </p:attrNameLst>
                                      </p:cBhvr>
                                      <p:tavLst>
                                        <p:tav tm="0">
                                          <p:val>
                                            <p:fltVal val="0"/>
                                          </p:val>
                                        </p:tav>
                                        <p:tav tm="100000">
                                          <p:val>
                                            <p:strVal val="#ppt_h"/>
                                          </p:val>
                                        </p:tav>
                                      </p:tavLst>
                                    </p:anim>
                                    <p:animEffect transition="in" filter="fade">
                                      <p:cBhvr>
                                        <p:cTn id="125" dur="500"/>
                                        <p:tgtEl>
                                          <p:spTgt spid="12">
                                            <p:txEl>
                                              <p:pRg st="12" end="12"/>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8" presetClass="entr" presetSubtype="3" fill="hold" nodeType="clickEffect">
                                  <p:stCondLst>
                                    <p:cond delay="0"/>
                                  </p:stCondLst>
                                  <p:childTnLst>
                                    <p:set>
                                      <p:cBhvr>
                                        <p:cTn id="129" dur="1" fill="hold">
                                          <p:stCondLst>
                                            <p:cond delay="0"/>
                                          </p:stCondLst>
                                        </p:cTn>
                                        <p:tgtEl>
                                          <p:spTgt spid="12">
                                            <p:txEl>
                                              <p:pRg st="11" end="11"/>
                                            </p:txEl>
                                          </p:spTgt>
                                        </p:tgtEl>
                                        <p:attrNameLst>
                                          <p:attrName>style.visibility</p:attrName>
                                        </p:attrNameLst>
                                      </p:cBhvr>
                                      <p:to>
                                        <p:strVal val="visible"/>
                                      </p:to>
                                    </p:set>
                                    <p:animEffect transition="in" filter="strips(upRight)">
                                      <p:cBhvr>
                                        <p:cTn id="130" dur="500"/>
                                        <p:tgtEl>
                                          <p:spTgt spid="12">
                                            <p:txEl>
                                              <p:pRg st="11" end="11"/>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8" presetClass="entr" presetSubtype="3" fill="hold" nodeType="clickEffect">
                                  <p:stCondLst>
                                    <p:cond delay="0"/>
                                  </p:stCondLst>
                                  <p:childTnLst>
                                    <p:set>
                                      <p:cBhvr>
                                        <p:cTn id="134" dur="1" fill="hold">
                                          <p:stCondLst>
                                            <p:cond delay="0"/>
                                          </p:stCondLst>
                                        </p:cTn>
                                        <p:tgtEl>
                                          <p:spTgt spid="12">
                                            <p:txEl>
                                              <p:pRg st="12" end="12"/>
                                            </p:txEl>
                                          </p:spTgt>
                                        </p:tgtEl>
                                        <p:attrNameLst>
                                          <p:attrName>style.visibility</p:attrName>
                                        </p:attrNameLst>
                                      </p:cBhvr>
                                      <p:to>
                                        <p:strVal val="visible"/>
                                      </p:to>
                                    </p:set>
                                    <p:animEffect transition="in" filter="strips(upRight)">
                                      <p:cBhvr>
                                        <p:cTn id="135" dur="5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allAtOnce" animBg="1"/>
      <p:bldP spid="12" grpId="0" uiExpand="1" build="allAtOnce"/>
      <p:bldP spid="11"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사례로 본 계약형태와 모호한 법적근거</a:t>
            </a:r>
            <a:endParaRPr lang="ko-KR" altLang="en-US" dirty="0"/>
          </a:p>
        </p:txBody>
      </p:sp>
      <p:sp>
        <p:nvSpPr>
          <p:cNvPr id="3" name="Content Placeholder 2"/>
          <p:cNvSpPr>
            <a:spLocks noGrp="1"/>
          </p:cNvSpPr>
          <p:nvPr>
            <p:ph idx="1"/>
          </p:nvPr>
        </p:nvSpPr>
        <p:spPr>
          <a:xfrm>
            <a:off x="533400" y="1371600"/>
            <a:ext cx="8039128" cy="2557466"/>
          </a:xfrm>
        </p:spPr>
        <p:txBody>
          <a:bodyPr>
            <a:normAutofit fontScale="47500" lnSpcReduction="20000"/>
          </a:bodyPr>
          <a:lstStyle/>
          <a:p>
            <a:r>
              <a:rPr lang="ko-KR" altLang="en-US" dirty="0" smtClean="0"/>
              <a:t>현물계약 </a:t>
            </a:r>
            <a:r>
              <a:rPr lang="en-US" altLang="ko-KR" dirty="0" smtClean="0"/>
              <a:t>- </a:t>
            </a:r>
            <a:r>
              <a:rPr lang="ko-KR" altLang="en-US" dirty="0" smtClean="0"/>
              <a:t>카고단위 등</a:t>
            </a:r>
            <a:endParaRPr lang="en-US" altLang="ko-KR" dirty="0" smtClean="0"/>
          </a:p>
          <a:p>
            <a:r>
              <a:rPr lang="ko-KR" altLang="en-US" dirty="0" smtClean="0"/>
              <a:t>단기계약 </a:t>
            </a:r>
            <a:r>
              <a:rPr lang="en-US" altLang="ko-KR" dirty="0" smtClean="0"/>
              <a:t>- 1-3</a:t>
            </a:r>
            <a:r>
              <a:rPr lang="ko-KR" altLang="en-US" dirty="0" smtClean="0"/>
              <a:t>년</a:t>
            </a:r>
            <a:endParaRPr lang="en-US" altLang="ko-KR" dirty="0" smtClean="0"/>
          </a:p>
          <a:p>
            <a:r>
              <a:rPr lang="ko-KR" altLang="en-US" dirty="0" smtClean="0"/>
              <a:t>중기계약 </a:t>
            </a:r>
            <a:r>
              <a:rPr lang="en-US" altLang="ko-KR" dirty="0" smtClean="0"/>
              <a:t>- 4</a:t>
            </a:r>
            <a:r>
              <a:rPr lang="ko-KR" altLang="en-US" dirty="0" smtClean="0"/>
              <a:t>년</a:t>
            </a:r>
            <a:r>
              <a:rPr lang="en-US" altLang="ko-KR" dirty="0" smtClean="0"/>
              <a:t>-20</a:t>
            </a:r>
            <a:r>
              <a:rPr lang="ko-KR" altLang="en-US" dirty="0" smtClean="0"/>
              <a:t>년 이하</a:t>
            </a:r>
            <a:endParaRPr lang="en-US" altLang="ko-KR" dirty="0" smtClean="0"/>
          </a:p>
          <a:p>
            <a:r>
              <a:rPr lang="ko-KR" altLang="en-US" dirty="0" smtClean="0"/>
              <a:t>장기계약 </a:t>
            </a:r>
            <a:r>
              <a:rPr lang="en-US" altLang="ko-KR" dirty="0" smtClean="0"/>
              <a:t>- 20</a:t>
            </a:r>
            <a:r>
              <a:rPr lang="ko-KR" altLang="en-US" dirty="0" smtClean="0"/>
              <a:t>년 이상</a:t>
            </a:r>
            <a:endParaRPr lang="en-US" altLang="ko-KR" dirty="0" smtClean="0"/>
          </a:p>
          <a:p>
            <a:r>
              <a:rPr lang="ko-KR" altLang="en-US" dirty="0" smtClean="0"/>
              <a:t>자주물량 </a:t>
            </a:r>
            <a:r>
              <a:rPr lang="en-US" altLang="ko-KR" dirty="0" smtClean="0"/>
              <a:t>- </a:t>
            </a:r>
            <a:r>
              <a:rPr lang="ko-KR" altLang="en-US" dirty="0" smtClean="0">
                <a:solidFill>
                  <a:srgbClr val="00B0F0"/>
                </a:solidFill>
              </a:rPr>
              <a:t>자원 확보 경쟁이 치열한 상황에서 </a:t>
            </a:r>
            <a:r>
              <a:rPr lang="ko-KR" altLang="en-US" dirty="0" smtClean="0"/>
              <a:t>경쟁국들과 달리 계약체결 단계부터 비상시 반입조항을 반영하는 것은 </a:t>
            </a:r>
            <a:r>
              <a:rPr lang="ko-KR" altLang="en-US" dirty="0" smtClean="0">
                <a:solidFill>
                  <a:srgbClr val="00B0F0"/>
                </a:solidFill>
              </a:rPr>
              <a:t>협상력을 악화시킬 가능성 우려</a:t>
            </a:r>
            <a:r>
              <a:rPr lang="en-US" altLang="ko-KR" dirty="0" smtClean="0"/>
              <a:t>, </a:t>
            </a:r>
            <a:r>
              <a:rPr lang="ko-KR" altLang="en-US" dirty="0" smtClean="0"/>
              <a:t>이에 공기업들은 먼저 계약을 체결해 자원을 확보한 후 계약 또는 해외 자회사 정관 변경 등을 통해 비상시 반입조항을 반영하는 노력 </a:t>
            </a:r>
            <a:r>
              <a:rPr lang="en-US" altLang="ko-KR" dirty="0" smtClean="0"/>
              <a:t>(</a:t>
            </a:r>
            <a:r>
              <a:rPr lang="ko-KR" altLang="en-US" dirty="0" smtClean="0"/>
              <a:t>산업통산부</a:t>
            </a:r>
            <a:r>
              <a:rPr lang="en-US" altLang="ko-KR" dirty="0" smtClean="0"/>
              <a:t>, </a:t>
            </a:r>
            <a:r>
              <a:rPr lang="ko-KR" altLang="en-US" dirty="0" smtClean="0"/>
              <a:t>홍보기획담당관실</a:t>
            </a:r>
            <a:r>
              <a:rPr lang="en-US" altLang="ko-KR" dirty="0" smtClean="0"/>
              <a:t>, </a:t>
            </a:r>
            <a:r>
              <a:rPr lang="en-US" dirty="0" smtClean="0">
                <a:hlinkClick r:id="rId2"/>
              </a:rPr>
              <a:t>http://blog.daum.net/mocie/15612629</a:t>
            </a:r>
            <a:r>
              <a:rPr lang="en-US" dirty="0" smtClean="0"/>
              <a:t>) – </a:t>
            </a:r>
            <a:r>
              <a:rPr lang="ko-KR" altLang="en-US" dirty="0" smtClean="0"/>
              <a:t>해외자원개발사업 제</a:t>
            </a:r>
            <a:r>
              <a:rPr lang="en-US" altLang="ko-KR" dirty="0" smtClean="0"/>
              <a:t>17</a:t>
            </a:r>
            <a:r>
              <a:rPr lang="ko-KR" altLang="en-US" dirty="0" smtClean="0"/>
              <a:t>조</a:t>
            </a:r>
            <a:endParaRPr lang="en-US" dirty="0" smtClean="0"/>
          </a:p>
          <a:p>
            <a:pPr lvl="1"/>
            <a:r>
              <a:rPr lang="ko-KR" altLang="en-US" dirty="0" smtClean="0"/>
              <a:t>예</a:t>
            </a:r>
            <a:r>
              <a:rPr lang="en-US" altLang="ko-KR" dirty="0" smtClean="0"/>
              <a:t>) </a:t>
            </a:r>
            <a:r>
              <a:rPr lang="en-US" dirty="0" smtClean="0"/>
              <a:t>LNG </a:t>
            </a:r>
            <a:r>
              <a:rPr lang="ko-KR" altLang="en-US" dirty="0" smtClean="0"/>
              <a:t>캐나다</a:t>
            </a:r>
            <a:r>
              <a:rPr lang="en-US" altLang="ko-KR" dirty="0" smtClean="0"/>
              <a:t>, </a:t>
            </a:r>
            <a:r>
              <a:rPr lang="ko-KR" altLang="en-US" dirty="0" smtClean="0"/>
              <a:t>미국 </a:t>
            </a:r>
            <a:r>
              <a:rPr lang="en-US" altLang="ko-KR" dirty="0" err="1" smtClean="0"/>
              <a:t>freeport</a:t>
            </a:r>
            <a:r>
              <a:rPr lang="en-US" altLang="ko-KR" dirty="0" smtClean="0"/>
              <a:t> (13.2-4MMtpa), Cameron (12-8 </a:t>
            </a:r>
            <a:r>
              <a:rPr lang="en-US" altLang="ko-KR" dirty="0" err="1" smtClean="0"/>
              <a:t>MMtpa</a:t>
            </a:r>
            <a:r>
              <a:rPr lang="en-US" altLang="ko-KR" dirty="0" smtClean="0"/>
              <a:t>), Cove Point (5-4.3MMtpa), </a:t>
            </a:r>
            <a:r>
              <a:rPr lang="ko-KR" altLang="en-US" dirty="0" smtClean="0"/>
              <a:t>모잠비크 </a:t>
            </a:r>
            <a:r>
              <a:rPr lang="en-US" altLang="ko-KR" dirty="0" smtClean="0"/>
              <a:t>LNG, </a:t>
            </a:r>
            <a:r>
              <a:rPr lang="ko-KR" altLang="en-US" dirty="0" smtClean="0"/>
              <a:t>파푸아뉴기니 </a:t>
            </a:r>
            <a:r>
              <a:rPr lang="en-US" altLang="ko-KR" dirty="0" smtClean="0"/>
              <a:t>LNG </a:t>
            </a:r>
            <a:r>
              <a:rPr lang="ko-KR" altLang="en-US" dirty="0" smtClean="0"/>
              <a:t>등이 모두 여기에 해당되는 듯함</a:t>
            </a:r>
            <a:r>
              <a:rPr lang="en-US" altLang="ko-KR" dirty="0" smtClean="0"/>
              <a:t>.</a:t>
            </a:r>
          </a:p>
          <a:p>
            <a:pPr lvl="1"/>
            <a:r>
              <a:rPr lang="ko-KR" altLang="en-US" dirty="0" smtClean="0">
                <a:solidFill>
                  <a:srgbClr val="FF0000"/>
                </a:solidFill>
              </a:rPr>
              <a:t>과연 세계경제가 침체하고</a:t>
            </a:r>
            <a:r>
              <a:rPr lang="en-US" altLang="ko-KR" dirty="0" smtClean="0">
                <a:solidFill>
                  <a:srgbClr val="FF0000"/>
                </a:solidFill>
              </a:rPr>
              <a:t>, Shale Gas </a:t>
            </a:r>
            <a:r>
              <a:rPr lang="ko-KR" altLang="en-US" dirty="0" smtClean="0">
                <a:solidFill>
                  <a:srgbClr val="FF0000"/>
                </a:solidFill>
              </a:rPr>
              <a:t>논의가 한참 진행 중이던 </a:t>
            </a:r>
            <a:r>
              <a:rPr lang="en-US" altLang="ko-KR" dirty="0" smtClean="0">
                <a:solidFill>
                  <a:srgbClr val="FF0000"/>
                </a:solidFill>
              </a:rPr>
              <a:t>2010-2012</a:t>
            </a:r>
            <a:r>
              <a:rPr lang="ko-KR" altLang="en-US" dirty="0" smtClean="0">
                <a:solidFill>
                  <a:srgbClr val="FF0000"/>
                </a:solidFill>
              </a:rPr>
              <a:t>년의 가스시장이 자원확보경쟁이 그렇게 치열하였나</a:t>
            </a:r>
            <a:r>
              <a:rPr lang="en-US" altLang="ko-KR" dirty="0" smtClean="0">
                <a:solidFill>
                  <a:srgbClr val="FF0000"/>
                </a:solidFill>
              </a:rPr>
              <a:t>? </a:t>
            </a:r>
            <a:r>
              <a:rPr lang="ko-KR" altLang="en-US" dirty="0" smtClean="0">
                <a:solidFill>
                  <a:srgbClr val="FF0000"/>
                </a:solidFill>
              </a:rPr>
              <a:t>자주물량은 중장기 계약에 해당되지 않는가</a:t>
            </a:r>
            <a:r>
              <a:rPr lang="en-US" altLang="ko-KR" dirty="0" smtClean="0">
                <a:solidFill>
                  <a:srgbClr val="FF0000"/>
                </a:solidFill>
              </a:rPr>
              <a:t>? </a:t>
            </a:r>
          </a:p>
          <a:p>
            <a:pPr lvl="1"/>
            <a:r>
              <a:rPr lang="en-US" altLang="ko-KR" dirty="0" smtClean="0">
                <a:solidFill>
                  <a:srgbClr val="FF0000"/>
                </a:solidFill>
              </a:rPr>
              <a:t>2020</a:t>
            </a:r>
            <a:r>
              <a:rPr lang="ko-KR" altLang="en-US" dirty="0" smtClean="0">
                <a:solidFill>
                  <a:srgbClr val="FF0000"/>
                </a:solidFill>
              </a:rPr>
              <a:t>년에나 효과를 볼 수 있는 </a:t>
            </a:r>
            <a:r>
              <a:rPr lang="en-US" altLang="ko-KR" dirty="0" smtClean="0">
                <a:solidFill>
                  <a:srgbClr val="FF0000"/>
                </a:solidFill>
              </a:rPr>
              <a:t>LNG</a:t>
            </a:r>
            <a:r>
              <a:rPr lang="ko-KR" altLang="en-US" dirty="0" smtClean="0">
                <a:solidFill>
                  <a:srgbClr val="FF0000"/>
                </a:solidFill>
              </a:rPr>
              <a:t>캐나다 계약은 수급안정과 관련이 있는가</a:t>
            </a:r>
            <a:r>
              <a:rPr lang="en-US" altLang="ko-KR" dirty="0" smtClean="0">
                <a:solidFill>
                  <a:srgbClr val="FF0000"/>
                </a:solidFill>
              </a:rPr>
              <a:t>? </a:t>
            </a:r>
          </a:p>
          <a:p>
            <a:pPr lvl="1"/>
            <a:r>
              <a:rPr lang="ko-KR" altLang="en-US" dirty="0" smtClean="0">
                <a:solidFill>
                  <a:srgbClr val="FF0000"/>
                </a:solidFill>
              </a:rPr>
              <a:t>관련 국내외 전문가의 상세한 연구결과는 있는가</a:t>
            </a:r>
            <a:r>
              <a:rPr lang="en-US" altLang="ko-KR" dirty="0" smtClean="0">
                <a:solidFill>
                  <a:srgbClr val="FF0000"/>
                </a:solidFill>
              </a:rPr>
              <a:t>?</a:t>
            </a:r>
          </a:p>
        </p:txBody>
      </p:sp>
      <p:sp>
        <p:nvSpPr>
          <p:cNvPr id="6" name="Rectangle 5"/>
          <p:cNvSpPr/>
          <p:nvPr/>
        </p:nvSpPr>
        <p:spPr>
          <a:xfrm>
            <a:off x="642910" y="3929066"/>
            <a:ext cx="8429684" cy="261610"/>
          </a:xfrm>
          <a:prstGeom prst="rect">
            <a:avLst/>
          </a:prstGeom>
        </p:spPr>
        <p:txBody>
          <a:bodyPr wrap="square">
            <a:spAutoFit/>
          </a:bodyPr>
          <a:lstStyle/>
          <a:p>
            <a:r>
              <a:rPr lang="ko-KR" altLang="en-US" sz="1100" dirty="0" smtClean="0"/>
              <a:t>감사원</a:t>
            </a:r>
            <a:r>
              <a:rPr lang="en-US" altLang="ko-KR" sz="1100" dirty="0" smtClean="0"/>
              <a:t>, </a:t>
            </a:r>
            <a:r>
              <a:rPr lang="ko-KR" altLang="en-US" sz="1100" dirty="0" smtClean="0"/>
              <a:t>가스공사감사 </a:t>
            </a:r>
            <a:r>
              <a:rPr lang="en-US" altLang="ko-KR" sz="1100" dirty="0" smtClean="0"/>
              <a:t>2012</a:t>
            </a:r>
            <a:r>
              <a:rPr lang="ko-KR" altLang="en-US" sz="1100" dirty="0" smtClean="0"/>
              <a:t>년 </a:t>
            </a:r>
            <a:r>
              <a:rPr lang="en-US" altLang="ko-KR" sz="1100" dirty="0" smtClean="0"/>
              <a:t>4</a:t>
            </a:r>
            <a:r>
              <a:rPr lang="ko-KR" altLang="en-US" sz="1100" dirty="0" smtClean="0"/>
              <a:t>월</a:t>
            </a:r>
            <a:r>
              <a:rPr lang="en-US" altLang="ko-KR" sz="1100" dirty="0" smtClean="0"/>
              <a:t>13</a:t>
            </a:r>
            <a:r>
              <a:rPr lang="ko-KR" altLang="en-US" sz="1100" dirty="0" smtClean="0"/>
              <a:t>일</a:t>
            </a:r>
            <a:r>
              <a:rPr lang="en-US" altLang="ko-KR" sz="1100" dirty="0" smtClean="0"/>
              <a:t>, </a:t>
            </a:r>
            <a:r>
              <a:rPr lang="ko-KR" altLang="en-US" sz="1100" dirty="0" smtClean="0"/>
              <a:t>국내 도입을 고려하지 않은 해외자원 개발 사업추진 부적정 </a:t>
            </a:r>
            <a:r>
              <a:rPr lang="en-US" altLang="ko-KR" sz="1100" dirty="0" smtClean="0"/>
              <a:t>(</a:t>
            </a:r>
            <a:r>
              <a:rPr lang="ko-KR" altLang="en-US" sz="1100" dirty="0" smtClean="0"/>
              <a:t>통보</a:t>
            </a:r>
            <a:r>
              <a:rPr lang="en-US" altLang="ko-KR" sz="1100" dirty="0" smtClean="0"/>
              <a:t>) -&gt; </a:t>
            </a:r>
            <a:r>
              <a:rPr lang="ko-KR" altLang="en-US" sz="1100" dirty="0" smtClean="0"/>
              <a:t>자주물량에 대한 다른 시각</a:t>
            </a:r>
            <a:endParaRPr lang="ko-KR" altLang="en-US" sz="1100" dirty="0"/>
          </a:p>
        </p:txBody>
      </p:sp>
      <p:sp>
        <p:nvSpPr>
          <p:cNvPr id="23553" name="Rectangle 1"/>
          <p:cNvSpPr>
            <a:spLocks noChangeArrowheads="1"/>
          </p:cNvSpPr>
          <p:nvPr/>
        </p:nvSpPr>
        <p:spPr bwMode="auto">
          <a:xfrm>
            <a:off x="714348" y="4286256"/>
            <a:ext cx="7572396" cy="830997"/>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kumimoji="1" lang="ko-KR" altLang="en-US" sz="900" dirty="0" smtClean="0">
                <a:solidFill>
                  <a:srgbClr val="444444"/>
                </a:solidFill>
                <a:latin typeface="Arial"/>
                <a:ea typeface="굴림" pitchFamily="50" charset="-127"/>
                <a:cs typeface="굴림" pitchFamily="50" charset="-127"/>
              </a:rPr>
              <a:t>한국가스공사법시행령 </a:t>
            </a:r>
            <a:r>
              <a:rPr kumimoji="1" lang="en-US" altLang="ko-KR" sz="900" dirty="0" smtClean="0">
                <a:solidFill>
                  <a:srgbClr val="444444"/>
                </a:solidFill>
                <a:latin typeface="Arial"/>
                <a:ea typeface="굴림" pitchFamily="50" charset="-127"/>
                <a:cs typeface="굴림" pitchFamily="50" charset="-127"/>
              </a:rPr>
              <a:t>[</a:t>
            </a:r>
            <a:r>
              <a:rPr kumimoji="1" lang="ko-KR" altLang="en-US" sz="900" dirty="0" smtClean="0">
                <a:solidFill>
                  <a:srgbClr val="444444"/>
                </a:solidFill>
                <a:latin typeface="Arial"/>
                <a:ea typeface="굴림" pitchFamily="50" charset="-127"/>
                <a:cs typeface="굴림" pitchFamily="50" charset="-127"/>
              </a:rPr>
              <a:t>시행 </a:t>
            </a:r>
            <a:r>
              <a:rPr kumimoji="1" lang="en-US" altLang="ko-KR" sz="900" dirty="0" smtClean="0">
                <a:solidFill>
                  <a:srgbClr val="444444"/>
                </a:solidFill>
                <a:latin typeface="Arial"/>
                <a:ea typeface="굴림" pitchFamily="50" charset="-127"/>
                <a:cs typeface="굴림" pitchFamily="50" charset="-127"/>
              </a:rPr>
              <a:t>2013.3.23] [</a:t>
            </a:r>
            <a:r>
              <a:rPr kumimoji="1" lang="ko-KR" altLang="en-US" sz="900" dirty="0" smtClean="0">
                <a:solidFill>
                  <a:srgbClr val="444444"/>
                </a:solidFill>
                <a:latin typeface="Arial"/>
                <a:ea typeface="굴림" pitchFamily="50" charset="-127"/>
                <a:cs typeface="굴림" pitchFamily="50" charset="-127"/>
              </a:rPr>
              <a:t>대통령령 제</a:t>
            </a:r>
            <a:r>
              <a:rPr kumimoji="1" lang="en-US" altLang="ko-KR" sz="900" dirty="0" smtClean="0">
                <a:solidFill>
                  <a:srgbClr val="444444"/>
                </a:solidFill>
                <a:latin typeface="Arial"/>
                <a:ea typeface="굴림" pitchFamily="50" charset="-127"/>
                <a:cs typeface="굴림" pitchFamily="50" charset="-127"/>
              </a:rPr>
              <a:t>24442</a:t>
            </a:r>
            <a:r>
              <a:rPr kumimoji="1" lang="ko-KR" altLang="en-US" sz="900" dirty="0" smtClean="0">
                <a:solidFill>
                  <a:srgbClr val="444444"/>
                </a:solidFill>
                <a:latin typeface="Arial"/>
                <a:ea typeface="굴림" pitchFamily="50" charset="-127"/>
                <a:cs typeface="굴림" pitchFamily="50" charset="-127"/>
              </a:rPr>
              <a:t>호</a:t>
            </a:r>
            <a:r>
              <a:rPr kumimoji="1" lang="en-US" altLang="ko-KR" sz="900" dirty="0" smtClean="0">
                <a:solidFill>
                  <a:srgbClr val="444444"/>
                </a:solidFill>
                <a:latin typeface="Arial"/>
                <a:ea typeface="굴림" pitchFamily="50" charset="-127"/>
                <a:cs typeface="굴림" pitchFamily="50" charset="-127"/>
              </a:rPr>
              <a:t>, 2013.3.23, </a:t>
            </a:r>
            <a:r>
              <a:rPr kumimoji="1" lang="ko-KR" altLang="en-US" sz="900" dirty="0" smtClean="0">
                <a:solidFill>
                  <a:srgbClr val="444444"/>
                </a:solidFill>
                <a:latin typeface="Arial"/>
                <a:ea typeface="굴림" pitchFamily="50" charset="-127"/>
                <a:cs typeface="굴림" pitchFamily="50" charset="-127"/>
              </a:rPr>
              <a:t>타법개정</a:t>
            </a:r>
            <a:r>
              <a:rPr kumimoji="1" lang="en-US" altLang="ko-KR" sz="900" dirty="0" smtClean="0">
                <a:solidFill>
                  <a:srgbClr val="444444"/>
                </a:solidFill>
                <a:latin typeface="Arial"/>
                <a:ea typeface="굴림" pitchFamily="50" charset="-127"/>
                <a:cs typeface="굴림" pitchFamily="50" charset="-127"/>
              </a:rPr>
              <a:t>]</a:t>
            </a:r>
          </a:p>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900" b="0" i="0" u="none" strike="noStrike" cap="none" normalizeH="0" baseline="0" dirty="0" smtClean="0">
                <a:ln>
                  <a:noFill/>
                </a:ln>
                <a:solidFill>
                  <a:srgbClr val="444444"/>
                </a:solidFill>
                <a:effectLst/>
                <a:latin typeface="Arial"/>
                <a:ea typeface="굴림" pitchFamily="50" charset="-127"/>
                <a:cs typeface="굴림" pitchFamily="50" charset="-127"/>
              </a:rPr>
              <a:t> </a:t>
            </a:r>
            <a:endParaRPr kumimoji="1" lang="en-US" altLang="ko-KR" sz="900" dirty="0" smtClean="0">
              <a:solidFill>
                <a:srgbClr val="444444"/>
              </a:solidFill>
              <a:latin typeface="Arial"/>
              <a:ea typeface="굴림" pitchFamily="50" charset="-127"/>
              <a:cs typeface="굴림" pitchFamily="50" charset="-127"/>
            </a:endParaRPr>
          </a:p>
          <a:p>
            <a:pPr marL="0" marR="0" lvl="0" indent="0" algn="l" defTabSz="914400" rtl="0" eaLnBrk="1" fontAlgn="base" latinLnBrk="1" hangingPunct="1">
              <a:lnSpc>
                <a:spcPct val="100000"/>
              </a:lnSpc>
              <a:spcBef>
                <a:spcPct val="0"/>
              </a:spcBef>
              <a:spcAft>
                <a:spcPct val="0"/>
              </a:spcAft>
              <a:buClrTx/>
              <a:buSzTx/>
              <a:buFontTx/>
              <a:buNone/>
              <a:tabLst/>
            </a:pPr>
            <a:r>
              <a:rPr kumimoji="1" lang="ko-KR" sz="900" b="1" i="0" u="none" strike="noStrike" cap="none" normalizeH="0" baseline="0" dirty="0" smtClean="0">
                <a:ln>
                  <a:noFill/>
                </a:ln>
                <a:solidFill>
                  <a:srgbClr val="151594"/>
                </a:solidFill>
                <a:effectLst/>
                <a:latin typeface="굴림" pitchFamily="50" charset="-127"/>
                <a:ea typeface="굴림" pitchFamily="50" charset="-127"/>
                <a:cs typeface="굴림" pitchFamily="50" charset="-127"/>
              </a:rPr>
              <a:t>제</a:t>
            </a:r>
            <a:r>
              <a:rPr kumimoji="1" lang="ko-KR" altLang="ko-KR" sz="900" b="1" i="0" u="none" strike="noStrike" cap="none" normalizeH="0" baseline="0" dirty="0" smtClean="0">
                <a:ln>
                  <a:noFill/>
                </a:ln>
                <a:solidFill>
                  <a:srgbClr val="151594"/>
                </a:solidFill>
                <a:effectLst/>
                <a:latin typeface="굴림" pitchFamily="50" charset="-127"/>
                <a:ea typeface="굴림" pitchFamily="50" charset="-127"/>
                <a:cs typeface="굴림" pitchFamily="50" charset="-127"/>
              </a:rPr>
              <a:t>14</a:t>
            </a:r>
            <a:r>
              <a:rPr kumimoji="1" lang="ko-KR" sz="900" b="1" i="0" u="none" strike="noStrike" cap="none" normalizeH="0" baseline="0" dirty="0" smtClean="0">
                <a:ln>
                  <a:noFill/>
                </a:ln>
                <a:solidFill>
                  <a:srgbClr val="151594"/>
                </a:solidFill>
                <a:effectLst/>
                <a:latin typeface="굴림" pitchFamily="50" charset="-127"/>
                <a:ea typeface="굴림" pitchFamily="50" charset="-127"/>
                <a:cs typeface="굴림" pitchFamily="50" charset="-127"/>
              </a:rPr>
              <a:t>조의</a:t>
            </a:r>
            <a:r>
              <a:rPr kumimoji="1" lang="ko-KR" altLang="ko-KR" sz="900" b="1" i="0" u="none" strike="noStrike" cap="none" normalizeH="0" baseline="0" dirty="0" smtClean="0">
                <a:ln>
                  <a:noFill/>
                </a:ln>
                <a:solidFill>
                  <a:srgbClr val="151594"/>
                </a:solidFill>
                <a:effectLst/>
                <a:latin typeface="굴림" pitchFamily="50" charset="-127"/>
                <a:ea typeface="굴림" pitchFamily="50" charset="-127"/>
                <a:cs typeface="굴림" pitchFamily="50" charset="-127"/>
              </a:rPr>
              <a:t>3(</a:t>
            </a:r>
            <a:r>
              <a:rPr kumimoji="1" lang="ko-KR" sz="900" b="1" i="0" u="none" strike="noStrike" cap="none" normalizeH="0" baseline="0" dirty="0" smtClean="0">
                <a:ln>
                  <a:noFill/>
                </a:ln>
                <a:solidFill>
                  <a:srgbClr val="151594"/>
                </a:solidFill>
                <a:effectLst/>
                <a:latin typeface="굴림" pitchFamily="50" charset="-127"/>
                <a:ea typeface="굴림" pitchFamily="50" charset="-127"/>
                <a:cs typeface="굴림" pitchFamily="50" charset="-127"/>
              </a:rPr>
              <a:t>실시계획의 승인 및 변경승인 제외대상 등</a:t>
            </a:r>
            <a:r>
              <a:rPr kumimoji="1" lang="ko-KR" altLang="ko-KR" sz="900" b="1" i="0" u="none" strike="noStrike" cap="none" normalizeH="0" baseline="0" dirty="0" smtClean="0">
                <a:ln>
                  <a:noFill/>
                </a:ln>
                <a:solidFill>
                  <a:srgbClr val="151594"/>
                </a:solidFill>
                <a:effectLst/>
                <a:latin typeface="굴림" pitchFamily="50" charset="-127"/>
                <a:ea typeface="굴림" pitchFamily="50" charset="-127"/>
                <a:cs typeface="굴림" pitchFamily="50" charset="-127"/>
              </a:rPr>
              <a:t>)</a:t>
            </a:r>
            <a:r>
              <a:rPr kumimoji="1" lang="ko-KR" altLang="ko-KR" sz="900" b="0" i="0" u="none" strike="noStrike" cap="none" normalizeH="0" baseline="0" dirty="0" smtClean="0">
                <a:ln>
                  <a:noFill/>
                </a:ln>
                <a:solidFill>
                  <a:srgbClr val="444444"/>
                </a:solidFill>
                <a:effectLst/>
                <a:latin typeface="Arial"/>
                <a:ea typeface="굴림" pitchFamily="50" charset="-127"/>
                <a:cs typeface="굴림" pitchFamily="50" charset="-127"/>
              </a:rPr>
              <a:t> </a:t>
            </a:r>
            <a:r>
              <a:rPr kumimoji="1" lang="ko-KR" altLang="ko-KR" sz="900" b="0" i="0" u="none" strike="noStrike" cap="none" normalizeH="0" baseline="0" dirty="0" smtClean="0">
                <a:ln>
                  <a:noFill/>
                </a:ln>
                <a:solidFill>
                  <a:srgbClr val="444444"/>
                </a:solidFill>
                <a:effectLst/>
                <a:latin typeface="굴림" pitchFamily="50" charset="-127"/>
                <a:ea typeface="굴림" pitchFamily="50" charset="-127"/>
                <a:cs typeface="굴림" pitchFamily="50" charset="-127"/>
              </a:rPr>
              <a:t>①</a:t>
            </a:r>
            <a:r>
              <a:rPr kumimoji="1" lang="ko-KR" altLang="ko-KR" sz="900" b="0" i="0" u="none" strike="noStrike" cap="none" normalizeH="0" baseline="0" dirty="0" smtClean="0">
                <a:ln>
                  <a:noFill/>
                </a:ln>
                <a:solidFill>
                  <a:srgbClr val="444444"/>
                </a:solidFill>
                <a:effectLst/>
                <a:latin typeface="Arial"/>
                <a:ea typeface="굴림" pitchFamily="50" charset="-127"/>
                <a:cs typeface="굴림" pitchFamily="50" charset="-127"/>
              </a:rPr>
              <a:t> </a:t>
            </a:r>
            <a:r>
              <a:rPr kumimoji="1" lang="ko-KR" sz="900" b="0" i="0" u="sng" strike="noStrike" cap="none" normalizeH="0" baseline="0" dirty="0" smtClean="0">
                <a:ln>
                  <a:noFill/>
                </a:ln>
                <a:solidFill>
                  <a:srgbClr val="444444"/>
                </a:solidFill>
                <a:effectLst/>
                <a:latin typeface="굴림" pitchFamily="50" charset="-127"/>
                <a:ea typeface="굴림" pitchFamily="50" charset="-127"/>
                <a:cs typeface="굴림" pitchFamily="50" charset="-127"/>
                <a:hlinkClick r:id="rId3" tooltip="팝업으로 이동"/>
              </a:rPr>
              <a:t>법 제</a:t>
            </a:r>
            <a:r>
              <a:rPr kumimoji="1" lang="ko-KR" altLang="ko-KR" sz="900" b="0" i="0" u="sng" strike="noStrike" cap="none" normalizeH="0" baseline="0" dirty="0" smtClean="0">
                <a:ln>
                  <a:noFill/>
                </a:ln>
                <a:solidFill>
                  <a:srgbClr val="444444"/>
                </a:solidFill>
                <a:effectLst/>
                <a:latin typeface="굴림" pitchFamily="50" charset="-127"/>
                <a:ea typeface="굴림" pitchFamily="50" charset="-127"/>
                <a:cs typeface="굴림" pitchFamily="50" charset="-127"/>
                <a:hlinkClick r:id="rId3" tooltip="팝업으로 이동"/>
              </a:rPr>
              <a:t>16</a:t>
            </a:r>
            <a:r>
              <a:rPr kumimoji="1" lang="ko-KR" sz="900" b="0" i="0" u="sng" strike="noStrike" cap="none" normalizeH="0" baseline="0" dirty="0" smtClean="0">
                <a:ln>
                  <a:noFill/>
                </a:ln>
                <a:solidFill>
                  <a:srgbClr val="444444"/>
                </a:solidFill>
                <a:effectLst/>
                <a:latin typeface="굴림" pitchFamily="50" charset="-127"/>
                <a:ea typeface="굴림" pitchFamily="50" charset="-127"/>
                <a:cs typeface="굴림" pitchFamily="50" charset="-127"/>
                <a:hlinkClick r:id="rId3" tooltip="팝업으로 이동"/>
              </a:rPr>
              <a:t>조의</a:t>
            </a:r>
            <a:r>
              <a:rPr kumimoji="1" lang="ko-KR" altLang="ko-KR" sz="900" b="0" i="0" u="sng" strike="noStrike" cap="none" normalizeH="0" baseline="0" dirty="0" smtClean="0">
                <a:ln>
                  <a:noFill/>
                </a:ln>
                <a:solidFill>
                  <a:srgbClr val="444444"/>
                </a:solidFill>
                <a:effectLst/>
                <a:latin typeface="굴림" pitchFamily="50" charset="-127"/>
                <a:ea typeface="굴림" pitchFamily="50" charset="-127"/>
                <a:cs typeface="굴림" pitchFamily="50" charset="-127"/>
                <a:hlinkClick r:id="rId3" tooltip="팝업으로 이동"/>
              </a:rPr>
              <a:t>2</a:t>
            </a:r>
            <a:r>
              <a:rPr kumimoji="1" lang="ko-KR" sz="900" b="0" i="0" u="sng" strike="noStrike" cap="none" normalizeH="0" baseline="0" dirty="0" smtClean="0">
                <a:ln>
                  <a:noFill/>
                </a:ln>
                <a:solidFill>
                  <a:srgbClr val="444444"/>
                </a:solidFill>
                <a:effectLst/>
                <a:latin typeface="굴림" pitchFamily="50" charset="-127"/>
                <a:ea typeface="굴림" pitchFamily="50" charset="-127"/>
                <a:cs typeface="굴림" pitchFamily="50" charset="-127"/>
                <a:hlinkClick r:id="rId3" tooltip="팝업으로 이동"/>
              </a:rPr>
              <a:t>제</a:t>
            </a:r>
            <a:r>
              <a:rPr kumimoji="1" lang="ko-KR" altLang="ko-KR" sz="900" b="0" i="0" u="sng" strike="noStrike" cap="none" normalizeH="0" baseline="0" dirty="0" smtClean="0">
                <a:ln>
                  <a:noFill/>
                </a:ln>
                <a:solidFill>
                  <a:srgbClr val="444444"/>
                </a:solidFill>
                <a:effectLst/>
                <a:latin typeface="굴림" pitchFamily="50" charset="-127"/>
                <a:ea typeface="굴림" pitchFamily="50" charset="-127"/>
                <a:cs typeface="굴림" pitchFamily="50" charset="-127"/>
                <a:hlinkClick r:id="rId3" tooltip="팝업으로 이동"/>
              </a:rPr>
              <a:t>1</a:t>
            </a:r>
            <a:r>
              <a:rPr kumimoji="1" lang="ko-KR" sz="900" b="0" i="0" u="sng" strike="noStrike" cap="none" normalizeH="0" baseline="0" dirty="0" smtClean="0">
                <a:ln>
                  <a:noFill/>
                </a:ln>
                <a:solidFill>
                  <a:srgbClr val="444444"/>
                </a:solidFill>
                <a:effectLst/>
                <a:latin typeface="굴림" pitchFamily="50" charset="-127"/>
                <a:ea typeface="굴림" pitchFamily="50" charset="-127"/>
                <a:cs typeface="굴림" pitchFamily="50" charset="-127"/>
                <a:hlinkClick r:id="rId3" tooltip="팝업으로 이동"/>
              </a:rPr>
              <a:t>항</a:t>
            </a:r>
            <a:r>
              <a:rPr kumimoji="1" lang="ko-KR" sz="900" b="0" i="0" u="none" strike="noStrike" cap="none" normalizeH="0" baseline="0" dirty="0" smtClean="0">
                <a:ln>
                  <a:noFill/>
                </a:ln>
                <a:solidFill>
                  <a:srgbClr val="444444"/>
                </a:solidFill>
                <a:effectLst/>
                <a:latin typeface="Arial"/>
                <a:ea typeface="굴림" pitchFamily="50" charset="-127"/>
                <a:cs typeface="굴림" pitchFamily="50" charset="-127"/>
              </a:rPr>
              <a:t> </a:t>
            </a:r>
            <a:r>
              <a:rPr kumimoji="1" lang="ko-KR" sz="900" b="0" i="0" u="none" strike="noStrike" cap="none" normalizeH="0" baseline="0" dirty="0" smtClean="0">
                <a:ln>
                  <a:noFill/>
                </a:ln>
                <a:solidFill>
                  <a:srgbClr val="444444"/>
                </a:solidFill>
                <a:effectLst/>
                <a:latin typeface="굴림" pitchFamily="50" charset="-127"/>
                <a:ea typeface="굴림" pitchFamily="50" charset="-127"/>
                <a:cs typeface="굴림" pitchFamily="50" charset="-127"/>
              </a:rPr>
              <a:t>단서에서 </a:t>
            </a:r>
            <a:r>
              <a:rPr kumimoji="1" lang="ko-KR" altLang="ko-KR" sz="900" b="0" i="0" u="none" strike="noStrike" cap="none" normalizeH="0" baseline="0" dirty="0" smtClean="0">
                <a:ln>
                  <a:noFill/>
                </a:ln>
                <a:solidFill>
                  <a:srgbClr val="444444"/>
                </a:solidFill>
                <a:effectLst/>
                <a:latin typeface="굴림" pitchFamily="50" charset="-127"/>
                <a:ea typeface="굴림" pitchFamily="50" charset="-127"/>
                <a:cs typeface="굴림" pitchFamily="50" charset="-127"/>
              </a:rPr>
              <a:t>"</a:t>
            </a:r>
            <a:r>
              <a:rPr kumimoji="1" lang="ko-KR" sz="900" b="0" i="0" u="none" strike="noStrike" cap="none" normalizeH="0" baseline="0" dirty="0" smtClean="0">
                <a:ln>
                  <a:noFill/>
                </a:ln>
                <a:solidFill>
                  <a:srgbClr val="444444"/>
                </a:solidFill>
                <a:effectLst/>
                <a:latin typeface="굴림" pitchFamily="50" charset="-127"/>
                <a:ea typeface="굴림" pitchFamily="50" charset="-127"/>
                <a:cs typeface="굴림" pitchFamily="50" charset="-127"/>
              </a:rPr>
              <a:t>대통령령이 정하는 사항</a:t>
            </a:r>
            <a:r>
              <a:rPr kumimoji="1" lang="ko-KR" altLang="ko-KR" sz="900" b="0" i="0" u="none" strike="noStrike" cap="none" normalizeH="0" baseline="0" dirty="0" smtClean="0">
                <a:ln>
                  <a:noFill/>
                </a:ln>
                <a:solidFill>
                  <a:srgbClr val="444444"/>
                </a:solidFill>
                <a:effectLst/>
                <a:latin typeface="굴림" pitchFamily="50" charset="-127"/>
                <a:ea typeface="굴림" pitchFamily="50" charset="-127"/>
                <a:cs typeface="굴림" pitchFamily="50" charset="-127"/>
              </a:rPr>
              <a:t>"</a:t>
            </a:r>
            <a:r>
              <a:rPr kumimoji="1" lang="ko-KR" sz="900" b="0" i="0" u="none" strike="noStrike" cap="none" normalizeH="0" baseline="0" dirty="0" smtClean="0">
                <a:ln>
                  <a:noFill/>
                </a:ln>
                <a:solidFill>
                  <a:srgbClr val="444444"/>
                </a:solidFill>
                <a:effectLst/>
                <a:latin typeface="굴림" pitchFamily="50" charset="-127"/>
                <a:ea typeface="굴림" pitchFamily="50" charset="-127"/>
                <a:cs typeface="굴림" pitchFamily="50" charset="-127"/>
              </a:rPr>
              <a:t>이라 함은 다음 각호에 해당하는 사항을 말한다</a:t>
            </a:r>
            <a:r>
              <a:rPr kumimoji="1" lang="ko-KR" altLang="ko-KR" sz="900" b="0" i="0" u="none" strike="noStrike" cap="none" normalizeH="0" baseline="0" dirty="0" smtClean="0">
                <a:ln>
                  <a:noFill/>
                </a:ln>
                <a:solidFill>
                  <a:srgbClr val="444444"/>
                </a:solidFill>
                <a:effectLst/>
                <a:latin typeface="굴림" pitchFamily="50" charset="-127"/>
                <a:ea typeface="굴림" pitchFamily="50" charset="-127"/>
                <a:cs typeface="굴림" pitchFamily="50" charset="-127"/>
              </a:rPr>
              <a:t>. </a:t>
            </a:r>
            <a:r>
              <a:rPr kumimoji="1" lang="ko-KR" altLang="ko-KR" sz="900" b="0" i="0" u="none" strike="noStrike" cap="none" normalizeH="0" baseline="0" dirty="0" smtClean="0">
                <a:ln>
                  <a:noFill/>
                </a:ln>
                <a:solidFill>
                  <a:srgbClr val="444444"/>
                </a:solidFill>
                <a:effectLst/>
                <a:latin typeface="Arial"/>
                <a:ea typeface="굴림" pitchFamily="50" charset="-127"/>
                <a:cs typeface="굴림" pitchFamily="50" charset="-127"/>
              </a:rPr>
              <a:t> </a:t>
            </a:r>
            <a:r>
              <a:rPr kumimoji="1" lang="ko-KR" altLang="ko-KR" sz="900" b="0" i="0" u="none" strike="noStrike" cap="none" normalizeH="0" baseline="0" dirty="0" smtClean="0">
                <a:ln>
                  <a:noFill/>
                </a:ln>
                <a:solidFill>
                  <a:srgbClr val="024FCE"/>
                </a:solidFill>
                <a:effectLst/>
                <a:latin typeface="굴림" pitchFamily="50" charset="-127"/>
                <a:ea typeface="굴림" pitchFamily="50" charset="-127"/>
                <a:cs typeface="굴림" pitchFamily="50" charset="-127"/>
              </a:rPr>
              <a:t>&lt;</a:t>
            </a:r>
            <a:r>
              <a:rPr kumimoji="1" lang="ko-KR" sz="900" b="0" i="0" u="none" strike="noStrike" cap="none" normalizeH="0" baseline="0" dirty="0" smtClean="0">
                <a:ln>
                  <a:noFill/>
                </a:ln>
                <a:solidFill>
                  <a:srgbClr val="024FCE"/>
                </a:solidFill>
                <a:effectLst/>
                <a:latin typeface="굴림" pitchFamily="50" charset="-127"/>
                <a:ea typeface="굴림" pitchFamily="50" charset="-127"/>
                <a:cs typeface="굴림" pitchFamily="50" charset="-127"/>
              </a:rPr>
              <a:t>개정 </a:t>
            </a:r>
            <a:r>
              <a:rPr kumimoji="1" lang="ko-KR" altLang="ko-KR" sz="900" b="0" i="0" u="none" strike="noStrike" cap="none" normalizeH="0" baseline="0" dirty="0" smtClean="0">
                <a:ln>
                  <a:noFill/>
                </a:ln>
                <a:solidFill>
                  <a:srgbClr val="024FCE"/>
                </a:solidFill>
                <a:effectLst/>
                <a:latin typeface="굴림" pitchFamily="50" charset="-127"/>
                <a:ea typeface="굴림" pitchFamily="50" charset="-127"/>
                <a:cs typeface="굴림" pitchFamily="50" charset="-127"/>
              </a:rPr>
              <a:t>1993.3.6, 1998.1.16, 2008.2.29, 2013.3.23&gt;</a:t>
            </a:r>
            <a:endParaRPr kumimoji="1" lang="ko-KR" altLang="ko-KR" sz="4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900" b="0" i="0" u="none" strike="noStrike" cap="none" normalizeH="0" baseline="0" dirty="0" smtClean="0">
                <a:ln>
                  <a:noFill/>
                </a:ln>
                <a:solidFill>
                  <a:srgbClr val="444444"/>
                </a:solidFill>
                <a:effectLst/>
                <a:latin typeface="굴림" pitchFamily="50" charset="-127"/>
                <a:ea typeface="굴림" pitchFamily="50" charset="-127"/>
                <a:cs typeface="굴림" pitchFamily="50" charset="-127"/>
              </a:rPr>
              <a:t>1. </a:t>
            </a:r>
            <a:r>
              <a:rPr kumimoji="1" lang="ko-KR" sz="900" b="0" i="0" u="none" strike="noStrike" cap="none" normalizeH="0" baseline="0" dirty="0" smtClean="0">
                <a:ln>
                  <a:noFill/>
                </a:ln>
                <a:solidFill>
                  <a:srgbClr val="444444"/>
                </a:solidFill>
                <a:effectLst/>
                <a:latin typeface="굴림" pitchFamily="50" charset="-127"/>
                <a:ea typeface="굴림" pitchFamily="50" charset="-127"/>
                <a:cs typeface="굴림" pitchFamily="50" charset="-127"/>
              </a:rPr>
              <a:t>기존 가스사업구역안에서 시행하는 가스사업</a:t>
            </a:r>
            <a:endParaRPr kumimoji="1" lang="ko-KR" sz="4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900" b="0" i="0" u="none" strike="noStrike" cap="none" normalizeH="0" baseline="0" dirty="0" smtClean="0">
                <a:ln>
                  <a:noFill/>
                </a:ln>
                <a:solidFill>
                  <a:srgbClr val="444444"/>
                </a:solidFill>
                <a:effectLst/>
                <a:latin typeface="굴림" pitchFamily="50" charset="-127"/>
                <a:ea typeface="굴림" pitchFamily="50" charset="-127"/>
                <a:cs typeface="굴림" pitchFamily="50" charset="-127"/>
              </a:rPr>
              <a:t>2. </a:t>
            </a:r>
            <a:r>
              <a:rPr kumimoji="1" lang="ko-KR" sz="900" b="1" i="0" u="none" strike="noStrike" cap="none" normalizeH="0" baseline="0" dirty="0" smtClean="0">
                <a:ln>
                  <a:noFill/>
                </a:ln>
                <a:solidFill>
                  <a:srgbClr val="FF0000"/>
                </a:solidFill>
                <a:effectLst/>
                <a:latin typeface="굴림" pitchFamily="50" charset="-127"/>
                <a:ea typeface="굴림" pitchFamily="50" charset="-127"/>
                <a:cs typeface="굴림" pitchFamily="50" charset="-127"/>
              </a:rPr>
              <a:t>가스수급 및 안전상</a:t>
            </a:r>
            <a:r>
              <a:rPr kumimoji="1" lang="ko-KR" sz="900" b="0" i="0" u="none" strike="noStrike" cap="none" normalizeH="0" baseline="0" dirty="0" smtClean="0">
                <a:ln>
                  <a:noFill/>
                </a:ln>
                <a:solidFill>
                  <a:srgbClr val="444444"/>
                </a:solidFill>
                <a:effectLst/>
                <a:latin typeface="굴림" pitchFamily="50" charset="-127"/>
                <a:ea typeface="굴림" pitchFamily="50" charset="-127"/>
                <a:cs typeface="굴림" pitchFamily="50" charset="-127"/>
              </a:rPr>
              <a:t> 긴급한 가스사업</a:t>
            </a:r>
            <a:endParaRPr kumimoji="1" lang="ko-KR" sz="1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sp>
        <p:nvSpPr>
          <p:cNvPr id="8" name="TextBox 7"/>
          <p:cNvSpPr txBox="1"/>
          <p:nvPr/>
        </p:nvSpPr>
        <p:spPr>
          <a:xfrm>
            <a:off x="2428860" y="5429264"/>
            <a:ext cx="3643338" cy="646331"/>
          </a:xfrm>
          <a:prstGeom prst="rect">
            <a:avLst/>
          </a:prstGeom>
          <a:solidFill>
            <a:schemeClr val="bg1"/>
          </a:solidFill>
        </p:spPr>
        <p:txBody>
          <a:bodyPr wrap="square" rtlCol="0">
            <a:spAutoFit/>
          </a:bodyPr>
          <a:lstStyle/>
          <a:p>
            <a:pPr algn="ctr"/>
            <a:r>
              <a:rPr lang="ko-KR" altLang="en-US" dirty="0" smtClean="0">
                <a:solidFill>
                  <a:srgbClr val="FF0000"/>
                </a:solidFill>
              </a:rPr>
              <a:t>가스수급 </a:t>
            </a:r>
            <a:r>
              <a:rPr lang="ko-KR" altLang="en-US" dirty="0" smtClean="0"/>
              <a:t>및 안전상 </a:t>
            </a:r>
            <a:r>
              <a:rPr lang="ko-KR" altLang="en-US" dirty="0" smtClean="0">
                <a:solidFill>
                  <a:srgbClr val="FF0000"/>
                </a:solidFill>
              </a:rPr>
              <a:t>긴급한 가스사업</a:t>
            </a:r>
            <a:r>
              <a:rPr lang="ko-KR" altLang="en-US" dirty="0" smtClean="0"/>
              <a:t> 판단은 과연 누가하나</a:t>
            </a:r>
            <a:r>
              <a:rPr lang="en-US" altLang="ko-KR" dirty="0" smtClean="0"/>
              <a:t>?</a:t>
            </a:r>
            <a:endParaRPr lang="ko-KR" alt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strips(upRight)">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strips(upRight)">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strips(upRight)">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553"/>
                                        </p:tgtEl>
                                        <p:attrNameLst>
                                          <p:attrName>style.visibility</p:attrName>
                                        </p:attrNameLst>
                                      </p:cBhvr>
                                      <p:to>
                                        <p:strVal val="visible"/>
                                      </p:to>
                                    </p:set>
                                    <p:anim calcmode="lin" valueType="num">
                                      <p:cBhvr additive="base">
                                        <p:cTn id="29" dur="500" fill="hold"/>
                                        <p:tgtEl>
                                          <p:spTgt spid="23553"/>
                                        </p:tgtEl>
                                        <p:attrNameLst>
                                          <p:attrName>ppt_x</p:attrName>
                                        </p:attrNameLst>
                                      </p:cBhvr>
                                      <p:tavLst>
                                        <p:tav tm="0">
                                          <p:val>
                                            <p:strVal val="#ppt_x"/>
                                          </p:val>
                                        </p:tav>
                                        <p:tav tm="100000">
                                          <p:val>
                                            <p:strVal val="#ppt_x"/>
                                          </p:val>
                                        </p:tav>
                                      </p:tavLst>
                                    </p:anim>
                                    <p:anim calcmode="lin" valueType="num">
                                      <p:cBhvr additive="base">
                                        <p:cTn id="30" dur="500" fill="hold"/>
                                        <p:tgtEl>
                                          <p:spTgt spid="2355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553"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LNG</a:t>
            </a:r>
            <a:r>
              <a:rPr lang="ko-KR" altLang="en-US" dirty="0" smtClean="0"/>
              <a:t>계약과 누적물량</a:t>
            </a:r>
            <a:endParaRPr lang="ko-KR" altLang="en-US" dirty="0"/>
          </a:p>
        </p:txBody>
      </p:sp>
      <p:graphicFrame>
        <p:nvGraphicFramePr>
          <p:cNvPr id="6" name="Content Placeholder 5"/>
          <p:cNvGraphicFramePr>
            <a:graphicFrameLocks noGrp="1"/>
          </p:cNvGraphicFramePr>
          <p:nvPr>
            <p:ph idx="1"/>
          </p:nvPr>
        </p:nvGraphicFramePr>
        <p:xfrm>
          <a:off x="533400" y="1371600"/>
          <a:ext cx="81534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hape 11"/>
          <p:cNvCxnSpPr>
            <a:stCxn id="8" idx="2"/>
            <a:endCxn id="7" idx="1"/>
          </p:cNvCxnSpPr>
          <p:nvPr/>
        </p:nvCxnSpPr>
        <p:spPr>
          <a:xfrm rot="16200000" flipH="1">
            <a:off x="6062880" y="2455268"/>
            <a:ext cx="1983181" cy="1035851"/>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2910" y="1643050"/>
            <a:ext cx="1500198" cy="307777"/>
          </a:xfrm>
          <a:prstGeom prst="rect">
            <a:avLst/>
          </a:prstGeom>
          <a:noFill/>
        </p:spPr>
        <p:txBody>
          <a:bodyPr wrap="square" rtlCol="0">
            <a:spAutoFit/>
          </a:bodyPr>
          <a:lstStyle/>
          <a:p>
            <a:r>
              <a:rPr lang="en-US" altLang="ko-KR" sz="1400" dirty="0" smtClean="0"/>
              <a:t>(</a:t>
            </a:r>
            <a:r>
              <a:rPr lang="ko-KR" altLang="en-US" sz="1400" dirty="0" smtClean="0"/>
              <a:t>단위</a:t>
            </a:r>
            <a:r>
              <a:rPr lang="en-US" altLang="ko-KR" sz="1400" dirty="0" smtClean="0"/>
              <a:t>: </a:t>
            </a:r>
            <a:r>
              <a:rPr lang="ko-KR" altLang="en-US" sz="1400" dirty="0" smtClean="0"/>
              <a:t>천톤</a:t>
            </a:r>
            <a:r>
              <a:rPr lang="en-US" altLang="ko-KR" sz="1400" dirty="0" smtClean="0"/>
              <a:t>)</a:t>
            </a:r>
            <a:endParaRPr lang="ko-KR" altLang="en-US" sz="1400" dirty="0"/>
          </a:p>
        </p:txBody>
      </p:sp>
      <p:sp>
        <p:nvSpPr>
          <p:cNvPr id="10" name="Rectangle 9"/>
          <p:cNvSpPr/>
          <p:nvPr/>
        </p:nvSpPr>
        <p:spPr>
          <a:xfrm>
            <a:off x="6215074" y="5857892"/>
            <a:ext cx="1714512" cy="584775"/>
          </a:xfrm>
          <a:prstGeom prst="rect">
            <a:avLst/>
          </a:prstGeom>
          <a:solidFill>
            <a:srgbClr val="92D050">
              <a:alpha val="18000"/>
            </a:srgbClr>
          </a:solidFill>
          <a:ln>
            <a:solidFill>
              <a:schemeClr val="accent1"/>
            </a:solidFill>
          </a:ln>
        </p:spPr>
        <p:txBody>
          <a:bodyPr wrap="square">
            <a:spAutoFit/>
          </a:bodyPr>
          <a:lstStyle/>
          <a:p>
            <a:r>
              <a:rPr lang="en-US" altLang="ko-KR" sz="800" dirty="0" smtClean="0"/>
              <a:t>Source: “Modern Shale Gas Development in the United States: A Primer”, </a:t>
            </a:r>
            <a:r>
              <a:rPr lang="en-US" altLang="ko-KR" sz="800" dirty="0" smtClean="0">
                <a:solidFill>
                  <a:srgbClr val="FF0000"/>
                </a:solidFill>
              </a:rPr>
              <a:t>April, 2009</a:t>
            </a:r>
            <a:r>
              <a:rPr lang="en-US" altLang="ko-KR" sz="800" dirty="0" smtClean="0"/>
              <a:t>: NETL, U.S. DOE</a:t>
            </a:r>
            <a:endParaRPr lang="ko-KR" altLang="en-US" sz="800" dirty="0"/>
          </a:p>
        </p:txBody>
      </p:sp>
      <p:sp>
        <p:nvSpPr>
          <p:cNvPr id="8" name="직사각형 9"/>
          <p:cNvSpPr/>
          <p:nvPr/>
        </p:nvSpPr>
        <p:spPr>
          <a:xfrm>
            <a:off x="5715008" y="1643050"/>
            <a:ext cx="1643074" cy="338554"/>
          </a:xfrm>
          <a:prstGeom prst="rect">
            <a:avLst/>
          </a:prstGeom>
          <a:solidFill>
            <a:schemeClr val="bg1"/>
          </a:solidFill>
          <a:ln>
            <a:solidFill>
              <a:srgbClr val="FF0000"/>
            </a:solidFill>
          </a:ln>
        </p:spPr>
        <p:txBody>
          <a:bodyPr wrap="square">
            <a:spAutoFit/>
          </a:bodyPr>
          <a:lstStyle/>
          <a:p>
            <a:pPr algn="ctr"/>
            <a:r>
              <a:rPr lang="en-US" altLang="ko-KR" sz="1600" dirty="0" smtClean="0"/>
              <a:t>2010.12-2012.5</a:t>
            </a:r>
          </a:p>
        </p:txBody>
      </p:sp>
      <p:sp>
        <p:nvSpPr>
          <p:cNvPr id="18" name="Rectangle 17"/>
          <p:cNvSpPr/>
          <p:nvPr/>
        </p:nvSpPr>
        <p:spPr>
          <a:xfrm>
            <a:off x="6319028" y="804454"/>
            <a:ext cx="2691763" cy="369332"/>
          </a:xfrm>
          <a:prstGeom prst="rect">
            <a:avLst/>
          </a:prstGeom>
          <a:solidFill>
            <a:schemeClr val="bg1"/>
          </a:solidFill>
          <a:ln>
            <a:solidFill>
              <a:schemeClr val="tx1"/>
            </a:solidFill>
          </a:ln>
        </p:spPr>
        <p:txBody>
          <a:bodyPr wrap="none">
            <a:spAutoFit/>
          </a:bodyPr>
          <a:lstStyle/>
          <a:p>
            <a:r>
              <a:rPr lang="en-US" altLang="ko-KR" dirty="0" smtClean="0"/>
              <a:t>Shale</a:t>
            </a:r>
            <a:r>
              <a:rPr lang="ko-KR" altLang="en-US" dirty="0" smtClean="0"/>
              <a:t>가스 논의활성화 시점</a:t>
            </a:r>
            <a:endParaRPr lang="ko-KR" altLang="en-US" dirty="0"/>
          </a:p>
        </p:txBody>
      </p:sp>
      <p:sp>
        <p:nvSpPr>
          <p:cNvPr id="19" name="Right Arrow 18"/>
          <p:cNvSpPr/>
          <p:nvPr/>
        </p:nvSpPr>
        <p:spPr>
          <a:xfrm>
            <a:off x="7215206" y="142852"/>
            <a:ext cx="1785950" cy="5572164"/>
          </a:xfrm>
          <a:prstGeom prst="rightArrow">
            <a:avLst/>
          </a:prstGeom>
          <a:solidFill>
            <a:srgbClr val="00B050">
              <a:alpha val="10000"/>
            </a:srgb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ounded Rectangle 6"/>
          <p:cNvSpPr/>
          <p:nvPr/>
        </p:nvSpPr>
        <p:spPr>
          <a:xfrm>
            <a:off x="7572396" y="1714488"/>
            <a:ext cx="642942" cy="4500594"/>
          </a:xfrm>
          <a:prstGeom prst="roundRect">
            <a:avLst/>
          </a:prstGeom>
          <a:solidFill>
            <a:srgbClr val="FF0000">
              <a:alpha val="15000"/>
            </a:srgbClr>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6" name="Picture 2"/>
          <p:cNvPicPr>
            <a:picLocks noChangeAspect="1" noChangeArrowheads="1"/>
          </p:cNvPicPr>
          <p:nvPr/>
        </p:nvPicPr>
        <p:blipFill>
          <a:blip r:embed="rId3" cstate="print"/>
          <a:srcRect/>
          <a:stretch>
            <a:fillRect/>
          </a:stretch>
        </p:blipFill>
        <p:spPr bwMode="auto">
          <a:xfrm>
            <a:off x="8061029" y="5146370"/>
            <a:ext cx="1014391" cy="1302866"/>
          </a:xfrm>
          <a:prstGeom prst="rect">
            <a:avLst/>
          </a:prstGeom>
          <a:noFill/>
          <a:ln w="3175">
            <a:solidFill>
              <a:schemeClr val="tx1"/>
            </a:solidFill>
            <a:miter lim="800000"/>
            <a:headEnd/>
            <a:tailEnd/>
          </a:ln>
          <a:effectLst/>
        </p:spPr>
      </p:pic>
      <p:sp>
        <p:nvSpPr>
          <p:cNvPr id="21" name="Rectangle 20"/>
          <p:cNvSpPr/>
          <p:nvPr/>
        </p:nvSpPr>
        <p:spPr>
          <a:xfrm>
            <a:off x="785786" y="6072206"/>
            <a:ext cx="4293163" cy="461665"/>
          </a:xfrm>
          <a:prstGeom prst="rect">
            <a:avLst/>
          </a:prstGeom>
        </p:spPr>
        <p:txBody>
          <a:bodyPr wrap="none">
            <a:spAutoFit/>
          </a:bodyPr>
          <a:lstStyle/>
          <a:p>
            <a:r>
              <a:rPr lang="ko-KR" altLang="en-US" sz="1200" dirty="0" smtClean="0"/>
              <a:t>출처</a:t>
            </a:r>
            <a:r>
              <a:rPr lang="en-US" altLang="ko-KR" sz="1200" dirty="0" smtClean="0"/>
              <a:t>: </a:t>
            </a:r>
            <a:r>
              <a:rPr lang="ko-KR" altLang="en-US" sz="1200" dirty="0" smtClean="0"/>
              <a:t>에너지산업 주요통계</a:t>
            </a:r>
            <a:r>
              <a:rPr lang="en-US" altLang="ko-KR" sz="1200" dirty="0" smtClean="0"/>
              <a:t>, </a:t>
            </a:r>
            <a:r>
              <a:rPr lang="ko-KR" altLang="en-US" sz="1200" dirty="0" smtClean="0"/>
              <a:t>지식경제부</a:t>
            </a:r>
            <a:r>
              <a:rPr lang="en-US" altLang="ko-KR" sz="1200" dirty="0" smtClean="0"/>
              <a:t>, </a:t>
            </a:r>
            <a:r>
              <a:rPr lang="ko-KR" altLang="en-US" sz="1200" dirty="0" smtClean="0"/>
              <a:t>에너지산업정책실</a:t>
            </a:r>
            <a:r>
              <a:rPr lang="en-US" altLang="ko-KR" sz="1200" dirty="0" smtClean="0"/>
              <a:t>, 2012.6</a:t>
            </a:r>
          </a:p>
          <a:p>
            <a:r>
              <a:rPr lang="en-US" altLang="ko-KR" sz="1200" dirty="0" smtClean="0"/>
              <a:t>    </a:t>
            </a:r>
            <a:r>
              <a:rPr lang="ko-KR" altLang="en-US" sz="1200" dirty="0" smtClean="0"/>
              <a:t>기존의 신문기사 정보활용 재구성</a:t>
            </a:r>
            <a:r>
              <a:rPr lang="en-US" altLang="ko-KR" sz="1200" dirty="0" smtClean="0"/>
              <a:t> </a:t>
            </a:r>
            <a:endParaRPr lang="ko-KR" altLang="en-US" sz="1200" dirty="0"/>
          </a:p>
        </p:txBody>
      </p:sp>
      <p:cxnSp>
        <p:nvCxnSpPr>
          <p:cNvPr id="11" name="Straight Arrow Connector 10"/>
          <p:cNvCxnSpPr/>
          <p:nvPr/>
        </p:nvCxnSpPr>
        <p:spPr>
          <a:xfrm rot="5400000" flipH="1" flipV="1">
            <a:off x="4822734" y="3465420"/>
            <a:ext cx="4783356"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00100" y="5101722"/>
            <a:ext cx="571504" cy="184666"/>
          </a:xfrm>
          <a:prstGeom prst="rect">
            <a:avLst/>
          </a:prstGeom>
          <a:solidFill>
            <a:srgbClr val="FFFF00"/>
          </a:solidFill>
        </p:spPr>
        <p:txBody>
          <a:bodyPr wrap="square" rtlCol="0">
            <a:spAutoFit/>
          </a:bodyPr>
          <a:lstStyle/>
          <a:p>
            <a:r>
              <a:rPr lang="en-US" altLang="ko-KR" sz="600" dirty="0" smtClean="0">
                <a:solidFill>
                  <a:srgbClr val="FF0000"/>
                </a:solidFill>
              </a:rPr>
              <a:t>ARUN III</a:t>
            </a:r>
            <a:endParaRPr lang="ko-KR" altLang="en-US" sz="600" dirty="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strips(upRight)">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upRigh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strips(upRigh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1"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grpId="0" nodeType="clickEffect">
                                  <p:stCondLst>
                                    <p:cond delay="0"/>
                                  </p:stCondLst>
                                  <p:childTnLst>
                                    <p:set>
                                      <p:cBhvr>
                                        <p:cTn id="47"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strips(upRight)">
                                      <p:cBhvr>
                                        <p:cTn id="48" dur="500"/>
                                        <p:tgtEl>
                                          <p:spTgt spid="6">
                                            <p:graphicEl>
                                              <a:chart seriesIdx="0" categoryIdx="-4" bldStep="series"/>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3" fill="hold" grpId="0" nodeType="clickEffect">
                                  <p:stCondLst>
                                    <p:cond delay="0"/>
                                  </p:stCondLst>
                                  <p:childTnLst>
                                    <p:set>
                                      <p:cBhvr>
                                        <p:cTn id="52"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strips(upRight)">
                                      <p:cBhvr>
                                        <p:cTn id="53" dur="500"/>
                                        <p:tgtEl>
                                          <p:spTgt spid="6">
                                            <p:graphicEl>
                                              <a:chart seriesIdx="1" categoryIdx="-4" bldStep="series"/>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ppt_x"/>
                                          </p:val>
                                        </p:tav>
                                        <p:tav tm="100000">
                                          <p:val>
                                            <p:strVal val="#ppt_x"/>
                                          </p:val>
                                        </p:tav>
                                      </p:tavLst>
                                    </p:anim>
                                    <p:anim calcmode="lin" valueType="num">
                                      <p:cBhvr additive="base">
                                        <p:cTn id="5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8">
                                            <p:bg/>
                                          </p:spTgt>
                                        </p:tgtEl>
                                        <p:attrNameLst>
                                          <p:attrName>style.visibility</p:attrName>
                                        </p:attrNameLst>
                                      </p:cBhvr>
                                      <p:to>
                                        <p:strVal val="visible"/>
                                      </p:to>
                                    </p:set>
                                    <p:anim calcmode="lin" valueType="num">
                                      <p:cBhvr additive="base">
                                        <p:cTn id="64" dur="500" fill="hold"/>
                                        <p:tgtEl>
                                          <p:spTgt spid="8">
                                            <p:bg/>
                                          </p:spTgt>
                                        </p:tgtEl>
                                        <p:attrNameLst>
                                          <p:attrName>ppt_x</p:attrName>
                                        </p:attrNameLst>
                                      </p:cBhvr>
                                      <p:tavLst>
                                        <p:tav tm="0">
                                          <p:val>
                                            <p:strVal val="#ppt_x"/>
                                          </p:val>
                                        </p:tav>
                                        <p:tav tm="100000">
                                          <p:val>
                                            <p:strVal val="#ppt_x"/>
                                          </p:val>
                                        </p:tav>
                                      </p:tavLst>
                                    </p:anim>
                                    <p:anim calcmode="lin" valueType="num">
                                      <p:cBhvr additive="base">
                                        <p:cTn id="65" dur="500" fill="hold"/>
                                        <p:tgtEl>
                                          <p:spTgt spid="8">
                                            <p:bg/>
                                          </p:spTgt>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
                                            <p:txEl>
                                              <p:pRg st="0" end="0"/>
                                            </p:txEl>
                                          </p:spTgt>
                                        </p:tgtEl>
                                        <p:attrNameLst>
                                          <p:attrName>style.visibility</p:attrName>
                                        </p:attrNameLst>
                                      </p:cBhvr>
                                      <p:to>
                                        <p:strVal val="visible"/>
                                      </p:to>
                                    </p:set>
                                    <p:anim calcmode="lin" valueType="num">
                                      <p:cBhvr additive="base">
                                        <p:cTn id="6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8" presetClass="entr" presetSubtype="12"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strips(downLeft)">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8">
                                            <p:txEl>
                                              <p:pRg st="0" end="0"/>
                                            </p:txEl>
                                          </p:spTgt>
                                        </p:tgtEl>
                                        <p:attrNameLst>
                                          <p:attrName>style.visibility</p:attrName>
                                        </p:attrNameLst>
                                      </p:cBhvr>
                                      <p:to>
                                        <p:strVal val="visible"/>
                                      </p:to>
                                    </p:set>
                                    <p:anim calcmode="lin" valueType="num">
                                      <p:cBhvr>
                                        <p:cTn id="7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8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10" grpId="0" animBg="1"/>
      <p:bldP spid="8" grpId="0" build="allAtOnce" animBg="1"/>
      <p:bldP spid="18" grpId="1" animBg="1"/>
      <p:bldP spid="19" grpId="0" animBg="1"/>
      <p:bldP spid="7"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그 외의 가스사업 또는 계약</a:t>
            </a:r>
            <a:endParaRPr lang="ko-KR" altLang="en-US" dirty="0"/>
          </a:p>
        </p:txBody>
      </p:sp>
      <p:sp>
        <p:nvSpPr>
          <p:cNvPr id="3" name="Content Placeholder 2"/>
          <p:cNvSpPr>
            <a:spLocks noGrp="1"/>
          </p:cNvSpPr>
          <p:nvPr>
            <p:ph idx="1"/>
          </p:nvPr>
        </p:nvSpPr>
        <p:spPr>
          <a:xfrm>
            <a:off x="533400" y="1371600"/>
            <a:ext cx="8396318" cy="4953000"/>
          </a:xfrm>
        </p:spPr>
        <p:txBody>
          <a:bodyPr>
            <a:normAutofit fontScale="55000" lnSpcReduction="20000"/>
          </a:bodyPr>
          <a:lstStyle/>
          <a:p>
            <a:r>
              <a:rPr lang="ko-KR" altLang="en-US" dirty="0" smtClean="0"/>
              <a:t>미국 </a:t>
            </a:r>
            <a:r>
              <a:rPr lang="en-US" altLang="ko-KR" dirty="0" err="1" smtClean="0"/>
              <a:t>freeport</a:t>
            </a:r>
            <a:r>
              <a:rPr lang="en-US" altLang="ko-KR" dirty="0" smtClean="0"/>
              <a:t> (13.2-4MMtpa), Cameron (12-8 </a:t>
            </a:r>
            <a:r>
              <a:rPr lang="en-US" altLang="ko-KR" dirty="0" err="1" smtClean="0"/>
              <a:t>MMtpa</a:t>
            </a:r>
            <a:r>
              <a:rPr lang="en-US" altLang="ko-KR" dirty="0" smtClean="0"/>
              <a:t>), Cove Point (5-4.3MMtpa) </a:t>
            </a:r>
            <a:r>
              <a:rPr lang="ko-KR" altLang="en-US" dirty="0" smtClean="0"/>
              <a:t>우선 협상대상자 지정 진행 중</a:t>
            </a:r>
            <a:endParaRPr lang="en-US" altLang="ko-KR" dirty="0" smtClean="0"/>
          </a:p>
          <a:p>
            <a:r>
              <a:rPr lang="ko-KR" altLang="en-US" dirty="0" smtClean="0"/>
              <a:t>모잠비크 </a:t>
            </a:r>
            <a:r>
              <a:rPr lang="en-US" altLang="ko-KR" dirty="0" smtClean="0"/>
              <a:t>LNG 2011</a:t>
            </a:r>
            <a:r>
              <a:rPr lang="ko-KR" altLang="en-US" dirty="0" smtClean="0"/>
              <a:t>년 소비량 </a:t>
            </a:r>
            <a:r>
              <a:rPr lang="en-US" altLang="ko-KR" dirty="0" smtClean="0"/>
              <a:t>3,360</a:t>
            </a:r>
            <a:r>
              <a:rPr lang="ko-KR" altLang="en-US" dirty="0" smtClean="0"/>
              <a:t>만톤 기준 </a:t>
            </a:r>
            <a:r>
              <a:rPr lang="en-US" altLang="ko-KR" dirty="0" smtClean="0"/>
              <a:t>2</a:t>
            </a:r>
            <a:r>
              <a:rPr lang="ko-KR" altLang="en-US" dirty="0" smtClean="0"/>
              <a:t>년 </a:t>
            </a:r>
            <a:r>
              <a:rPr lang="en-US" altLang="ko-KR" dirty="0" smtClean="0"/>
              <a:t>6</a:t>
            </a:r>
            <a:r>
              <a:rPr lang="ko-KR" altLang="en-US" dirty="0" smtClean="0"/>
              <a:t>개월치 확보 </a:t>
            </a:r>
            <a:r>
              <a:rPr lang="en-US" altLang="ko-KR" dirty="0" smtClean="0"/>
              <a:t>(</a:t>
            </a:r>
            <a:r>
              <a:rPr lang="ko-KR" altLang="en-US" dirty="0" smtClean="0"/>
              <a:t>중앙일보 </a:t>
            </a:r>
            <a:r>
              <a:rPr lang="en-US" altLang="ko-KR" dirty="0" smtClean="0"/>
              <a:t>2012.07.26 03:21) </a:t>
            </a:r>
          </a:p>
          <a:p>
            <a:r>
              <a:rPr lang="ko-KR" altLang="en-US" dirty="0" smtClean="0"/>
              <a:t>파푸아뉴기니 </a:t>
            </a:r>
            <a:r>
              <a:rPr lang="en-US" altLang="ko-KR" dirty="0" smtClean="0"/>
              <a:t>LNG</a:t>
            </a:r>
            <a:r>
              <a:rPr lang="ko-KR" altLang="en-US" dirty="0" smtClean="0"/>
              <a:t>프로젝트 년 </a:t>
            </a:r>
            <a:r>
              <a:rPr lang="en-US" altLang="ko-KR" dirty="0" smtClean="0"/>
              <a:t>800</a:t>
            </a:r>
            <a:r>
              <a:rPr lang="ko-KR" altLang="en-US" dirty="0" smtClean="0"/>
              <a:t>만톤 생산 </a:t>
            </a:r>
            <a:r>
              <a:rPr lang="en-US" altLang="ko-KR" dirty="0" smtClean="0"/>
              <a:t>(GNS Holdings CMG Korea, 2012.08.22 22:2)</a:t>
            </a:r>
          </a:p>
          <a:p>
            <a:r>
              <a:rPr lang="ko-KR" altLang="en-US" dirty="0" smtClean="0"/>
              <a:t>한 러 가스공급 양해각서 체결 </a:t>
            </a:r>
            <a:r>
              <a:rPr lang="en-US" altLang="ko-KR" dirty="0" smtClean="0"/>
              <a:t>(2008</a:t>
            </a:r>
            <a:r>
              <a:rPr lang="ko-KR" altLang="en-US" dirty="0" smtClean="0"/>
              <a:t>년 </a:t>
            </a:r>
            <a:r>
              <a:rPr lang="en-US" altLang="ko-KR" dirty="0" smtClean="0"/>
              <a:t>9</a:t>
            </a:r>
            <a:r>
              <a:rPr lang="ko-KR" altLang="en-US" dirty="0" smtClean="0"/>
              <a:t>월말</a:t>
            </a:r>
            <a:r>
              <a:rPr lang="en-US" altLang="ko-KR" dirty="0" smtClean="0"/>
              <a:t>)</a:t>
            </a:r>
            <a:endParaRPr lang="ko-KR" altLang="en-US" dirty="0" smtClean="0"/>
          </a:p>
          <a:p>
            <a:pPr lvl="1"/>
            <a:r>
              <a:rPr lang="en-US" altLang="ko-KR" dirty="0" smtClean="0"/>
              <a:t>2006</a:t>
            </a:r>
            <a:r>
              <a:rPr lang="ko-KR" altLang="en-US" dirty="0" smtClean="0"/>
              <a:t>년 </a:t>
            </a:r>
            <a:r>
              <a:rPr lang="en-US" altLang="ko-KR" dirty="0" smtClean="0"/>
              <a:t>10</a:t>
            </a:r>
            <a:r>
              <a:rPr lang="ko-KR" altLang="en-US" dirty="0" smtClean="0"/>
              <a:t>월「한</a:t>
            </a:r>
            <a:r>
              <a:rPr lang="en-US" altLang="ko-KR" dirty="0" smtClean="0"/>
              <a:t>·</a:t>
            </a:r>
            <a:r>
              <a:rPr lang="ko-KR" altLang="en-US" dirty="0" smtClean="0"/>
              <a:t>러 가스산업 협력협정」을 체결 후속조치</a:t>
            </a:r>
          </a:p>
          <a:p>
            <a:pPr lvl="1"/>
            <a:r>
              <a:rPr lang="ko-KR" altLang="en-US" dirty="0" smtClean="0"/>
              <a:t>한국가스공사’와 러시아‘가즈프롬</a:t>
            </a:r>
            <a:r>
              <a:rPr lang="en-US" altLang="ko-KR" dirty="0" smtClean="0"/>
              <a:t>(</a:t>
            </a:r>
            <a:r>
              <a:rPr lang="en-US" altLang="ko-KR" dirty="0" err="1" smtClean="0"/>
              <a:t>Gazprom</a:t>
            </a:r>
            <a:r>
              <a:rPr lang="en-US" altLang="ko-KR" dirty="0" smtClean="0"/>
              <a:t>)’</a:t>
            </a:r>
            <a:r>
              <a:rPr lang="ko-KR" altLang="en-US" dirty="0" smtClean="0"/>
              <a:t>사 사이에 체결된 양해각서</a:t>
            </a:r>
          </a:p>
          <a:p>
            <a:pPr lvl="2"/>
            <a:r>
              <a:rPr lang="ko-KR" altLang="en-US" b="1" dirty="0" smtClean="0">
                <a:effectLst>
                  <a:outerShdw blurRad="38100" dist="38100" dir="2700000" algn="tl">
                    <a:srgbClr val="000000">
                      <a:alpha val="43137"/>
                    </a:srgbClr>
                  </a:outerShdw>
                </a:effectLst>
              </a:rPr>
              <a:t>한국가스공사는 </a:t>
            </a:r>
            <a:r>
              <a:rPr lang="en-US" altLang="ko-KR" b="1" dirty="0" smtClean="0">
                <a:effectLst>
                  <a:outerShdw blurRad="38100" dist="38100" dir="2700000" algn="tl">
                    <a:srgbClr val="000000">
                      <a:alpha val="43137"/>
                    </a:srgbClr>
                  </a:outerShdw>
                </a:effectLst>
              </a:rPr>
              <a:t>2015</a:t>
            </a:r>
            <a:r>
              <a:rPr lang="ko-KR" altLang="en-US" b="1" dirty="0" smtClean="0">
                <a:effectLst>
                  <a:outerShdw blurRad="38100" dist="38100" dir="2700000" algn="tl">
                    <a:srgbClr val="000000">
                      <a:alpha val="43137"/>
                    </a:srgbClr>
                  </a:outerShdw>
                </a:effectLst>
              </a:rPr>
              <a:t>년 이후 러시아로부터 연 </a:t>
            </a:r>
            <a:r>
              <a:rPr lang="en-US" altLang="ko-KR" b="1" dirty="0" smtClean="0">
                <a:effectLst>
                  <a:outerShdw blurRad="38100" dist="38100" dir="2700000" algn="tl">
                    <a:srgbClr val="000000">
                      <a:alpha val="43137"/>
                    </a:srgbClr>
                  </a:outerShdw>
                </a:effectLst>
              </a:rPr>
              <a:t>100</a:t>
            </a:r>
            <a:r>
              <a:rPr lang="ko-KR" altLang="en-US" b="1" dirty="0" smtClean="0">
                <a:effectLst>
                  <a:outerShdw blurRad="38100" dist="38100" dir="2700000" algn="tl">
                    <a:srgbClr val="000000">
                      <a:alpha val="43137"/>
                    </a:srgbClr>
                  </a:outerShdw>
                </a:effectLst>
              </a:rPr>
              <a:t>억㎥</a:t>
            </a:r>
            <a:r>
              <a:rPr lang="en-US" altLang="ko-KR" b="1" dirty="0" smtClean="0">
                <a:effectLst>
                  <a:outerShdw blurRad="38100" dist="38100" dir="2700000" algn="tl">
                    <a:srgbClr val="000000">
                      <a:alpha val="43137"/>
                    </a:srgbClr>
                  </a:outerShdw>
                </a:effectLst>
              </a:rPr>
              <a:t>(LNG </a:t>
            </a:r>
            <a:r>
              <a:rPr lang="ko-KR" altLang="en-US" b="1" dirty="0" smtClean="0">
                <a:effectLst>
                  <a:outerShdw blurRad="38100" dist="38100" dir="2700000" algn="tl">
                    <a:srgbClr val="000000">
                      <a:alpha val="43137"/>
                    </a:srgbClr>
                  </a:outerShdw>
                </a:effectLst>
              </a:rPr>
              <a:t>환산 시 약 </a:t>
            </a:r>
            <a:r>
              <a:rPr lang="en-US" altLang="ko-KR" b="1" dirty="0" smtClean="0">
                <a:effectLst>
                  <a:outerShdw blurRad="38100" dist="38100" dir="2700000" algn="tl">
                    <a:srgbClr val="000000">
                      <a:alpha val="43137"/>
                    </a:srgbClr>
                  </a:outerShdw>
                </a:effectLst>
              </a:rPr>
              <a:t>750</a:t>
            </a:r>
            <a:r>
              <a:rPr lang="ko-KR" altLang="en-US" b="1" dirty="0" smtClean="0">
                <a:effectLst>
                  <a:outerShdw blurRad="38100" dist="38100" dir="2700000" algn="tl">
                    <a:srgbClr val="000000">
                      <a:alpha val="43137"/>
                    </a:srgbClr>
                  </a:outerShdw>
                </a:effectLst>
              </a:rPr>
              <a:t>만 톤</a:t>
            </a:r>
            <a:r>
              <a:rPr lang="en-US" altLang="ko-KR" b="1" dirty="0" smtClean="0">
                <a:effectLst>
                  <a:outerShdw blurRad="38100" dist="38100" dir="2700000" algn="tl">
                    <a:srgbClr val="000000">
                      <a:alpha val="43137"/>
                    </a:srgbClr>
                  </a:outerShdw>
                </a:effectLst>
              </a:rPr>
              <a:t>)</a:t>
            </a:r>
            <a:r>
              <a:rPr lang="ko-KR" altLang="en-US" b="1" dirty="0" smtClean="0">
                <a:effectLst>
                  <a:outerShdw blurRad="38100" dist="38100" dir="2700000" algn="tl">
                    <a:srgbClr val="000000">
                      <a:alpha val="43137"/>
                    </a:srgbClr>
                  </a:outerShdw>
                </a:effectLst>
              </a:rPr>
              <a:t>의 천연가스를 </a:t>
            </a:r>
            <a:r>
              <a:rPr lang="en-US" altLang="ko-KR" b="1" dirty="0" smtClean="0">
                <a:effectLst>
                  <a:outerShdw blurRad="38100" dist="38100" dir="2700000" algn="tl">
                    <a:srgbClr val="000000">
                      <a:alpha val="43137"/>
                    </a:srgbClr>
                  </a:outerShdw>
                </a:effectLst>
              </a:rPr>
              <a:t>30</a:t>
            </a:r>
            <a:r>
              <a:rPr lang="ko-KR" altLang="en-US" b="1" dirty="0" smtClean="0">
                <a:effectLst>
                  <a:outerShdw blurRad="38100" dist="38100" dir="2700000" algn="tl">
                    <a:srgbClr val="000000">
                      <a:alpha val="43137"/>
                    </a:srgbClr>
                  </a:outerShdw>
                </a:effectLst>
              </a:rPr>
              <a:t>년 동안 도입함</a:t>
            </a:r>
            <a:r>
              <a:rPr lang="en-US" altLang="ko-KR" dirty="0" smtClean="0"/>
              <a:t>.</a:t>
            </a:r>
          </a:p>
          <a:p>
            <a:pPr lvl="2"/>
            <a:r>
              <a:rPr lang="ko-KR" altLang="en-US" dirty="0" smtClean="0"/>
              <a:t>가스공급 형태는 블라디보스토크</a:t>
            </a:r>
            <a:r>
              <a:rPr lang="en-US" altLang="ko-KR" dirty="0" smtClean="0"/>
              <a:t>-</a:t>
            </a:r>
            <a:r>
              <a:rPr lang="ko-KR" altLang="en-US" dirty="0" smtClean="0"/>
              <a:t>북한</a:t>
            </a:r>
            <a:r>
              <a:rPr lang="en-US" altLang="ko-KR" dirty="0" smtClean="0"/>
              <a:t>-</a:t>
            </a:r>
            <a:r>
              <a:rPr lang="ko-KR" altLang="en-US" dirty="0" smtClean="0"/>
              <a:t>한국을 잇는 가스배관을 통해 </a:t>
            </a:r>
            <a:r>
              <a:rPr lang="en-US" altLang="ko-KR" dirty="0" smtClean="0"/>
              <a:t>PNG</a:t>
            </a:r>
            <a:r>
              <a:rPr lang="ko-KR" altLang="en-US" dirty="0" smtClean="0"/>
              <a:t>로 도입하는 방안을 우선적으로 검토함</a:t>
            </a:r>
            <a:r>
              <a:rPr lang="en-US" altLang="ko-KR" dirty="0" smtClean="0"/>
              <a:t>.</a:t>
            </a:r>
          </a:p>
          <a:p>
            <a:pPr lvl="2"/>
            <a:r>
              <a:rPr lang="ko-KR" altLang="en-US" dirty="0" smtClean="0"/>
              <a:t>향후 </a:t>
            </a:r>
            <a:r>
              <a:rPr lang="en-US" altLang="ko-KR" dirty="0" smtClean="0"/>
              <a:t>2</a:t>
            </a:r>
            <a:r>
              <a:rPr lang="ko-KR" altLang="en-US" dirty="0" smtClean="0"/>
              <a:t>년간 북한을 통과하는 가스관 노선의 타당성을 조사한 후</a:t>
            </a:r>
            <a:r>
              <a:rPr lang="en-US" altLang="ko-KR" dirty="0" smtClean="0"/>
              <a:t>, </a:t>
            </a:r>
            <a:r>
              <a:rPr lang="ko-KR" altLang="en-US" dirty="0" smtClean="0"/>
              <a:t>경제성이 확인되면 </a:t>
            </a:r>
            <a:r>
              <a:rPr lang="en-US" altLang="ko-KR" dirty="0" smtClean="0"/>
              <a:t>2010</a:t>
            </a:r>
            <a:r>
              <a:rPr lang="ko-KR" altLang="en-US" dirty="0" smtClean="0"/>
              <a:t>년에 최종계약을 체결하고</a:t>
            </a:r>
            <a:r>
              <a:rPr lang="en-US" altLang="ko-KR" dirty="0" smtClean="0"/>
              <a:t>, 2011~14</a:t>
            </a:r>
            <a:r>
              <a:rPr lang="ko-KR" altLang="en-US" dirty="0" smtClean="0"/>
              <a:t>년간 가스관을 건설하여 </a:t>
            </a:r>
            <a:r>
              <a:rPr lang="en-US" altLang="ko-KR" dirty="0" smtClean="0"/>
              <a:t>2015</a:t>
            </a:r>
            <a:r>
              <a:rPr lang="ko-KR" altLang="en-US" dirty="0" smtClean="0"/>
              <a:t>년부터 천연가스를 도입함</a:t>
            </a:r>
            <a:r>
              <a:rPr lang="en-US" altLang="ko-KR" dirty="0" smtClean="0"/>
              <a:t>.</a:t>
            </a:r>
          </a:p>
          <a:p>
            <a:pPr lvl="2"/>
            <a:r>
              <a:rPr lang="en-US" altLang="ko-KR" b="1" dirty="0" smtClean="0">
                <a:effectLst>
                  <a:outerShdw blurRad="38100" dist="38100" dir="2700000" algn="tl">
                    <a:srgbClr val="000000">
                      <a:alpha val="43137"/>
                    </a:srgbClr>
                  </a:outerShdw>
                </a:effectLst>
              </a:rPr>
              <a:t>PNG </a:t>
            </a:r>
            <a:r>
              <a:rPr lang="ko-KR" altLang="en-US" b="1" dirty="0" smtClean="0">
                <a:effectLst>
                  <a:outerShdw blurRad="38100" dist="38100" dir="2700000" algn="tl">
                    <a:srgbClr val="000000">
                      <a:alpha val="43137"/>
                    </a:srgbClr>
                  </a:outerShdw>
                </a:effectLst>
              </a:rPr>
              <a:t>도입방안이 실현되지 않을 경우에는 동일한 규모의 천연가스를 </a:t>
            </a:r>
            <a:r>
              <a:rPr lang="en-US" altLang="ko-KR" b="1" dirty="0" smtClean="0">
                <a:effectLst>
                  <a:outerShdw blurRad="38100" dist="38100" dir="2700000" algn="tl">
                    <a:srgbClr val="000000">
                      <a:alpha val="43137"/>
                    </a:srgbClr>
                  </a:outerShdw>
                </a:effectLst>
              </a:rPr>
              <a:t>LNG </a:t>
            </a:r>
            <a:r>
              <a:rPr lang="ko-KR" altLang="en-US" b="1" dirty="0" smtClean="0">
                <a:effectLst>
                  <a:outerShdw blurRad="38100" dist="38100" dir="2700000" algn="tl">
                    <a:srgbClr val="000000">
                      <a:alpha val="43137"/>
                    </a:srgbClr>
                  </a:outerShdw>
                </a:effectLst>
              </a:rPr>
              <a:t>또는 </a:t>
            </a:r>
            <a:r>
              <a:rPr lang="en-US" altLang="ko-KR" b="1" dirty="0" smtClean="0">
                <a:effectLst>
                  <a:outerShdw blurRad="38100" dist="38100" dir="2700000" algn="tl">
                    <a:srgbClr val="000000">
                      <a:alpha val="43137"/>
                    </a:srgbClr>
                  </a:outerShdw>
                </a:effectLst>
              </a:rPr>
              <a:t>CNG</a:t>
            </a:r>
            <a:r>
              <a:rPr lang="ko-KR" altLang="en-US" b="1" dirty="0" smtClean="0">
                <a:effectLst>
                  <a:outerShdw blurRad="38100" dist="38100" dir="2700000" algn="tl">
                    <a:srgbClr val="000000">
                      <a:alpha val="43137"/>
                    </a:srgbClr>
                  </a:outerShdw>
                </a:effectLst>
              </a:rPr>
              <a:t>형태로 도입하는 방안을 함께 검토함</a:t>
            </a:r>
            <a:r>
              <a:rPr lang="en-US" altLang="ko-KR" b="1" dirty="0" smtClean="0">
                <a:effectLst>
                  <a:outerShdw blurRad="38100" dist="38100" dir="2700000" algn="tl">
                    <a:srgbClr val="000000">
                      <a:alpha val="43137"/>
                    </a:srgbClr>
                  </a:outerShdw>
                </a:effectLst>
              </a:rPr>
              <a:t>.</a:t>
            </a:r>
          </a:p>
          <a:p>
            <a:pPr lvl="2"/>
            <a:r>
              <a:rPr lang="ko-KR" altLang="en-US" dirty="0" smtClean="0"/>
              <a:t>이밖에도 한국가스공사와 가즈프롬은 러시아 극동지역에 석유화학단지 및 </a:t>
            </a:r>
            <a:r>
              <a:rPr lang="en-US" altLang="ko-KR" dirty="0" smtClean="0"/>
              <a:t>LNG </a:t>
            </a:r>
            <a:r>
              <a:rPr lang="ko-KR" altLang="en-US" dirty="0" smtClean="0"/>
              <a:t>액화플랜트를 공동으로 건설</a:t>
            </a:r>
            <a:r>
              <a:rPr lang="en-US" altLang="ko-KR" dirty="0" smtClean="0"/>
              <a:t>, </a:t>
            </a:r>
            <a:r>
              <a:rPr lang="ko-KR" altLang="en-US" dirty="0" smtClean="0"/>
              <a:t>운영 및 판매</a:t>
            </a:r>
            <a:r>
              <a:rPr lang="en-US" altLang="ko-KR" dirty="0" smtClean="0"/>
              <a:t>(</a:t>
            </a:r>
            <a:r>
              <a:rPr lang="ko-KR" altLang="en-US" dirty="0" smtClean="0"/>
              <a:t>수출 포함</a:t>
            </a:r>
            <a:r>
              <a:rPr lang="en-US" altLang="ko-KR" dirty="0" smtClean="0"/>
              <a:t>)</a:t>
            </a:r>
            <a:r>
              <a:rPr lang="ko-KR" altLang="en-US" dirty="0" smtClean="0"/>
              <a:t>하는 사업도 추진하기로 했음</a:t>
            </a:r>
            <a:r>
              <a:rPr lang="en-US" altLang="ko-KR" dirty="0" smtClean="0"/>
              <a:t>.</a:t>
            </a:r>
          </a:p>
          <a:p>
            <a:r>
              <a:rPr lang="ko-KR" altLang="en-US" b="0" dirty="0" smtClean="0"/>
              <a:t>한러정상회담 </a:t>
            </a:r>
            <a:r>
              <a:rPr lang="en-US" altLang="ko-KR" b="0" dirty="0" smtClean="0"/>
              <a:t>(2012</a:t>
            </a:r>
            <a:r>
              <a:rPr lang="ko-KR" altLang="en-US" b="0" dirty="0" smtClean="0"/>
              <a:t>년 </a:t>
            </a:r>
            <a:r>
              <a:rPr lang="en-US" altLang="ko-KR" b="0" dirty="0" smtClean="0"/>
              <a:t>9</a:t>
            </a:r>
            <a:r>
              <a:rPr lang="ko-KR" altLang="en-US" b="0" dirty="0" smtClean="0"/>
              <a:t>월 </a:t>
            </a:r>
            <a:r>
              <a:rPr lang="en-US" altLang="ko-KR" b="0" dirty="0" smtClean="0"/>
              <a:t>8</a:t>
            </a:r>
            <a:r>
              <a:rPr lang="ko-KR" altLang="en-US" b="0" dirty="0" smtClean="0"/>
              <a:t>일</a:t>
            </a:r>
            <a:r>
              <a:rPr lang="en-US" altLang="ko-KR" b="0" dirty="0" smtClean="0"/>
              <a:t>, </a:t>
            </a:r>
            <a:r>
              <a:rPr lang="ko-KR" altLang="en-US" b="0" dirty="0" smtClean="0"/>
              <a:t>블라디보스톡</a:t>
            </a:r>
            <a:r>
              <a:rPr lang="en-US" altLang="ko-KR" b="0" dirty="0" smtClean="0"/>
              <a:t>)- </a:t>
            </a:r>
            <a:r>
              <a:rPr lang="ko-KR" altLang="en-US" b="0" dirty="0" smtClean="0"/>
              <a:t>이명박 대통령은 블라디보스톡 개최 </a:t>
            </a:r>
            <a:r>
              <a:rPr lang="en-US" altLang="ko-KR" b="0" dirty="0" smtClean="0"/>
              <a:t>APEC </a:t>
            </a:r>
            <a:r>
              <a:rPr lang="ko-KR" altLang="en-US" b="0" dirty="0" smtClean="0"/>
              <a:t>정상회의 </a:t>
            </a:r>
            <a:r>
              <a:rPr lang="en-US" altLang="ko-KR" b="0" dirty="0" smtClean="0"/>
              <a:t>…. (</a:t>
            </a:r>
            <a:r>
              <a:rPr lang="ko-KR" altLang="en-US" b="0" dirty="0" smtClean="0"/>
              <a:t>중략</a:t>
            </a:r>
            <a:r>
              <a:rPr lang="en-US" altLang="ko-KR" b="0" dirty="0" smtClean="0"/>
              <a:t>),…</a:t>
            </a:r>
            <a:r>
              <a:rPr lang="ko-KR" altLang="en-US" b="0" dirty="0" smtClean="0"/>
              <a:t>  푸틴 대통령은 남북관계 진전을 위한 우리 정부의 노력을 평가하였으며</a:t>
            </a:r>
            <a:r>
              <a:rPr lang="en-US" altLang="ko-KR" b="0" dirty="0" smtClean="0"/>
              <a:t>, </a:t>
            </a:r>
            <a:r>
              <a:rPr lang="ko-KR" altLang="en-US" b="0" dirty="0" smtClean="0"/>
              <a:t>이 대통령은 북핵문제 해결은 </a:t>
            </a:r>
            <a:r>
              <a:rPr lang="ko-KR" altLang="en-US" b="0" dirty="0" smtClean="0">
                <a:solidFill>
                  <a:srgbClr val="FF0000"/>
                </a:solidFill>
              </a:rPr>
              <a:t>남</a:t>
            </a:r>
            <a:r>
              <a:rPr lang="en-US" altLang="ko-KR" b="0" dirty="0" smtClean="0">
                <a:solidFill>
                  <a:srgbClr val="FF0000"/>
                </a:solidFill>
              </a:rPr>
              <a:t>·</a:t>
            </a:r>
            <a:r>
              <a:rPr lang="ko-KR" altLang="en-US" b="0" dirty="0" smtClean="0">
                <a:solidFill>
                  <a:srgbClr val="FF0000"/>
                </a:solidFill>
              </a:rPr>
              <a:t>북</a:t>
            </a:r>
            <a:r>
              <a:rPr lang="en-US" altLang="ko-KR" b="0" dirty="0" smtClean="0">
                <a:solidFill>
                  <a:srgbClr val="FF0000"/>
                </a:solidFill>
              </a:rPr>
              <a:t>·</a:t>
            </a:r>
            <a:r>
              <a:rPr lang="ko-KR" altLang="en-US" b="0" dirty="0" smtClean="0">
                <a:solidFill>
                  <a:srgbClr val="FF0000"/>
                </a:solidFill>
              </a:rPr>
              <a:t>러 가스관</a:t>
            </a:r>
            <a:r>
              <a:rPr lang="ko-KR" altLang="en-US" b="0" dirty="0" smtClean="0"/>
              <a:t> 및 철도</a:t>
            </a:r>
            <a:r>
              <a:rPr lang="en-US" altLang="ko-KR" b="0" dirty="0" smtClean="0"/>
              <a:t>·</a:t>
            </a:r>
            <a:r>
              <a:rPr lang="ko-KR" altLang="en-US" b="0" dirty="0" smtClean="0"/>
              <a:t>전력연결 사업과 극동시베리아 개발을 위한 한</a:t>
            </a:r>
            <a:r>
              <a:rPr lang="en-US" altLang="ko-KR" b="0" dirty="0" smtClean="0"/>
              <a:t>·</a:t>
            </a:r>
            <a:r>
              <a:rPr lang="ko-KR" altLang="en-US" b="0" dirty="0" smtClean="0"/>
              <a:t>러간 협력 강화에도 긴요하다는 점을 강조하였으며</a:t>
            </a:r>
            <a:r>
              <a:rPr lang="en-US" altLang="ko-KR" b="0" dirty="0" smtClean="0"/>
              <a:t>,… (</a:t>
            </a:r>
            <a:r>
              <a:rPr lang="ko-KR" altLang="en-US" b="0" dirty="0" smtClean="0"/>
              <a:t>출처</a:t>
            </a:r>
            <a:r>
              <a:rPr lang="en-US" altLang="ko-KR" b="0" dirty="0" smtClean="0"/>
              <a:t>: </a:t>
            </a:r>
            <a:r>
              <a:rPr lang="en-US" dirty="0" smtClean="0">
                <a:hlinkClick r:id="rId3"/>
              </a:rPr>
              <a:t>http://www.e-krd.com/src/board/view.php?lan=kr&amp;menu=20&amp;no=326</a:t>
            </a:r>
            <a:r>
              <a:rPr lang="en-US" dirty="0" smtClean="0"/>
              <a:t>)</a:t>
            </a:r>
            <a:endParaRPr lang="ko-KR" altLang="en-US" dirty="0"/>
          </a:p>
        </p:txBody>
      </p:sp>
      <p:sp>
        <p:nvSpPr>
          <p:cNvPr id="4" name="TextBox 3"/>
          <p:cNvSpPr txBox="1"/>
          <p:nvPr/>
        </p:nvSpPr>
        <p:spPr>
          <a:xfrm>
            <a:off x="642910" y="6000768"/>
            <a:ext cx="2143140" cy="369332"/>
          </a:xfrm>
          <a:prstGeom prst="rect">
            <a:avLst/>
          </a:prstGeom>
          <a:noFill/>
        </p:spPr>
        <p:txBody>
          <a:bodyPr wrap="square" rtlCol="0">
            <a:spAutoFit/>
          </a:bodyPr>
          <a:lstStyle/>
          <a:p>
            <a:r>
              <a:rPr lang="en-US" altLang="ko-KR" dirty="0" smtClean="0"/>
              <a:t>100</a:t>
            </a:r>
            <a:r>
              <a:rPr lang="ko-KR" altLang="en-US" dirty="0" smtClean="0"/>
              <a:t>만톤 </a:t>
            </a:r>
            <a:r>
              <a:rPr lang="en-US" altLang="ko-KR" dirty="0" smtClean="0"/>
              <a:t>(7150</a:t>
            </a:r>
            <a:r>
              <a:rPr lang="ko-KR" altLang="en-US" dirty="0" smtClean="0"/>
              <a:t>억원</a:t>
            </a:r>
            <a:r>
              <a:rPr lang="en-US" altLang="ko-KR" dirty="0" smtClean="0"/>
              <a:t>)</a:t>
            </a:r>
            <a:endParaRPr lang="ko-KR" altLang="en-US" dirty="0"/>
          </a:p>
        </p:txBody>
      </p:sp>
      <p:sp>
        <p:nvSpPr>
          <p:cNvPr id="5" name="TextBox 4"/>
          <p:cNvSpPr txBox="1"/>
          <p:nvPr/>
        </p:nvSpPr>
        <p:spPr>
          <a:xfrm>
            <a:off x="2857488" y="6000768"/>
            <a:ext cx="1928826" cy="369332"/>
          </a:xfrm>
          <a:prstGeom prst="rect">
            <a:avLst/>
          </a:prstGeom>
          <a:noFill/>
        </p:spPr>
        <p:txBody>
          <a:bodyPr wrap="square" rtlCol="0">
            <a:spAutoFit/>
          </a:bodyPr>
          <a:lstStyle/>
          <a:p>
            <a:r>
              <a:rPr lang="en-US" altLang="ko-KR" dirty="0" smtClean="0"/>
              <a:t>X 30</a:t>
            </a:r>
            <a:r>
              <a:rPr lang="ko-KR" altLang="en-US" dirty="0" smtClean="0"/>
              <a:t>년 </a:t>
            </a:r>
            <a:r>
              <a:rPr lang="en-US" altLang="ko-KR" dirty="0" smtClean="0"/>
              <a:t>(21</a:t>
            </a:r>
            <a:r>
              <a:rPr lang="ko-KR" altLang="en-US" dirty="0" smtClean="0"/>
              <a:t>조원</a:t>
            </a:r>
            <a:r>
              <a:rPr lang="en-US" altLang="ko-KR" dirty="0" smtClean="0"/>
              <a:t>)</a:t>
            </a:r>
            <a:endParaRPr lang="ko-KR" altLang="en-US" dirty="0"/>
          </a:p>
        </p:txBody>
      </p:sp>
      <p:sp>
        <p:nvSpPr>
          <p:cNvPr id="6" name="TextBox 5"/>
          <p:cNvSpPr txBox="1"/>
          <p:nvPr/>
        </p:nvSpPr>
        <p:spPr>
          <a:xfrm>
            <a:off x="4714876" y="6000768"/>
            <a:ext cx="2357454" cy="369332"/>
          </a:xfrm>
          <a:prstGeom prst="rect">
            <a:avLst/>
          </a:prstGeom>
          <a:noFill/>
        </p:spPr>
        <p:txBody>
          <a:bodyPr wrap="square" rtlCol="0">
            <a:spAutoFit/>
          </a:bodyPr>
          <a:lstStyle/>
          <a:p>
            <a:r>
              <a:rPr lang="en-US" altLang="ko-KR" dirty="0" smtClean="0"/>
              <a:t>X 7.5</a:t>
            </a:r>
            <a:r>
              <a:rPr lang="ko-KR" altLang="en-US" dirty="0" smtClean="0"/>
              <a:t>배 </a:t>
            </a:r>
            <a:r>
              <a:rPr lang="en-US" altLang="ko-KR" dirty="0" smtClean="0"/>
              <a:t>(</a:t>
            </a:r>
            <a:r>
              <a:rPr lang="en-US" altLang="ko-KR" dirty="0" smtClean="0">
                <a:solidFill>
                  <a:srgbClr val="FF0000"/>
                </a:solidFill>
              </a:rPr>
              <a:t>160.87</a:t>
            </a:r>
            <a:r>
              <a:rPr lang="ko-KR" altLang="en-US" dirty="0" smtClean="0">
                <a:solidFill>
                  <a:srgbClr val="FF0000"/>
                </a:solidFill>
              </a:rPr>
              <a:t>조원</a:t>
            </a:r>
            <a:r>
              <a:rPr lang="en-US" altLang="ko-KR" dirty="0" smtClean="0"/>
              <a:t>)</a:t>
            </a:r>
            <a:endParaRPr lang="ko-KR" altLang="en-US" dirty="0"/>
          </a:p>
        </p:txBody>
      </p:sp>
      <p:sp>
        <p:nvSpPr>
          <p:cNvPr id="7" name="TextBox 6"/>
          <p:cNvSpPr txBox="1"/>
          <p:nvPr/>
        </p:nvSpPr>
        <p:spPr>
          <a:xfrm>
            <a:off x="642910" y="5643578"/>
            <a:ext cx="5143536" cy="369332"/>
          </a:xfrm>
          <a:prstGeom prst="rect">
            <a:avLst/>
          </a:prstGeom>
          <a:noFill/>
        </p:spPr>
        <p:txBody>
          <a:bodyPr wrap="square" rtlCol="0">
            <a:spAutoFit/>
          </a:bodyPr>
          <a:lstStyle/>
          <a:p>
            <a:r>
              <a:rPr lang="ko-KR" altLang="en-US" dirty="0" smtClean="0"/>
              <a:t>이미 무시할 수 없는 정식계약과 다름이 없음</a:t>
            </a:r>
            <a:endParaRPr lang="ko-KR" alt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up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up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upRight)">
                                      <p:cBhvr>
                                        <p:cTn id="22" dur="500"/>
                                        <p:tgtEl>
                                          <p:spTgt spid="3">
                                            <p:txEl>
                                              <p:pRg st="3" end="3"/>
                                            </p:txEl>
                                          </p:spTgt>
                                        </p:tgtEl>
                                      </p:cBhvr>
                                    </p:animEffect>
                                  </p:childTnLst>
                                </p:cTn>
                              </p:par>
                              <p:par>
                                <p:cTn id="23" presetID="18" presetClass="entr" presetSubtype="3"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trips(upRight)">
                                      <p:cBhvr>
                                        <p:cTn id="25" dur="500"/>
                                        <p:tgtEl>
                                          <p:spTgt spid="3">
                                            <p:txEl>
                                              <p:pRg st="4" end="4"/>
                                            </p:txEl>
                                          </p:spTgt>
                                        </p:tgtEl>
                                      </p:cBhvr>
                                    </p:animEffect>
                                  </p:childTnLst>
                                </p:cTn>
                              </p:par>
                              <p:par>
                                <p:cTn id="26" presetID="18" presetClass="entr" presetSubtype="3"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trips(upRigh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strips(upRight)">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strips(upRight)">
                                      <p:cBhvr>
                                        <p:cTn id="38" dur="500"/>
                                        <p:tgtEl>
                                          <p:spTgt spid="3">
                                            <p:txEl>
                                              <p:pRg st="7" end="7"/>
                                            </p:txEl>
                                          </p:spTgt>
                                        </p:tgtEl>
                                      </p:cBhvr>
                                    </p:animEffect>
                                  </p:childTnLst>
                                </p:cTn>
                              </p:par>
                              <p:par>
                                <p:cTn id="39" presetID="18" presetClass="entr" presetSubtype="3"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strips(upRight)">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strips(upRight)">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3"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strips(upRight)">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3"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strips(upRight)">
                                      <p:cBhvr>
                                        <p:cTn id="56" dur="500"/>
                                        <p:tgtEl>
                                          <p:spTgt spid="3">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1"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p:cTn id="75" dur="500" fill="hold"/>
                                        <p:tgtEl>
                                          <p:spTgt spid="5"/>
                                        </p:tgtEl>
                                        <p:attrNameLst>
                                          <p:attrName>ppt_w</p:attrName>
                                        </p:attrNameLst>
                                      </p:cBhvr>
                                      <p:tavLst>
                                        <p:tav tm="0">
                                          <p:val>
                                            <p:fltVal val="0"/>
                                          </p:val>
                                        </p:tav>
                                        <p:tav tm="100000">
                                          <p:val>
                                            <p:strVal val="#ppt_w"/>
                                          </p:val>
                                        </p:tav>
                                      </p:tavLst>
                                    </p:anim>
                                    <p:anim calcmode="lin" valueType="num">
                                      <p:cBhvr>
                                        <p:cTn id="76" dur="500" fill="hold"/>
                                        <p:tgtEl>
                                          <p:spTgt spid="5"/>
                                        </p:tgtEl>
                                        <p:attrNameLst>
                                          <p:attrName>ppt_h</p:attrName>
                                        </p:attrNameLst>
                                      </p:cBhvr>
                                      <p:tavLst>
                                        <p:tav tm="0">
                                          <p:val>
                                            <p:fltVal val="0"/>
                                          </p:val>
                                        </p:tav>
                                        <p:tav tm="100000">
                                          <p:val>
                                            <p:strVal val="#ppt_h"/>
                                          </p:val>
                                        </p:tav>
                                      </p:tavLst>
                                    </p:anim>
                                    <p:animEffect transition="in" filter="fade">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p:cTn id="82" dur="500" fill="hold"/>
                                        <p:tgtEl>
                                          <p:spTgt spid="6"/>
                                        </p:tgtEl>
                                        <p:attrNameLst>
                                          <p:attrName>ppt_w</p:attrName>
                                        </p:attrNameLst>
                                      </p:cBhvr>
                                      <p:tavLst>
                                        <p:tav tm="0">
                                          <p:val>
                                            <p:fltVal val="0"/>
                                          </p:val>
                                        </p:tav>
                                        <p:tav tm="100000">
                                          <p:val>
                                            <p:strVal val="#ppt_w"/>
                                          </p:val>
                                        </p:tav>
                                      </p:tavLst>
                                    </p:anim>
                                    <p:anim calcmode="lin" valueType="num">
                                      <p:cBhvr>
                                        <p:cTn id="83" dur="500" fill="hold"/>
                                        <p:tgtEl>
                                          <p:spTgt spid="6"/>
                                        </p:tgtEl>
                                        <p:attrNameLst>
                                          <p:attrName>ppt_h</p:attrName>
                                        </p:attrNameLst>
                                      </p:cBhvr>
                                      <p:tavLst>
                                        <p:tav tm="0">
                                          <p:val>
                                            <p:fltVal val="0"/>
                                          </p:val>
                                        </p:tav>
                                        <p:tav tm="100000">
                                          <p:val>
                                            <p:strVal val="#ppt_h"/>
                                          </p:val>
                                        </p:tav>
                                      </p:tavLst>
                                    </p:anim>
                                    <p:animEffect transition="in" filter="fade">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차트 8"/>
          <p:cNvGraphicFramePr>
            <a:graphicFrameLocks noGrp="1"/>
          </p:cNvGraphicFramePr>
          <p:nvPr>
            <p:ph idx="1"/>
          </p:nvPr>
        </p:nvGraphicFramePr>
        <p:xfrm>
          <a:off x="533400" y="1371600"/>
          <a:ext cx="8153400" cy="505779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altLang="ko-KR" dirty="0" smtClean="0"/>
              <a:t>11</a:t>
            </a:r>
            <a:r>
              <a:rPr lang="ko-KR" altLang="en-US" dirty="0" smtClean="0"/>
              <a:t>차 장기천연가스 수요전망이 갖는 의미</a:t>
            </a:r>
            <a:endParaRPr lang="ko-KR" altLang="en-US" dirty="0"/>
          </a:p>
        </p:txBody>
      </p:sp>
      <p:sp>
        <p:nvSpPr>
          <p:cNvPr id="5" name="Rectangle 4"/>
          <p:cNvSpPr/>
          <p:nvPr/>
        </p:nvSpPr>
        <p:spPr>
          <a:xfrm>
            <a:off x="6500826" y="3500438"/>
            <a:ext cx="1428760" cy="261610"/>
          </a:xfrm>
          <a:prstGeom prst="rect">
            <a:avLst/>
          </a:prstGeom>
          <a:solidFill>
            <a:schemeClr val="bg1"/>
          </a:solidFill>
          <a:ln>
            <a:solidFill>
              <a:schemeClr val="tx1"/>
            </a:solidFill>
          </a:ln>
        </p:spPr>
        <p:txBody>
          <a:bodyPr wrap="square">
            <a:spAutoFit/>
          </a:bodyPr>
          <a:lstStyle/>
          <a:p>
            <a:r>
              <a:rPr lang="en-US" altLang="ko-KR" sz="1100" dirty="0" smtClean="0"/>
              <a:t>8</a:t>
            </a:r>
            <a:r>
              <a:rPr lang="ko-KR" altLang="en-US" sz="1100" dirty="0" smtClean="0"/>
              <a:t>차수급계획</a:t>
            </a:r>
            <a:r>
              <a:rPr lang="en-US" altLang="ko-KR" sz="1100" dirty="0" smtClean="0"/>
              <a:t>(2006.12)</a:t>
            </a:r>
            <a:endParaRPr lang="ko-KR" altLang="en-US" sz="1100" dirty="0"/>
          </a:p>
        </p:txBody>
      </p:sp>
      <p:sp>
        <p:nvSpPr>
          <p:cNvPr id="6" name="Rectangle 5"/>
          <p:cNvSpPr/>
          <p:nvPr/>
        </p:nvSpPr>
        <p:spPr>
          <a:xfrm>
            <a:off x="6215074" y="4572008"/>
            <a:ext cx="1428760" cy="261610"/>
          </a:xfrm>
          <a:prstGeom prst="rect">
            <a:avLst/>
          </a:prstGeom>
          <a:solidFill>
            <a:schemeClr val="bg1"/>
          </a:solidFill>
          <a:ln>
            <a:solidFill>
              <a:schemeClr val="tx1"/>
            </a:solidFill>
          </a:ln>
        </p:spPr>
        <p:txBody>
          <a:bodyPr wrap="square">
            <a:spAutoFit/>
          </a:bodyPr>
          <a:lstStyle/>
          <a:p>
            <a:r>
              <a:rPr lang="en-US" altLang="ko-KR" sz="1100" dirty="0" smtClean="0"/>
              <a:t>9</a:t>
            </a:r>
            <a:r>
              <a:rPr lang="ko-KR" altLang="en-US" sz="1100" dirty="0" smtClean="0"/>
              <a:t>차수급계획</a:t>
            </a:r>
            <a:r>
              <a:rPr lang="en-US" altLang="ko-KR" sz="1100" dirty="0" smtClean="0"/>
              <a:t>(2008.12)</a:t>
            </a:r>
            <a:endParaRPr lang="ko-KR" altLang="en-US" sz="1100" dirty="0"/>
          </a:p>
        </p:txBody>
      </p:sp>
      <p:sp>
        <p:nvSpPr>
          <p:cNvPr id="7" name="Rectangle 6"/>
          <p:cNvSpPr/>
          <p:nvPr/>
        </p:nvSpPr>
        <p:spPr>
          <a:xfrm>
            <a:off x="7358082" y="4286256"/>
            <a:ext cx="1643074" cy="261610"/>
          </a:xfrm>
          <a:prstGeom prst="rect">
            <a:avLst/>
          </a:prstGeom>
          <a:solidFill>
            <a:schemeClr val="bg1"/>
          </a:solidFill>
          <a:ln>
            <a:solidFill>
              <a:schemeClr val="tx1"/>
            </a:solidFill>
          </a:ln>
        </p:spPr>
        <p:txBody>
          <a:bodyPr wrap="square">
            <a:spAutoFit/>
          </a:bodyPr>
          <a:lstStyle/>
          <a:p>
            <a:r>
              <a:rPr lang="en-US" altLang="ko-KR" sz="1100" b="1" dirty="0" smtClean="0"/>
              <a:t>10</a:t>
            </a:r>
            <a:r>
              <a:rPr lang="ko-KR" altLang="en-US" sz="1100" b="1" dirty="0" smtClean="0"/>
              <a:t>차수급계획</a:t>
            </a:r>
            <a:r>
              <a:rPr lang="en-US" altLang="ko-KR" sz="1100" b="1" dirty="0" smtClean="0"/>
              <a:t>(2010.12)</a:t>
            </a:r>
            <a:endParaRPr lang="ko-KR" altLang="en-US" sz="1100" b="1" dirty="0"/>
          </a:p>
        </p:txBody>
      </p:sp>
      <p:sp>
        <p:nvSpPr>
          <p:cNvPr id="8" name="Rectangle 7"/>
          <p:cNvSpPr/>
          <p:nvPr/>
        </p:nvSpPr>
        <p:spPr>
          <a:xfrm>
            <a:off x="4857752" y="3714752"/>
            <a:ext cx="1428760" cy="261610"/>
          </a:xfrm>
          <a:prstGeom prst="rect">
            <a:avLst/>
          </a:prstGeom>
          <a:solidFill>
            <a:schemeClr val="bg1"/>
          </a:solidFill>
          <a:ln>
            <a:solidFill>
              <a:schemeClr val="tx1"/>
            </a:solidFill>
          </a:ln>
        </p:spPr>
        <p:txBody>
          <a:bodyPr wrap="square">
            <a:spAutoFit/>
          </a:bodyPr>
          <a:lstStyle/>
          <a:p>
            <a:r>
              <a:rPr lang="ko-KR" altLang="en-US" sz="1100" dirty="0" smtClean="0"/>
              <a:t>중기계획</a:t>
            </a:r>
            <a:r>
              <a:rPr lang="en-US" altLang="ko-KR" sz="1100" dirty="0" smtClean="0"/>
              <a:t>(2011.12)</a:t>
            </a:r>
            <a:endParaRPr lang="ko-KR" altLang="en-US" sz="1100" dirty="0"/>
          </a:p>
        </p:txBody>
      </p:sp>
      <p:sp>
        <p:nvSpPr>
          <p:cNvPr id="11" name="Freeform 10"/>
          <p:cNvSpPr/>
          <p:nvPr/>
        </p:nvSpPr>
        <p:spPr>
          <a:xfrm>
            <a:off x="3571868" y="3416305"/>
            <a:ext cx="5048286" cy="752475"/>
          </a:xfrm>
          <a:custGeom>
            <a:avLst/>
            <a:gdLst>
              <a:gd name="connsiteX0" fmla="*/ 0 w 5403850"/>
              <a:gd name="connsiteY0" fmla="*/ 249767 h 752475"/>
              <a:gd name="connsiteX1" fmla="*/ 1022350 w 5403850"/>
              <a:gd name="connsiteY1" fmla="*/ 78317 h 752475"/>
              <a:gd name="connsiteX2" fmla="*/ 2851150 w 5403850"/>
              <a:gd name="connsiteY2" fmla="*/ 719667 h 752475"/>
              <a:gd name="connsiteX3" fmla="*/ 5403850 w 5403850"/>
              <a:gd name="connsiteY3" fmla="*/ 275167 h 752475"/>
            </a:gdLst>
            <a:ahLst/>
            <a:cxnLst>
              <a:cxn ang="0">
                <a:pos x="connsiteX0" y="connsiteY0"/>
              </a:cxn>
              <a:cxn ang="0">
                <a:pos x="connsiteX1" y="connsiteY1"/>
              </a:cxn>
              <a:cxn ang="0">
                <a:pos x="connsiteX2" y="connsiteY2"/>
              </a:cxn>
              <a:cxn ang="0">
                <a:pos x="connsiteX3" y="connsiteY3"/>
              </a:cxn>
            </a:cxnLst>
            <a:rect l="l" t="t" r="r" b="b"/>
            <a:pathLst>
              <a:path w="5403850" h="752475">
                <a:moveTo>
                  <a:pt x="0" y="249767"/>
                </a:moveTo>
                <a:cubicBezTo>
                  <a:pt x="273579" y="124883"/>
                  <a:pt x="547158" y="0"/>
                  <a:pt x="1022350" y="78317"/>
                </a:cubicBezTo>
                <a:cubicBezTo>
                  <a:pt x="1497542" y="156634"/>
                  <a:pt x="2120900" y="686859"/>
                  <a:pt x="2851150" y="719667"/>
                </a:cubicBezTo>
                <a:cubicBezTo>
                  <a:pt x="3581400" y="752475"/>
                  <a:pt x="4984750" y="349250"/>
                  <a:pt x="5403850" y="275167"/>
                </a:cubicBezTo>
              </a:path>
            </a:pathLst>
          </a:custGeom>
          <a:ln w="22225">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ko-KR"/>
          </a:p>
        </p:txBody>
      </p:sp>
      <p:sp>
        <p:nvSpPr>
          <p:cNvPr id="12" name="Rectangle 11"/>
          <p:cNvSpPr/>
          <p:nvPr/>
        </p:nvSpPr>
        <p:spPr>
          <a:xfrm>
            <a:off x="7500926" y="3786190"/>
            <a:ext cx="1500230" cy="261610"/>
          </a:xfrm>
          <a:prstGeom prst="rect">
            <a:avLst/>
          </a:prstGeom>
          <a:solidFill>
            <a:schemeClr val="bg1"/>
          </a:solidFill>
          <a:ln>
            <a:solidFill>
              <a:schemeClr val="tx1"/>
            </a:solidFill>
          </a:ln>
        </p:spPr>
        <p:txBody>
          <a:bodyPr wrap="square">
            <a:spAutoFit/>
          </a:bodyPr>
          <a:lstStyle/>
          <a:p>
            <a:r>
              <a:rPr lang="en-US" altLang="ko-KR" sz="1100" dirty="0" smtClean="0"/>
              <a:t>11</a:t>
            </a:r>
            <a:r>
              <a:rPr lang="ko-KR" altLang="en-US" sz="1100" dirty="0" smtClean="0"/>
              <a:t>차수급계획</a:t>
            </a:r>
            <a:r>
              <a:rPr lang="en-US" altLang="ko-KR" sz="1100" dirty="0" smtClean="0"/>
              <a:t>(2013.4)</a:t>
            </a:r>
            <a:endParaRPr lang="ko-KR" altLang="en-US" sz="1100" dirty="0"/>
          </a:p>
        </p:txBody>
      </p:sp>
      <p:sp>
        <p:nvSpPr>
          <p:cNvPr id="13" name="Rectangle 12"/>
          <p:cNvSpPr/>
          <p:nvPr/>
        </p:nvSpPr>
        <p:spPr>
          <a:xfrm>
            <a:off x="928662" y="6131502"/>
            <a:ext cx="7715304" cy="338554"/>
          </a:xfrm>
          <a:prstGeom prst="rect">
            <a:avLst/>
          </a:prstGeom>
          <a:noFill/>
          <a:ln>
            <a:solidFill>
              <a:schemeClr val="accent1"/>
            </a:solidFill>
          </a:ln>
        </p:spPr>
        <p:txBody>
          <a:bodyPr wrap="square">
            <a:spAutoFit/>
          </a:bodyPr>
          <a:lstStyle/>
          <a:p>
            <a:r>
              <a:rPr lang="en-US" altLang="ko-KR" sz="1600" dirty="0" smtClean="0"/>
              <a:t>11</a:t>
            </a:r>
            <a:r>
              <a:rPr lang="ko-KR" altLang="en-US" sz="1600" dirty="0" smtClean="0"/>
              <a:t>차 수급계획에 따르면 새로운 </a:t>
            </a:r>
            <a:r>
              <a:rPr lang="en-US" altLang="ko-KR" sz="1600" dirty="0" smtClean="0"/>
              <a:t>Shale</a:t>
            </a:r>
            <a:r>
              <a:rPr lang="ko-KR" altLang="en-US" sz="1600" dirty="0" smtClean="0"/>
              <a:t>가스프로젝트 포함</a:t>
            </a:r>
            <a:r>
              <a:rPr lang="en-US" altLang="ko-KR" sz="1600" dirty="0" smtClean="0"/>
              <a:t>, </a:t>
            </a:r>
            <a:r>
              <a:rPr lang="ko-KR" altLang="en-US" sz="1600" dirty="0" smtClean="0"/>
              <a:t>어떤 추가직도입계약도 불가능</a:t>
            </a:r>
            <a:r>
              <a:rPr lang="en-US" altLang="ko-KR" sz="1600" dirty="0" smtClean="0"/>
              <a:t>!!</a:t>
            </a:r>
            <a:endParaRPr lang="ko-KR" altLang="en-US" sz="1600" dirty="0"/>
          </a:p>
        </p:txBody>
      </p:sp>
      <p:sp>
        <p:nvSpPr>
          <p:cNvPr id="14" name="Rectangle 13"/>
          <p:cNvSpPr/>
          <p:nvPr/>
        </p:nvSpPr>
        <p:spPr>
          <a:xfrm>
            <a:off x="5072066" y="1643050"/>
            <a:ext cx="2882520" cy="369332"/>
          </a:xfrm>
          <a:prstGeom prst="rect">
            <a:avLst/>
          </a:prstGeom>
          <a:solidFill>
            <a:schemeClr val="bg1"/>
          </a:solidFill>
          <a:ln>
            <a:solidFill>
              <a:schemeClr val="tx1"/>
            </a:solidFill>
          </a:ln>
        </p:spPr>
        <p:txBody>
          <a:bodyPr wrap="none">
            <a:spAutoFit/>
          </a:bodyPr>
          <a:lstStyle/>
          <a:p>
            <a:r>
              <a:rPr lang="ko-KR" altLang="en-US" dirty="0" smtClean="0"/>
              <a:t>추가 </a:t>
            </a:r>
            <a:r>
              <a:rPr lang="en-US" altLang="ko-KR" dirty="0" smtClean="0"/>
              <a:t>Shale</a:t>
            </a:r>
            <a:r>
              <a:rPr lang="ko-KR" altLang="en-US" dirty="0" smtClean="0"/>
              <a:t>가스 프로젝트</a:t>
            </a:r>
            <a:r>
              <a:rPr lang="en-US" altLang="ko-KR" dirty="0" smtClean="0"/>
              <a:t>??</a:t>
            </a:r>
            <a:r>
              <a:rPr lang="ko-KR" altLang="en-US" dirty="0" smtClean="0"/>
              <a:t> </a:t>
            </a:r>
            <a:endParaRPr lang="ko-KR" altLang="en-US" dirty="0"/>
          </a:p>
        </p:txBody>
      </p:sp>
      <p:sp>
        <p:nvSpPr>
          <p:cNvPr id="16" name="Freeform 15"/>
          <p:cNvSpPr/>
          <p:nvPr/>
        </p:nvSpPr>
        <p:spPr>
          <a:xfrm>
            <a:off x="4597718" y="2400300"/>
            <a:ext cx="3509962" cy="1743075"/>
          </a:xfrm>
          <a:custGeom>
            <a:avLst/>
            <a:gdLst>
              <a:gd name="connsiteX0" fmla="*/ 0 w 3509962"/>
              <a:gd name="connsiteY0" fmla="*/ 1119188 h 1743075"/>
              <a:gd name="connsiteX1" fmla="*/ 1157287 w 3509962"/>
              <a:gd name="connsiteY1" fmla="*/ 1628775 h 1743075"/>
              <a:gd name="connsiteX2" fmla="*/ 1590675 w 3509962"/>
              <a:gd name="connsiteY2" fmla="*/ 1733550 h 1743075"/>
              <a:gd name="connsiteX3" fmla="*/ 1790700 w 3509962"/>
              <a:gd name="connsiteY3" fmla="*/ 1743075 h 1743075"/>
              <a:gd name="connsiteX4" fmla="*/ 2876550 w 3509962"/>
              <a:gd name="connsiteY4" fmla="*/ 1576388 h 1743075"/>
              <a:gd name="connsiteX5" fmla="*/ 3500437 w 3509962"/>
              <a:gd name="connsiteY5" fmla="*/ 1423988 h 1743075"/>
              <a:gd name="connsiteX6" fmla="*/ 3509962 w 3509962"/>
              <a:gd name="connsiteY6" fmla="*/ 1047750 h 1743075"/>
              <a:gd name="connsiteX7" fmla="*/ 3186112 w 3509962"/>
              <a:gd name="connsiteY7" fmla="*/ 0 h 1743075"/>
              <a:gd name="connsiteX8" fmla="*/ 1423987 w 3509962"/>
              <a:gd name="connsiteY8" fmla="*/ 4763 h 1743075"/>
              <a:gd name="connsiteX9" fmla="*/ 0 w 3509962"/>
              <a:gd name="connsiteY9" fmla="*/ 1119188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9962" h="1743075">
                <a:moveTo>
                  <a:pt x="0" y="1119188"/>
                </a:moveTo>
                <a:lnTo>
                  <a:pt x="1157287" y="1628775"/>
                </a:lnTo>
                <a:lnTo>
                  <a:pt x="1590675" y="1733550"/>
                </a:lnTo>
                <a:lnTo>
                  <a:pt x="1790700" y="1743075"/>
                </a:lnTo>
                <a:lnTo>
                  <a:pt x="2876550" y="1576388"/>
                </a:lnTo>
                <a:lnTo>
                  <a:pt x="3500437" y="1423988"/>
                </a:lnTo>
                <a:lnTo>
                  <a:pt x="3509962" y="1047750"/>
                </a:lnTo>
                <a:lnTo>
                  <a:pt x="3186112" y="0"/>
                </a:lnTo>
                <a:lnTo>
                  <a:pt x="1423987" y="4763"/>
                </a:lnTo>
                <a:lnTo>
                  <a:pt x="0" y="1119188"/>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strips(upRight)">
                                      <p:cBhvr>
                                        <p:cTn id="7" dur="500"/>
                                        <p:tgtEl>
                                          <p:spTgt spid="10">
                                            <p:graphicEl>
                                              <a:chart seriesIdx="-3" categoryIdx="-3" bldStep="gridLegend"/>
                                            </p:graphicEl>
                                          </p:spTgt>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strips(upRight)">
                                      <p:cBhvr>
                                        <p:cTn id="11" dur="500"/>
                                        <p:tgtEl>
                                          <p:spTgt spid="10">
                                            <p:graphicEl>
                                              <a:chart seriesIdx="0" categoryIdx="-4" bldStep="series"/>
                                            </p:graphic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18" presetClass="entr" presetSubtype="3" fill="hold" grpId="0" nodeType="afterEffect">
                                  <p:stCondLst>
                                    <p:cond delay="0"/>
                                  </p:stCondLst>
                                  <p:childTnLst>
                                    <p:set>
                                      <p:cBhvr>
                                        <p:cTn id="20"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strips(upRight)">
                                      <p:cBhvr>
                                        <p:cTn id="21" dur="500"/>
                                        <p:tgtEl>
                                          <p:spTgt spid="10">
                                            <p:graphicEl>
                                              <a:chart seriesIdx="1" categoryIdx="-4" bldStep="series"/>
                                            </p:graphicEl>
                                          </p:spTgt>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500"/>
                            </p:stCondLst>
                            <p:childTnLst>
                              <p:par>
                                <p:cTn id="29" presetID="18" presetClass="entr" presetSubtype="3" fill="hold" grpId="0" nodeType="afterEffect">
                                  <p:stCondLst>
                                    <p:cond delay="0"/>
                                  </p:stCondLst>
                                  <p:childTnLst>
                                    <p:set>
                                      <p:cBhvr>
                                        <p:cTn id="30"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strips(upRight)">
                                      <p:cBhvr>
                                        <p:cTn id="31" dur="500"/>
                                        <p:tgtEl>
                                          <p:spTgt spid="10">
                                            <p:graphicEl>
                                              <a:chart seriesIdx="2" categoryIdx="-4" bldStep="series"/>
                                            </p:graphicEl>
                                          </p:spTgt>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10">
                                            <p:graphicEl>
                                              <a:chart seriesIdx="3" categoryIdx="-4" bldStep="series"/>
                                            </p:graphicEl>
                                          </p:spTgt>
                                        </p:tgtEl>
                                        <p:attrNameLst>
                                          <p:attrName>style.visibility</p:attrName>
                                        </p:attrNameLst>
                                      </p:cBhvr>
                                      <p:to>
                                        <p:strVal val="visible"/>
                                      </p:to>
                                    </p:set>
                                    <p:animEffect transition="in" filter="strips(upRight)">
                                      <p:cBhvr>
                                        <p:cTn id="42" dur="500"/>
                                        <p:tgtEl>
                                          <p:spTgt spid="10">
                                            <p:graphicEl>
                                              <a:chart seriesIdx="3" categoryIdx="-4" bldStep="series"/>
                                            </p:graphicEl>
                                          </p:spTgt>
                                        </p:tgtEl>
                                      </p:cBhvr>
                                    </p:animEffect>
                                  </p:childTnLst>
                                </p:cTn>
                              </p:par>
                            </p:childTnLst>
                          </p:cTn>
                        </p:par>
                        <p:par>
                          <p:cTn id="43" fill="hold">
                            <p:stCondLst>
                              <p:cond delay="500"/>
                            </p:stCondLst>
                            <p:childTnLst>
                              <p:par>
                                <p:cTn id="44" presetID="53"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3" fill="hold" grpId="0" nodeType="clickEffect">
                                  <p:stCondLst>
                                    <p:cond delay="0"/>
                                  </p:stCondLst>
                                  <p:childTnLst>
                                    <p:set>
                                      <p:cBhvr>
                                        <p:cTn id="52" dur="1" fill="hold">
                                          <p:stCondLst>
                                            <p:cond delay="0"/>
                                          </p:stCondLst>
                                        </p:cTn>
                                        <p:tgtEl>
                                          <p:spTgt spid="10">
                                            <p:graphicEl>
                                              <a:chart seriesIdx="4" categoryIdx="-4" bldStep="series"/>
                                            </p:graphicEl>
                                          </p:spTgt>
                                        </p:tgtEl>
                                        <p:attrNameLst>
                                          <p:attrName>style.visibility</p:attrName>
                                        </p:attrNameLst>
                                      </p:cBhvr>
                                      <p:to>
                                        <p:strVal val="visible"/>
                                      </p:to>
                                    </p:set>
                                    <p:animEffect transition="in" filter="strips(upRight)">
                                      <p:cBhvr>
                                        <p:cTn id="53" dur="500"/>
                                        <p:tgtEl>
                                          <p:spTgt spid="10">
                                            <p:graphicEl>
                                              <a:chart seriesIdx="4" categoryIdx="-4" bldStep="series"/>
                                            </p:graphicEl>
                                          </p:spTgt>
                                        </p:tgtEl>
                                      </p:cBhvr>
                                    </p:animEffect>
                                  </p:childTnLst>
                                </p:cTn>
                              </p:par>
                            </p:childTnLst>
                          </p:cTn>
                        </p:par>
                        <p:par>
                          <p:cTn id="54" fill="hold">
                            <p:stCondLst>
                              <p:cond delay="500"/>
                            </p:stCondLst>
                            <p:childTnLst>
                              <p:par>
                                <p:cTn id="55" presetID="18" presetClass="entr" presetSubtype="3"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strips(upRight)">
                                      <p:cBhvr>
                                        <p:cTn id="57" dur="500"/>
                                        <p:tgtEl>
                                          <p:spTgt spid="11"/>
                                        </p:tgtEl>
                                      </p:cBhvr>
                                    </p:animEffect>
                                  </p:childTnLst>
                                </p:cTn>
                              </p:par>
                            </p:childTnLst>
                          </p:cTn>
                        </p:par>
                        <p:par>
                          <p:cTn id="58" fill="hold">
                            <p:stCondLst>
                              <p:cond delay="1000"/>
                            </p:stCondLst>
                            <p:childTnLst>
                              <p:par>
                                <p:cTn id="59" presetID="53"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3" fill="hold" grpId="0" nodeType="clickEffect">
                                  <p:stCondLst>
                                    <p:cond delay="0"/>
                                  </p:stCondLst>
                                  <p:childTnLst>
                                    <p:set>
                                      <p:cBhvr>
                                        <p:cTn id="67" dur="1" fill="hold">
                                          <p:stCondLst>
                                            <p:cond delay="0"/>
                                          </p:stCondLst>
                                        </p:cTn>
                                        <p:tgtEl>
                                          <p:spTgt spid="10">
                                            <p:graphicEl>
                                              <a:chart seriesIdx="5" categoryIdx="-4" bldStep="series"/>
                                            </p:graphicEl>
                                          </p:spTgt>
                                        </p:tgtEl>
                                        <p:attrNameLst>
                                          <p:attrName>style.visibility</p:attrName>
                                        </p:attrNameLst>
                                      </p:cBhvr>
                                      <p:to>
                                        <p:strVal val="visible"/>
                                      </p:to>
                                    </p:set>
                                    <p:animEffect transition="in" filter="strips(upRight)">
                                      <p:cBhvr>
                                        <p:cTn id="68" dur="500"/>
                                        <p:tgtEl>
                                          <p:spTgt spid="10">
                                            <p:graphicEl>
                                              <a:chart seriesIdx="5" categoryIdx="-4" bldStep="series"/>
                                            </p:graphicEl>
                                          </p:spTgt>
                                        </p:tgtEl>
                                      </p:cBhvr>
                                    </p:animEffect>
                                  </p:childTnLst>
                                </p:cTn>
                              </p:par>
                            </p:childTnLst>
                          </p:cTn>
                        </p:par>
                        <p:par>
                          <p:cTn id="69" fill="hold">
                            <p:stCondLst>
                              <p:cond delay="500"/>
                            </p:stCondLst>
                            <p:childTnLst>
                              <p:par>
                                <p:cTn id="70" presetID="18" presetClass="entr" presetSubtype="3" fill="hold" grpId="0" nodeType="afterEffect">
                                  <p:stCondLst>
                                    <p:cond delay="0"/>
                                  </p:stCondLst>
                                  <p:childTnLst>
                                    <p:set>
                                      <p:cBhvr>
                                        <p:cTn id="71" dur="1" fill="hold">
                                          <p:stCondLst>
                                            <p:cond delay="0"/>
                                          </p:stCondLst>
                                        </p:cTn>
                                        <p:tgtEl>
                                          <p:spTgt spid="10">
                                            <p:graphicEl>
                                              <a:chart seriesIdx="6" categoryIdx="-4" bldStep="series"/>
                                            </p:graphicEl>
                                          </p:spTgt>
                                        </p:tgtEl>
                                        <p:attrNameLst>
                                          <p:attrName>style.visibility</p:attrName>
                                        </p:attrNameLst>
                                      </p:cBhvr>
                                      <p:to>
                                        <p:strVal val="visible"/>
                                      </p:to>
                                    </p:set>
                                    <p:animEffect transition="in" filter="strips(upRight)">
                                      <p:cBhvr>
                                        <p:cTn id="72" dur="500"/>
                                        <p:tgtEl>
                                          <p:spTgt spid="10">
                                            <p:graphicEl>
                                              <a:chart seriesIdx="6" categoryIdx="-4" bldStep="series"/>
                                            </p:graphicEl>
                                          </p:spTgt>
                                        </p:tgtEl>
                                      </p:cBhvr>
                                    </p:animEffect>
                                  </p:childTnLst>
                                </p:cTn>
                              </p:par>
                            </p:childTnLst>
                          </p:cTn>
                        </p:par>
                        <p:par>
                          <p:cTn id="73" fill="hold">
                            <p:stCondLst>
                              <p:cond delay="1000"/>
                            </p:stCondLst>
                            <p:childTnLst>
                              <p:par>
                                <p:cTn id="74" presetID="18" presetClass="entr" presetSubtype="3" fill="hold" grpId="0" nodeType="afterEffect">
                                  <p:stCondLst>
                                    <p:cond delay="0"/>
                                  </p:stCondLst>
                                  <p:childTnLst>
                                    <p:set>
                                      <p:cBhvr>
                                        <p:cTn id="75" dur="1" fill="hold">
                                          <p:stCondLst>
                                            <p:cond delay="0"/>
                                          </p:stCondLst>
                                        </p:cTn>
                                        <p:tgtEl>
                                          <p:spTgt spid="10">
                                            <p:graphicEl>
                                              <a:chart seriesIdx="7" categoryIdx="-4" bldStep="series"/>
                                            </p:graphicEl>
                                          </p:spTgt>
                                        </p:tgtEl>
                                        <p:attrNameLst>
                                          <p:attrName>style.visibility</p:attrName>
                                        </p:attrNameLst>
                                      </p:cBhvr>
                                      <p:to>
                                        <p:strVal val="visible"/>
                                      </p:to>
                                    </p:set>
                                    <p:animEffect transition="in" filter="strips(upRight)">
                                      <p:cBhvr>
                                        <p:cTn id="76" dur="500"/>
                                        <p:tgtEl>
                                          <p:spTgt spid="10">
                                            <p:graphicEl>
                                              <a:chart seriesIdx="7" categoryIdx="-4" bldStep="series"/>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3" fill="hold" grpId="0" nodeType="clickEffect">
                                  <p:stCondLst>
                                    <p:cond delay="0"/>
                                  </p:stCondLst>
                                  <p:childTnLst>
                                    <p:set>
                                      <p:cBhvr>
                                        <p:cTn id="80" dur="1" fill="hold">
                                          <p:stCondLst>
                                            <p:cond delay="0"/>
                                          </p:stCondLst>
                                        </p:cTn>
                                        <p:tgtEl>
                                          <p:spTgt spid="10">
                                            <p:graphicEl>
                                              <a:chart seriesIdx="8" categoryIdx="-4" bldStep="series"/>
                                            </p:graphicEl>
                                          </p:spTgt>
                                        </p:tgtEl>
                                        <p:attrNameLst>
                                          <p:attrName>style.visibility</p:attrName>
                                        </p:attrNameLst>
                                      </p:cBhvr>
                                      <p:to>
                                        <p:strVal val="visible"/>
                                      </p:to>
                                    </p:set>
                                    <p:animEffect transition="in" filter="strips(upRight)">
                                      <p:cBhvr>
                                        <p:cTn id="81" dur="500"/>
                                        <p:tgtEl>
                                          <p:spTgt spid="10">
                                            <p:graphicEl>
                                              <a:chart seriesIdx="8" categoryIdx="-4" bldStep="series"/>
                                            </p:graphicEl>
                                          </p:spTgt>
                                        </p:tgtEl>
                                      </p:cBhvr>
                                    </p:animEffect>
                                  </p:childTnLst>
                                </p:cTn>
                              </p:par>
                            </p:childTnLst>
                          </p:cTn>
                        </p:par>
                        <p:par>
                          <p:cTn id="82" fill="hold">
                            <p:stCondLst>
                              <p:cond delay="500"/>
                            </p:stCondLst>
                            <p:childTnLst>
                              <p:par>
                                <p:cTn id="83" presetID="53" presetClass="entr" presetSubtype="0"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ppt_w</p:attrName>
                                        </p:attrNameLst>
                                      </p:cBhvr>
                                      <p:tavLst>
                                        <p:tav tm="0">
                                          <p:val>
                                            <p:fltVal val="0"/>
                                          </p:val>
                                        </p:tav>
                                        <p:tav tm="100000">
                                          <p:val>
                                            <p:strVal val="#ppt_w"/>
                                          </p:val>
                                        </p:tav>
                                      </p:tavLst>
                                    </p:anim>
                                    <p:anim calcmode="lin" valueType="num">
                                      <p:cBhvr>
                                        <p:cTn id="86" dur="500" fill="hold"/>
                                        <p:tgtEl>
                                          <p:spTgt spid="16"/>
                                        </p:tgtEl>
                                        <p:attrNameLst>
                                          <p:attrName>ppt_h</p:attrName>
                                        </p:attrNameLst>
                                      </p:cBhvr>
                                      <p:tavLst>
                                        <p:tav tm="0">
                                          <p:val>
                                            <p:fltVal val="0"/>
                                          </p:val>
                                        </p:tav>
                                        <p:tav tm="100000">
                                          <p:val>
                                            <p:strVal val="#ppt_h"/>
                                          </p:val>
                                        </p:tav>
                                      </p:tavLst>
                                    </p:anim>
                                    <p:animEffect transition="in" filter="fade">
                                      <p:cBhvr>
                                        <p:cTn id="87" dur="500"/>
                                        <p:tgtEl>
                                          <p:spTgt spid="16"/>
                                        </p:tgtEl>
                                      </p:cBhvr>
                                    </p:animEffect>
                                  </p:childTnLst>
                                </p:cTn>
                              </p:par>
                            </p:childTnLst>
                          </p:cTn>
                        </p:par>
                        <p:par>
                          <p:cTn id="88" fill="hold">
                            <p:stCondLst>
                              <p:cond delay="1000"/>
                            </p:stCondLst>
                            <p:childTnLst>
                              <p:par>
                                <p:cTn id="89" presetID="53" presetClass="entr" presetSubtype="0"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500" fill="hold"/>
                                        <p:tgtEl>
                                          <p:spTgt spid="13"/>
                                        </p:tgtEl>
                                        <p:attrNameLst>
                                          <p:attrName>ppt_w</p:attrName>
                                        </p:attrNameLst>
                                      </p:cBhvr>
                                      <p:tavLst>
                                        <p:tav tm="0">
                                          <p:val>
                                            <p:fltVal val="0"/>
                                          </p:val>
                                        </p:tav>
                                        <p:tav tm="100000">
                                          <p:val>
                                            <p:strVal val="#ppt_w"/>
                                          </p:val>
                                        </p:tav>
                                      </p:tavLst>
                                    </p:anim>
                                    <p:anim calcmode="lin" valueType="num">
                                      <p:cBhvr>
                                        <p:cTn id="92" dur="500" fill="hold"/>
                                        <p:tgtEl>
                                          <p:spTgt spid="13"/>
                                        </p:tgtEl>
                                        <p:attrNameLst>
                                          <p:attrName>ppt_h</p:attrName>
                                        </p:attrNameLst>
                                      </p:cBhvr>
                                      <p:tavLst>
                                        <p:tav tm="0">
                                          <p:val>
                                            <p:fltVal val="0"/>
                                          </p:val>
                                        </p:tav>
                                        <p:tav tm="100000">
                                          <p:val>
                                            <p:strVal val="#ppt_h"/>
                                          </p:val>
                                        </p:tav>
                                      </p:tavLst>
                                    </p:anim>
                                    <p:animEffect transition="in" filter="fade">
                                      <p:cBhvr>
                                        <p:cTn id="93" dur="5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p:cTn id="98" dur="500" fill="hold"/>
                                        <p:tgtEl>
                                          <p:spTgt spid="14"/>
                                        </p:tgtEl>
                                        <p:attrNameLst>
                                          <p:attrName>ppt_w</p:attrName>
                                        </p:attrNameLst>
                                      </p:cBhvr>
                                      <p:tavLst>
                                        <p:tav tm="0">
                                          <p:val>
                                            <p:fltVal val="0"/>
                                          </p:val>
                                        </p:tav>
                                        <p:tav tm="100000">
                                          <p:val>
                                            <p:strVal val="#ppt_w"/>
                                          </p:val>
                                        </p:tav>
                                      </p:tavLst>
                                    </p:anim>
                                    <p:anim calcmode="lin" valueType="num">
                                      <p:cBhvr>
                                        <p:cTn id="99" dur="500" fill="hold"/>
                                        <p:tgtEl>
                                          <p:spTgt spid="14"/>
                                        </p:tgtEl>
                                        <p:attrNameLst>
                                          <p:attrName>ppt_h</p:attrName>
                                        </p:attrNameLst>
                                      </p:cBhvr>
                                      <p:tavLst>
                                        <p:tav tm="0">
                                          <p:val>
                                            <p:fltVal val="0"/>
                                          </p:val>
                                        </p:tav>
                                        <p:tav tm="100000">
                                          <p:val>
                                            <p:strVal val="#ppt_h"/>
                                          </p:val>
                                        </p:tav>
                                      </p:tavLst>
                                    </p:anim>
                                    <p:animEffect transition="in" filter="fade">
                                      <p:cBhvr>
                                        <p:cTn id="10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5" grpId="0" uiExpand="1" animBg="1"/>
      <p:bldP spid="6" grpId="0" uiExpand="1" animBg="1"/>
      <p:bldP spid="7" grpId="0" uiExpand="1" animBg="1"/>
      <p:bldP spid="8" grpId="0" uiExpand="1" animBg="1"/>
      <p:bldP spid="11" grpId="0" uiExpand="1" animBg="1"/>
      <p:bldP spid="12" grpId="0" uiExpand="1" animBg="1"/>
      <p:bldP spid="13" grpId="0" animBg="1"/>
      <p:bldP spid="1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단군 이래 최대규모의 계약</a:t>
            </a:r>
            <a:r>
              <a:rPr lang="en-US" altLang="ko-KR" dirty="0" smtClean="0"/>
              <a:t>!</a:t>
            </a:r>
            <a:endParaRPr lang="ko-KR" altLang="en-US" dirty="0"/>
          </a:p>
        </p:txBody>
      </p:sp>
      <p:sp>
        <p:nvSpPr>
          <p:cNvPr id="3" name="Content Placeholder 2"/>
          <p:cNvSpPr>
            <a:spLocks noGrp="1"/>
          </p:cNvSpPr>
          <p:nvPr>
            <p:ph idx="1"/>
          </p:nvPr>
        </p:nvSpPr>
        <p:spPr/>
        <p:txBody>
          <a:bodyPr>
            <a:normAutofit fontScale="92500"/>
          </a:bodyPr>
          <a:lstStyle/>
          <a:p>
            <a:r>
              <a:rPr lang="ko-KR" altLang="en-US" dirty="0" smtClean="0"/>
              <a:t>차세대 전투기사업</a:t>
            </a:r>
            <a:endParaRPr lang="en-US" altLang="ko-KR" dirty="0" smtClean="0"/>
          </a:p>
          <a:p>
            <a:pPr lvl="1"/>
            <a:r>
              <a:rPr lang="en-US" altLang="ko-KR" dirty="0" smtClean="0"/>
              <a:t>2016</a:t>
            </a:r>
            <a:r>
              <a:rPr lang="ko-KR" altLang="en-US" dirty="0" smtClean="0"/>
              <a:t>년부터 </a:t>
            </a:r>
            <a:r>
              <a:rPr lang="en-US" altLang="ko-KR" dirty="0" smtClean="0"/>
              <a:t>60</a:t>
            </a:r>
            <a:r>
              <a:rPr lang="ko-KR" altLang="en-US" dirty="0" smtClean="0"/>
              <a:t>대를 들여오는 </a:t>
            </a:r>
            <a:r>
              <a:rPr lang="ko-KR" altLang="en-US" b="1" i="1" dirty="0" smtClean="0"/>
              <a:t>차세대전투기</a:t>
            </a:r>
            <a:r>
              <a:rPr lang="en-US" altLang="ko-KR" dirty="0" smtClean="0"/>
              <a:t>(FX) </a:t>
            </a:r>
            <a:r>
              <a:rPr lang="ko-KR" altLang="en-US" b="1" i="1" dirty="0" smtClean="0"/>
              <a:t>사업 총 예산</a:t>
            </a:r>
            <a:r>
              <a:rPr lang="ko-KR" altLang="en-US" dirty="0" smtClean="0"/>
              <a:t>은 </a:t>
            </a:r>
            <a:r>
              <a:rPr lang="en-US" altLang="ko-KR" dirty="0" smtClean="0">
                <a:solidFill>
                  <a:srgbClr val="FF0000"/>
                </a:solidFill>
              </a:rPr>
              <a:t>8</a:t>
            </a:r>
            <a:r>
              <a:rPr lang="ko-KR" altLang="en-US" dirty="0" smtClean="0">
                <a:solidFill>
                  <a:srgbClr val="FF0000"/>
                </a:solidFill>
              </a:rPr>
              <a:t>조</a:t>
            </a:r>
            <a:r>
              <a:rPr lang="en-US" altLang="ko-KR" dirty="0" smtClean="0">
                <a:solidFill>
                  <a:srgbClr val="FF0000"/>
                </a:solidFill>
              </a:rPr>
              <a:t>2900</a:t>
            </a:r>
            <a:r>
              <a:rPr lang="ko-KR" altLang="en-US" dirty="0" smtClean="0"/>
              <a:t>억원</a:t>
            </a:r>
            <a:r>
              <a:rPr lang="en-US" altLang="ko-KR" dirty="0" smtClean="0"/>
              <a:t>. </a:t>
            </a:r>
            <a:r>
              <a:rPr lang="ko-KR" altLang="en-US" dirty="0" smtClean="0"/>
              <a:t>창군 이래 무기도입으로는 최대규모</a:t>
            </a:r>
            <a:endParaRPr lang="en-US" altLang="ko-KR" dirty="0" smtClean="0"/>
          </a:p>
          <a:p>
            <a:r>
              <a:rPr lang="ko-KR" altLang="en-US" dirty="0" smtClean="0"/>
              <a:t>용산국제업무지구 개발사업</a:t>
            </a:r>
            <a:endParaRPr lang="en-US" altLang="ko-KR" dirty="0" smtClean="0"/>
          </a:p>
          <a:p>
            <a:pPr lvl="1"/>
            <a:r>
              <a:rPr lang="ko-KR" altLang="en-US" b="0" dirty="0" smtClean="0"/>
              <a:t>서울시 용산구 한강로 </a:t>
            </a:r>
            <a:r>
              <a:rPr lang="en-US" altLang="ko-KR" b="0" dirty="0" smtClean="0"/>
              <a:t>3</a:t>
            </a:r>
            <a:r>
              <a:rPr lang="ko-KR" altLang="en-US" b="0" dirty="0" smtClean="0"/>
              <a:t>가 </a:t>
            </a:r>
            <a:r>
              <a:rPr lang="en-US" altLang="ko-KR" b="0" dirty="0" smtClean="0"/>
              <a:t>51</a:t>
            </a:r>
            <a:r>
              <a:rPr lang="ko-KR" altLang="en-US" b="0" dirty="0" smtClean="0"/>
              <a:t>만</a:t>
            </a:r>
            <a:r>
              <a:rPr lang="en-US" altLang="ko-KR" b="0" dirty="0" smtClean="0"/>
              <a:t>5483㎡</a:t>
            </a:r>
            <a:r>
              <a:rPr lang="ko-KR" altLang="en-US" b="0" dirty="0" smtClean="0"/>
              <a:t>의 부지에 사업비 </a:t>
            </a:r>
            <a:r>
              <a:rPr lang="en-US" altLang="ko-KR" b="0" dirty="0" smtClean="0">
                <a:solidFill>
                  <a:srgbClr val="FF0000"/>
                </a:solidFill>
              </a:rPr>
              <a:t>31</a:t>
            </a:r>
            <a:r>
              <a:rPr lang="ko-KR" altLang="en-US" b="0" dirty="0" smtClean="0">
                <a:solidFill>
                  <a:srgbClr val="FF0000"/>
                </a:solidFill>
              </a:rPr>
              <a:t>조원</a:t>
            </a:r>
            <a:r>
              <a:rPr lang="ko-KR" altLang="en-US" b="0" dirty="0" smtClean="0"/>
              <a:t>을 투입</a:t>
            </a:r>
            <a:r>
              <a:rPr lang="en-US" altLang="ko-KR" b="0" dirty="0" smtClean="0"/>
              <a:t>,</a:t>
            </a:r>
            <a:r>
              <a:rPr lang="ko-KR" altLang="en-US" b="0" dirty="0" smtClean="0"/>
              <a:t> 업무</a:t>
            </a:r>
            <a:r>
              <a:rPr lang="en-US" altLang="ko-KR" b="0" dirty="0" smtClean="0"/>
              <a:t>·</a:t>
            </a:r>
            <a:r>
              <a:rPr lang="ko-KR" altLang="en-US" b="0" dirty="0" smtClean="0"/>
              <a:t>상업</a:t>
            </a:r>
            <a:r>
              <a:rPr lang="en-US" altLang="ko-KR" b="0" dirty="0" smtClean="0"/>
              <a:t>·</a:t>
            </a:r>
            <a:r>
              <a:rPr lang="ko-KR" altLang="en-US" b="0" dirty="0" smtClean="0"/>
              <a:t>주거시설 등을 조성하는 복합개발 프로젝트                                   </a:t>
            </a:r>
            <a:endParaRPr lang="en-US" altLang="ko-KR" b="0" dirty="0" smtClean="0"/>
          </a:p>
          <a:p>
            <a:r>
              <a:rPr lang="en-US" altLang="ko-KR" dirty="0" smtClean="0"/>
              <a:t>4</a:t>
            </a:r>
            <a:r>
              <a:rPr lang="ko-KR" altLang="en-US" dirty="0" smtClean="0"/>
              <a:t>대강 살리기 사업</a:t>
            </a:r>
            <a:endParaRPr lang="en-US" altLang="ko-KR" dirty="0" smtClean="0"/>
          </a:p>
          <a:p>
            <a:pPr lvl="1"/>
            <a:r>
              <a:rPr lang="ko-KR" altLang="en-US" dirty="0" smtClean="0"/>
              <a:t>당초 </a:t>
            </a:r>
            <a:r>
              <a:rPr lang="en-US" altLang="ko-KR" dirty="0" smtClean="0"/>
              <a:t>98</a:t>
            </a:r>
            <a:r>
              <a:rPr lang="ko-KR" altLang="en-US" dirty="0" smtClean="0"/>
              <a:t>조</a:t>
            </a:r>
            <a:r>
              <a:rPr lang="en-US" altLang="ko-KR" dirty="0" smtClean="0"/>
              <a:t>2932</a:t>
            </a:r>
            <a:r>
              <a:rPr lang="ko-KR" altLang="en-US" dirty="0" smtClean="0"/>
              <a:t>억원의 지방자치단체 요구 예산액에서 마스터 플랜을 확정하면서 </a:t>
            </a:r>
            <a:r>
              <a:rPr lang="en-US" altLang="ko-KR" dirty="0" smtClean="0">
                <a:solidFill>
                  <a:srgbClr val="FF0000"/>
                </a:solidFill>
              </a:rPr>
              <a:t>22</a:t>
            </a:r>
            <a:r>
              <a:rPr lang="ko-KR" altLang="en-US" dirty="0" smtClean="0">
                <a:solidFill>
                  <a:srgbClr val="FF0000"/>
                </a:solidFill>
              </a:rPr>
              <a:t>조</a:t>
            </a:r>
            <a:r>
              <a:rPr lang="en-US" altLang="ko-KR" dirty="0" smtClean="0">
                <a:solidFill>
                  <a:srgbClr val="FF0000"/>
                </a:solidFill>
              </a:rPr>
              <a:t>2002</a:t>
            </a:r>
            <a:r>
              <a:rPr lang="ko-KR" altLang="en-US" dirty="0" smtClean="0">
                <a:solidFill>
                  <a:srgbClr val="FF0000"/>
                </a:solidFill>
              </a:rPr>
              <a:t>억원</a:t>
            </a:r>
            <a:r>
              <a:rPr lang="ko-KR" altLang="en-US" dirty="0" smtClean="0"/>
              <a:t>의 사업이 된 것으로 확인</a:t>
            </a:r>
            <a:endParaRPr lang="en-US" altLang="ko-KR" dirty="0" smtClean="0"/>
          </a:p>
          <a:p>
            <a:r>
              <a:rPr lang="en-US" altLang="ko-KR" dirty="0" smtClean="0"/>
              <a:t>LNG </a:t>
            </a:r>
            <a:r>
              <a:rPr lang="ko-KR" altLang="en-US" dirty="0" smtClean="0"/>
              <a:t>도입계약 </a:t>
            </a:r>
            <a:r>
              <a:rPr lang="en-US" altLang="ko-KR" dirty="0" smtClean="0"/>
              <a:t>(2010</a:t>
            </a:r>
            <a:r>
              <a:rPr lang="ko-KR" altLang="en-US" dirty="0" smtClean="0"/>
              <a:t>년 </a:t>
            </a:r>
            <a:r>
              <a:rPr lang="en-US" altLang="ko-KR" dirty="0" smtClean="0"/>
              <a:t>12</a:t>
            </a:r>
            <a:r>
              <a:rPr lang="ko-KR" altLang="en-US" dirty="0" smtClean="0"/>
              <a:t>월 </a:t>
            </a:r>
            <a:r>
              <a:rPr lang="en-US" altLang="ko-KR" dirty="0" smtClean="0"/>
              <a:t>– 2012</a:t>
            </a:r>
            <a:r>
              <a:rPr lang="ko-KR" altLang="en-US" dirty="0" smtClean="0"/>
              <a:t>년 </a:t>
            </a:r>
            <a:r>
              <a:rPr lang="en-US" altLang="ko-KR" dirty="0" smtClean="0"/>
              <a:t>5</a:t>
            </a:r>
            <a:r>
              <a:rPr lang="ko-KR" altLang="en-US" dirty="0" smtClean="0"/>
              <a:t>월</a:t>
            </a:r>
            <a:r>
              <a:rPr lang="en-US" altLang="ko-KR" dirty="0" smtClean="0"/>
              <a:t>)</a:t>
            </a:r>
          </a:p>
          <a:p>
            <a:pPr lvl="1"/>
            <a:r>
              <a:rPr lang="ko-KR" altLang="en-US" dirty="0" smtClean="0"/>
              <a:t>최소 </a:t>
            </a:r>
            <a:r>
              <a:rPr lang="en-US" altLang="ko-KR" dirty="0" smtClean="0">
                <a:solidFill>
                  <a:srgbClr val="FF0000"/>
                </a:solidFill>
              </a:rPr>
              <a:t>250</a:t>
            </a:r>
            <a:r>
              <a:rPr lang="ko-KR" altLang="en-US" dirty="0" smtClean="0">
                <a:solidFill>
                  <a:srgbClr val="FF0000"/>
                </a:solidFill>
              </a:rPr>
              <a:t>조원</a:t>
            </a:r>
            <a:r>
              <a:rPr lang="ko-KR" altLang="en-US" dirty="0" smtClean="0"/>
              <a:t> 규모</a:t>
            </a:r>
            <a:endParaRPr lang="ko-KR" altLang="en-US" dirty="0"/>
          </a:p>
        </p:txBody>
      </p:sp>
      <p:sp>
        <p:nvSpPr>
          <p:cNvPr id="4" name="Rectangle 3"/>
          <p:cNvSpPr/>
          <p:nvPr/>
        </p:nvSpPr>
        <p:spPr>
          <a:xfrm>
            <a:off x="3500430" y="1428736"/>
            <a:ext cx="790601" cy="369332"/>
          </a:xfrm>
          <a:prstGeom prst="rect">
            <a:avLst/>
          </a:prstGeom>
        </p:spPr>
        <p:txBody>
          <a:bodyPr wrap="none">
            <a:spAutoFit/>
          </a:bodyPr>
          <a:lstStyle/>
          <a:p>
            <a:r>
              <a:rPr lang="en-US" altLang="ko-KR" b="1" dirty="0" smtClean="0">
                <a:solidFill>
                  <a:srgbClr val="FF0000"/>
                </a:solidFill>
              </a:rPr>
              <a:t>(30</a:t>
            </a:r>
            <a:r>
              <a:rPr lang="ko-KR" altLang="en-US" b="1" dirty="0" smtClean="0">
                <a:solidFill>
                  <a:srgbClr val="FF0000"/>
                </a:solidFill>
              </a:rPr>
              <a:t>배</a:t>
            </a:r>
            <a:r>
              <a:rPr lang="en-US" altLang="ko-KR" b="1" dirty="0" smtClean="0">
                <a:solidFill>
                  <a:srgbClr val="FF0000"/>
                </a:solidFill>
              </a:rPr>
              <a:t>)</a:t>
            </a:r>
            <a:endParaRPr lang="ko-KR" altLang="en-US" b="1" dirty="0">
              <a:solidFill>
                <a:srgbClr val="FF0000"/>
              </a:solidFill>
            </a:endParaRPr>
          </a:p>
        </p:txBody>
      </p:sp>
      <p:sp>
        <p:nvSpPr>
          <p:cNvPr id="5" name="Rectangle 4"/>
          <p:cNvSpPr/>
          <p:nvPr/>
        </p:nvSpPr>
        <p:spPr>
          <a:xfrm>
            <a:off x="4429124" y="2643182"/>
            <a:ext cx="663964" cy="369332"/>
          </a:xfrm>
          <a:prstGeom prst="rect">
            <a:avLst/>
          </a:prstGeom>
        </p:spPr>
        <p:txBody>
          <a:bodyPr wrap="none">
            <a:spAutoFit/>
          </a:bodyPr>
          <a:lstStyle/>
          <a:p>
            <a:r>
              <a:rPr lang="en-US" altLang="ko-KR" b="1" dirty="0" smtClean="0">
                <a:solidFill>
                  <a:srgbClr val="FF0000"/>
                </a:solidFill>
              </a:rPr>
              <a:t>(8</a:t>
            </a:r>
            <a:r>
              <a:rPr lang="ko-KR" altLang="en-US" b="1" dirty="0" smtClean="0">
                <a:solidFill>
                  <a:srgbClr val="FF0000"/>
                </a:solidFill>
              </a:rPr>
              <a:t>배</a:t>
            </a:r>
            <a:r>
              <a:rPr lang="en-US" altLang="ko-KR" b="1" dirty="0" smtClean="0">
                <a:solidFill>
                  <a:srgbClr val="FF0000"/>
                </a:solidFill>
              </a:rPr>
              <a:t>)</a:t>
            </a:r>
            <a:endParaRPr lang="ko-KR" altLang="en-US" b="1" dirty="0">
              <a:solidFill>
                <a:srgbClr val="FF0000"/>
              </a:solidFill>
            </a:endParaRPr>
          </a:p>
        </p:txBody>
      </p:sp>
      <p:sp>
        <p:nvSpPr>
          <p:cNvPr id="6" name="Rectangle 5"/>
          <p:cNvSpPr/>
          <p:nvPr/>
        </p:nvSpPr>
        <p:spPr>
          <a:xfrm>
            <a:off x="3500430" y="4143380"/>
            <a:ext cx="790601" cy="369332"/>
          </a:xfrm>
          <a:prstGeom prst="rect">
            <a:avLst/>
          </a:prstGeom>
        </p:spPr>
        <p:txBody>
          <a:bodyPr wrap="none">
            <a:spAutoFit/>
          </a:bodyPr>
          <a:lstStyle/>
          <a:p>
            <a:r>
              <a:rPr lang="en-US" altLang="ko-KR" b="1" dirty="0" smtClean="0">
                <a:solidFill>
                  <a:srgbClr val="FF0000"/>
                </a:solidFill>
              </a:rPr>
              <a:t>(11</a:t>
            </a:r>
            <a:r>
              <a:rPr lang="ko-KR" altLang="en-US" b="1" dirty="0" smtClean="0">
                <a:solidFill>
                  <a:srgbClr val="FF0000"/>
                </a:solidFill>
              </a:rPr>
              <a:t>배</a:t>
            </a:r>
            <a:r>
              <a:rPr lang="en-US" altLang="ko-KR" b="1" dirty="0" smtClean="0">
                <a:solidFill>
                  <a:srgbClr val="FF0000"/>
                </a:solidFill>
              </a:rPr>
              <a:t>)</a:t>
            </a:r>
            <a:endParaRPr lang="ko-KR" altLang="en-US" b="1" dirty="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upRight)">
                                      <p:cBhvr>
                                        <p:cTn id="7" dur="500"/>
                                        <p:tgtEl>
                                          <p:spTgt spid="3">
                                            <p:txEl>
                                              <p:pRg st="0" end="0"/>
                                            </p:txEl>
                                          </p:spTgt>
                                        </p:tgtEl>
                                      </p:cBhvr>
                                    </p:animEffect>
                                  </p:childTnLst>
                                </p:cTn>
                              </p:par>
                              <p:par>
                                <p:cTn id="8" presetID="18" presetClass="entr" presetSubtype="3"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upRigh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upRight)">
                                      <p:cBhvr>
                                        <p:cTn id="15" dur="500"/>
                                        <p:tgtEl>
                                          <p:spTgt spid="3">
                                            <p:txEl>
                                              <p:pRg st="2" end="2"/>
                                            </p:txEl>
                                          </p:spTgt>
                                        </p:tgtEl>
                                      </p:cBhvr>
                                    </p:animEffect>
                                  </p:childTnLst>
                                </p:cTn>
                              </p:par>
                              <p:par>
                                <p:cTn id="16" presetID="18" presetClass="entr" presetSubtype="3"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trips(upRigh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upRight)">
                                      <p:cBhvr>
                                        <p:cTn id="23" dur="500"/>
                                        <p:tgtEl>
                                          <p:spTgt spid="3">
                                            <p:txEl>
                                              <p:pRg st="4" end="4"/>
                                            </p:txEl>
                                          </p:spTgt>
                                        </p:tgtEl>
                                      </p:cBhvr>
                                    </p:animEffect>
                                  </p:childTnLst>
                                </p:cTn>
                              </p:par>
                              <p:par>
                                <p:cTn id="24" presetID="18" presetClass="entr" presetSubtype="3"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trips(upRigh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trips(upRight)">
                                      <p:cBhvr>
                                        <p:cTn id="31" dur="500"/>
                                        <p:tgtEl>
                                          <p:spTgt spid="3">
                                            <p:txEl>
                                              <p:pRg st="6" end="6"/>
                                            </p:txEl>
                                          </p:spTgt>
                                        </p:tgtEl>
                                      </p:cBhvr>
                                    </p:animEffect>
                                  </p:childTnLst>
                                </p:cTn>
                              </p:par>
                              <p:par>
                                <p:cTn id="32" presetID="18" presetClass="entr" presetSubtype="3"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strips(upRight)">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2000" fill="hold"/>
                                        <p:tgtEl>
                                          <p:spTgt spid="3">
                                            <p:txEl>
                                              <p:pRg st="7" end="7"/>
                                            </p:txEl>
                                          </p:spTgt>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mph" presetSubtype="0" fill="hold" grpId="1" nodeType="clickEffect">
                                  <p:stCondLst>
                                    <p:cond delay="0"/>
                                  </p:stCondLst>
                                  <p:childTnLst>
                                    <p:animScale>
                                      <p:cBhvr>
                                        <p:cTn id="56" dur="2000" fill="hold"/>
                                        <p:tgtEl>
                                          <p:spTgt spid="6"/>
                                        </p:tgtEl>
                                      </p:cBhvr>
                                      <p:by x="150000" y="150000"/>
                                    </p:animScale>
                                  </p:childTnLst>
                                </p:cTn>
                              </p:par>
                              <p:par>
                                <p:cTn id="57" presetID="6" presetClass="emph" presetSubtype="0" fill="hold" grpId="1" nodeType="withEffect">
                                  <p:stCondLst>
                                    <p:cond delay="0"/>
                                  </p:stCondLst>
                                  <p:childTnLst>
                                    <p:animScale>
                                      <p:cBhvr>
                                        <p:cTn id="58" dur="2000" fill="hold"/>
                                        <p:tgtEl>
                                          <p:spTgt spid="5"/>
                                        </p:tgtEl>
                                      </p:cBhvr>
                                      <p:by x="150000" y="150000"/>
                                    </p:animScale>
                                  </p:childTnLst>
                                </p:cTn>
                              </p:par>
                              <p:par>
                                <p:cTn id="59" presetID="6" presetClass="emph" presetSubtype="0" fill="hold" grpId="1" nodeType="withEffect">
                                  <p:stCondLst>
                                    <p:cond delay="0"/>
                                  </p:stCondLst>
                                  <p:childTnLst>
                                    <p:animScale>
                                      <p:cBhvr>
                                        <p:cTn id="6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
          <p:cNvSpPr>
            <a:spLocks noChangeArrowheads="1" noChangeShapeType="1" noTextEdit="1"/>
          </p:cNvSpPr>
          <p:nvPr/>
        </p:nvSpPr>
        <p:spPr bwMode="auto">
          <a:xfrm>
            <a:off x="4643438" y="3714750"/>
            <a:ext cx="4214812" cy="530225"/>
          </a:xfrm>
          <a:prstGeom prst="rect">
            <a:avLst/>
          </a:prstGeom>
        </p:spPr>
        <p:txBody>
          <a:bodyPr wrap="none" fromWordArt="1">
            <a:prstTxWarp prst="textPlain">
              <a:avLst>
                <a:gd name="adj" fmla="val 50000"/>
              </a:avLst>
            </a:prstTxWarp>
          </a:bodyPr>
          <a:lstStyle/>
          <a:p>
            <a:pPr algn="ctr"/>
            <a:r>
              <a:rPr lang="ko-KR" altLang="en-US" sz="2800" kern="10" dirty="0" smtClean="0">
                <a:ln w="9525">
                  <a:solidFill>
                    <a:schemeClr val="tx1"/>
                  </a:solidFill>
                  <a:round/>
                  <a:headEnd/>
                  <a:tailEnd/>
                </a:ln>
                <a:cs typeface="Times New Roman"/>
              </a:rPr>
              <a:t>에너지수급관련 이슈제기의 문제점</a:t>
            </a:r>
            <a:endParaRPr lang="ko-KR" altLang="en-US" sz="2800" kern="10" dirty="0">
              <a:ln w="9525">
                <a:solidFill>
                  <a:schemeClr val="tx1"/>
                </a:solidFill>
                <a:round/>
                <a:headEnd/>
                <a:tailEnd/>
              </a:ln>
              <a:cs typeface="Times New Roman"/>
            </a:endParaRPr>
          </a:p>
        </p:txBody>
      </p:sp>
      <p:sp>
        <p:nvSpPr>
          <p:cNvPr id="81923" name="Rectangle 3"/>
          <p:cNvSpPr>
            <a:spLocks noChangeArrowheads="1"/>
          </p:cNvSpPr>
          <p:nvPr/>
        </p:nvSpPr>
        <p:spPr bwMode="auto">
          <a:xfrm>
            <a:off x="4643438" y="4286250"/>
            <a:ext cx="4319587" cy="150813"/>
          </a:xfrm>
          <a:prstGeom prst="rect">
            <a:avLst/>
          </a:prstGeom>
          <a:solidFill>
            <a:srgbClr val="33CC33"/>
          </a:solidFill>
          <a:ln w="9525">
            <a:noFill/>
            <a:miter lim="800000"/>
            <a:headEnd/>
            <a:tailEnd/>
          </a:ln>
        </p:spPr>
        <p:txBody>
          <a:bodyPr wrap="none" anchor="ctr"/>
          <a:lstStyle/>
          <a:p>
            <a:r>
              <a:rPr lang="en-US" altLang="ko-KR"/>
              <a:t> </a:t>
            </a:r>
            <a:endParaRPr lang="ko-KR" altLang="en-US"/>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
          <p:cNvSpPr>
            <a:spLocks noChangeArrowheads="1" noChangeShapeType="1" noTextEdit="1"/>
          </p:cNvSpPr>
          <p:nvPr/>
        </p:nvSpPr>
        <p:spPr bwMode="auto">
          <a:xfrm>
            <a:off x="4643438" y="3714750"/>
            <a:ext cx="4214812" cy="530225"/>
          </a:xfrm>
          <a:prstGeom prst="rect">
            <a:avLst/>
          </a:prstGeom>
        </p:spPr>
        <p:txBody>
          <a:bodyPr wrap="none" fromWordArt="1">
            <a:prstTxWarp prst="textPlain">
              <a:avLst>
                <a:gd name="adj" fmla="val 50000"/>
              </a:avLst>
            </a:prstTxWarp>
          </a:bodyPr>
          <a:lstStyle/>
          <a:p>
            <a:pPr algn="ctr"/>
            <a:r>
              <a:rPr lang="ko-KR" altLang="en-US" sz="2800" kern="10" dirty="0" smtClean="0">
                <a:ln w="9525">
                  <a:solidFill>
                    <a:schemeClr val="tx1"/>
                  </a:solidFill>
                  <a:round/>
                  <a:headEnd/>
                  <a:tailEnd/>
                </a:ln>
                <a:cs typeface="Times New Roman"/>
              </a:rPr>
              <a:t>수급계획과 </a:t>
            </a:r>
            <a:r>
              <a:rPr lang="en-US" altLang="ko-KR" sz="2800" kern="10" dirty="0" smtClean="0">
                <a:ln w="9525">
                  <a:solidFill>
                    <a:schemeClr val="tx1"/>
                  </a:solidFill>
                  <a:round/>
                  <a:headEnd/>
                  <a:tailEnd/>
                </a:ln>
                <a:cs typeface="Times New Roman"/>
              </a:rPr>
              <a:t>LNG </a:t>
            </a:r>
            <a:r>
              <a:rPr lang="ko-KR" altLang="en-US" sz="2800" kern="10" dirty="0" smtClean="0">
                <a:ln w="9525">
                  <a:solidFill>
                    <a:schemeClr val="tx1"/>
                  </a:solidFill>
                  <a:round/>
                  <a:headEnd/>
                  <a:tailEnd/>
                </a:ln>
                <a:cs typeface="Times New Roman"/>
              </a:rPr>
              <a:t>도입의 적절성 검토</a:t>
            </a:r>
            <a:endParaRPr lang="ko-KR" altLang="en-US" sz="2800" kern="10" dirty="0">
              <a:ln w="9525">
                <a:solidFill>
                  <a:schemeClr val="tx1"/>
                </a:solidFill>
                <a:round/>
                <a:headEnd/>
                <a:tailEnd/>
              </a:ln>
              <a:latin typeface="Times New Roman"/>
              <a:cs typeface="Times New Roman"/>
            </a:endParaRPr>
          </a:p>
        </p:txBody>
      </p:sp>
      <p:sp>
        <p:nvSpPr>
          <p:cNvPr id="81923" name="Rectangle 3"/>
          <p:cNvSpPr>
            <a:spLocks noChangeArrowheads="1"/>
          </p:cNvSpPr>
          <p:nvPr/>
        </p:nvSpPr>
        <p:spPr bwMode="auto">
          <a:xfrm>
            <a:off x="4643438" y="4286250"/>
            <a:ext cx="4319587" cy="150813"/>
          </a:xfrm>
          <a:prstGeom prst="rect">
            <a:avLst/>
          </a:prstGeom>
          <a:solidFill>
            <a:srgbClr val="33CC33"/>
          </a:solidFill>
          <a:ln w="9525">
            <a:noFill/>
            <a:miter lim="800000"/>
            <a:headEnd/>
            <a:tailEnd/>
          </a:ln>
        </p:spPr>
        <p:txBody>
          <a:bodyPr wrap="none" anchor="ctr"/>
          <a:lstStyle/>
          <a:p>
            <a:r>
              <a:rPr lang="en-US" altLang="ko-KR"/>
              <a:t> </a:t>
            </a:r>
            <a:endParaRPr lang="ko-KR" altLang="en-US"/>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해당기간 중의 </a:t>
            </a:r>
            <a:r>
              <a:rPr lang="en-US" altLang="ko-KR" dirty="0" smtClean="0"/>
              <a:t>LNG</a:t>
            </a:r>
            <a:r>
              <a:rPr lang="ko-KR" altLang="en-US" dirty="0" smtClean="0"/>
              <a:t>수요추정상의 특이점</a:t>
            </a:r>
            <a:endParaRPr lang="ko-KR" altLang="en-US" dirty="0"/>
          </a:p>
        </p:txBody>
      </p:sp>
      <p:pic>
        <p:nvPicPr>
          <p:cNvPr id="4" name="Picture 2"/>
          <p:cNvPicPr>
            <a:picLocks noChangeAspect="1" noChangeArrowheads="1"/>
          </p:cNvPicPr>
          <p:nvPr/>
        </p:nvPicPr>
        <p:blipFill>
          <a:blip r:embed="rId2" cstate="print"/>
          <a:srcRect/>
          <a:stretch>
            <a:fillRect/>
          </a:stretch>
        </p:blipFill>
        <p:spPr bwMode="auto">
          <a:xfrm>
            <a:off x="6563052" y="1556792"/>
            <a:ext cx="1254560" cy="1800200"/>
          </a:xfrm>
          <a:prstGeom prst="rect">
            <a:avLst/>
          </a:prstGeom>
          <a:noFill/>
          <a:ln w="9525">
            <a:solidFill>
              <a:srgbClr val="7030A0"/>
            </a:solidFill>
            <a:miter lim="800000"/>
            <a:headEnd/>
            <a:tailEnd/>
          </a:ln>
        </p:spPr>
      </p:pic>
      <p:sp>
        <p:nvSpPr>
          <p:cNvPr id="5" name="TextBox 4"/>
          <p:cNvSpPr txBox="1"/>
          <p:nvPr/>
        </p:nvSpPr>
        <p:spPr bwMode="auto">
          <a:xfrm>
            <a:off x="7929586" y="3140968"/>
            <a:ext cx="1143008" cy="432048"/>
          </a:xfrm>
          <a:prstGeom prst="rect">
            <a:avLst/>
          </a:prstGeom>
          <a:noFill/>
          <a:ln w="9525">
            <a:solidFill>
              <a:schemeClr val="tx1"/>
            </a:solidFill>
            <a:miter lim="800000"/>
            <a:headEnd/>
            <a:tailEnd/>
          </a:ln>
        </p:spPr>
        <p:txBody>
          <a:bodyPr wrap="square" rtlCol="0">
            <a:noAutofit/>
          </a:bodyPr>
          <a:lstStyle/>
          <a:p>
            <a:pPr algn="ctr">
              <a:spcBef>
                <a:spcPct val="20000"/>
              </a:spcBef>
            </a:pPr>
            <a:r>
              <a:rPr lang="ko-KR" altLang="en-US" sz="1200" kern="0" smtClean="0">
                <a:solidFill>
                  <a:schemeClr val="tx2">
                    <a:lumMod val="75000"/>
                  </a:schemeClr>
                </a:solidFill>
                <a:latin typeface="Arial" pitchFamily="34" charset="0"/>
                <a:ea typeface="+mn-ea"/>
                <a:cs typeface="Arial" pitchFamily="34" charset="0"/>
              </a:rPr>
              <a:t>정부가 승인하지 않은 문서</a:t>
            </a:r>
            <a:endParaRPr lang="ko-KR" altLang="en-US" sz="1200" kern="0" dirty="0" smtClean="0">
              <a:solidFill>
                <a:schemeClr val="tx2">
                  <a:lumMod val="75000"/>
                </a:schemeClr>
              </a:solidFill>
              <a:latin typeface="Arial" pitchFamily="34" charset="0"/>
              <a:ea typeface="+mn-ea"/>
              <a:cs typeface="Arial" pitchFamily="34" charset="0"/>
            </a:endParaRPr>
          </a:p>
        </p:txBody>
      </p:sp>
      <p:cxnSp>
        <p:nvCxnSpPr>
          <p:cNvPr id="6" name="직선 화살표 연결선 19"/>
          <p:cNvCxnSpPr>
            <a:stCxn id="5" idx="1"/>
          </p:cNvCxnSpPr>
          <p:nvPr/>
        </p:nvCxnSpPr>
        <p:spPr>
          <a:xfrm rot="10800000">
            <a:off x="7283132" y="3068960"/>
            <a:ext cx="64645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1"/>
          <p:cNvPicPr>
            <a:picLocks noChangeAspect="1" noChangeArrowheads="1"/>
          </p:cNvPicPr>
          <p:nvPr/>
        </p:nvPicPr>
        <p:blipFill>
          <a:blip r:embed="rId3" cstate="print"/>
          <a:srcRect/>
          <a:stretch>
            <a:fillRect/>
          </a:stretch>
        </p:blipFill>
        <p:spPr bwMode="auto">
          <a:xfrm>
            <a:off x="8046150" y="1571612"/>
            <a:ext cx="622813" cy="833399"/>
          </a:xfrm>
          <a:prstGeom prst="rect">
            <a:avLst/>
          </a:prstGeom>
          <a:noFill/>
          <a:ln w="9525">
            <a:solidFill>
              <a:schemeClr val="tx1"/>
            </a:solid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8189026" y="1714488"/>
            <a:ext cx="642942" cy="900118"/>
          </a:xfrm>
          <a:prstGeom prst="rect">
            <a:avLst/>
          </a:prstGeom>
          <a:noFill/>
          <a:ln w="9525">
            <a:solidFill>
              <a:schemeClr val="tx1"/>
            </a:solidFill>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8275834" y="1928803"/>
            <a:ext cx="653884" cy="928694"/>
          </a:xfrm>
          <a:prstGeom prst="rect">
            <a:avLst/>
          </a:prstGeom>
          <a:noFill/>
          <a:ln w="9525">
            <a:solidFill>
              <a:schemeClr val="tx1"/>
            </a:solid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7974712" y="2071678"/>
            <a:ext cx="665764" cy="976282"/>
          </a:xfrm>
          <a:prstGeom prst="rect">
            <a:avLst/>
          </a:prstGeom>
          <a:noFill/>
          <a:ln w="9525">
            <a:solidFill>
              <a:schemeClr val="tx1"/>
            </a:solidFill>
            <a:miter lim="800000"/>
            <a:headEnd/>
            <a:tailEnd/>
          </a:ln>
          <a:effectLst/>
        </p:spPr>
      </p:pic>
      <p:sp>
        <p:nvSpPr>
          <p:cNvPr id="12" name="TextBox 11"/>
          <p:cNvSpPr txBox="1"/>
          <p:nvPr/>
        </p:nvSpPr>
        <p:spPr>
          <a:xfrm>
            <a:off x="714348" y="5786454"/>
            <a:ext cx="4357718" cy="369332"/>
          </a:xfrm>
          <a:prstGeom prst="rect">
            <a:avLst/>
          </a:prstGeom>
          <a:noFill/>
        </p:spPr>
        <p:txBody>
          <a:bodyPr wrap="square" rtlCol="0">
            <a:spAutoFit/>
          </a:bodyPr>
          <a:lstStyle/>
          <a:p>
            <a:r>
              <a:rPr lang="en-US" altLang="ko-KR" dirty="0" smtClean="0"/>
              <a:t>2013, 2014</a:t>
            </a:r>
            <a:r>
              <a:rPr lang="ko-KR" altLang="en-US" dirty="0" smtClean="0"/>
              <a:t>년 수요전망은</a:t>
            </a:r>
            <a:r>
              <a:rPr lang="en-US" altLang="ko-KR" dirty="0" smtClean="0"/>
              <a:t>?</a:t>
            </a:r>
            <a:endParaRPr lang="ko-KR" altLang="en-US" dirty="0"/>
          </a:p>
        </p:txBody>
      </p:sp>
      <p:graphicFrame>
        <p:nvGraphicFramePr>
          <p:cNvPr id="13" name="차트 6"/>
          <p:cNvGraphicFramePr/>
          <p:nvPr/>
        </p:nvGraphicFramePr>
        <p:xfrm>
          <a:off x="214282" y="1643050"/>
          <a:ext cx="6357982" cy="4161986"/>
        </p:xfrm>
        <a:graphic>
          <a:graphicData uri="http://schemas.openxmlformats.org/drawingml/2006/chart">
            <c:chart xmlns:c="http://schemas.openxmlformats.org/drawingml/2006/chart" xmlns:r="http://schemas.openxmlformats.org/officeDocument/2006/relationships" r:id="rId7"/>
          </a:graphicData>
        </a:graphic>
      </p:graphicFrame>
      <p:sp>
        <p:nvSpPr>
          <p:cNvPr id="18" name="Freeform 17"/>
          <p:cNvSpPr/>
          <p:nvPr/>
        </p:nvSpPr>
        <p:spPr>
          <a:xfrm>
            <a:off x="1905000" y="3467100"/>
            <a:ext cx="3855720" cy="1066800"/>
          </a:xfrm>
          <a:custGeom>
            <a:avLst/>
            <a:gdLst>
              <a:gd name="connsiteX0" fmla="*/ 0 w 3855720"/>
              <a:gd name="connsiteY0" fmla="*/ 1066800 h 1066800"/>
              <a:gd name="connsiteX1" fmla="*/ 259080 w 3855720"/>
              <a:gd name="connsiteY1" fmla="*/ 502920 h 1066800"/>
              <a:gd name="connsiteX2" fmla="*/ 518160 w 3855720"/>
              <a:gd name="connsiteY2" fmla="*/ 358140 h 1066800"/>
              <a:gd name="connsiteX3" fmla="*/ 777240 w 3855720"/>
              <a:gd name="connsiteY3" fmla="*/ 144780 h 1066800"/>
              <a:gd name="connsiteX4" fmla="*/ 1005840 w 3855720"/>
              <a:gd name="connsiteY4" fmla="*/ 83820 h 1066800"/>
              <a:gd name="connsiteX5" fmla="*/ 1272540 w 3855720"/>
              <a:gd name="connsiteY5" fmla="*/ 7620 h 1066800"/>
              <a:gd name="connsiteX6" fmla="*/ 1508760 w 3855720"/>
              <a:gd name="connsiteY6" fmla="*/ 83820 h 1066800"/>
              <a:gd name="connsiteX7" fmla="*/ 1805940 w 3855720"/>
              <a:gd name="connsiteY7" fmla="*/ 259080 h 1066800"/>
              <a:gd name="connsiteX8" fmla="*/ 2804160 w 3855720"/>
              <a:gd name="connsiteY8" fmla="*/ 167640 h 1066800"/>
              <a:gd name="connsiteX9" fmla="*/ 3855720 w 3855720"/>
              <a:gd name="connsiteY9"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5720" h="1066800">
                <a:moveTo>
                  <a:pt x="0" y="1066800"/>
                </a:moveTo>
                <a:cubicBezTo>
                  <a:pt x="86360" y="843915"/>
                  <a:pt x="172720" y="621030"/>
                  <a:pt x="259080" y="502920"/>
                </a:cubicBezTo>
                <a:cubicBezTo>
                  <a:pt x="345440" y="384810"/>
                  <a:pt x="431800" y="417830"/>
                  <a:pt x="518160" y="358140"/>
                </a:cubicBezTo>
                <a:cubicBezTo>
                  <a:pt x="604520" y="298450"/>
                  <a:pt x="695960" y="190500"/>
                  <a:pt x="777240" y="144780"/>
                </a:cubicBezTo>
                <a:cubicBezTo>
                  <a:pt x="858520" y="99060"/>
                  <a:pt x="1005840" y="83820"/>
                  <a:pt x="1005840" y="83820"/>
                </a:cubicBezTo>
                <a:cubicBezTo>
                  <a:pt x="1088390" y="60960"/>
                  <a:pt x="1188720" y="7620"/>
                  <a:pt x="1272540" y="7620"/>
                </a:cubicBezTo>
                <a:cubicBezTo>
                  <a:pt x="1356360" y="7620"/>
                  <a:pt x="1419860" y="41910"/>
                  <a:pt x="1508760" y="83820"/>
                </a:cubicBezTo>
                <a:cubicBezTo>
                  <a:pt x="1597660" y="125730"/>
                  <a:pt x="1590040" y="245110"/>
                  <a:pt x="1805940" y="259080"/>
                </a:cubicBezTo>
                <a:cubicBezTo>
                  <a:pt x="2021840" y="273050"/>
                  <a:pt x="2462530" y="210820"/>
                  <a:pt x="2804160" y="167640"/>
                </a:cubicBezTo>
                <a:cubicBezTo>
                  <a:pt x="3145790" y="124460"/>
                  <a:pt x="3855720" y="0"/>
                  <a:pt x="3855720" y="0"/>
                </a:cubicBez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9" name="Freeform 18"/>
          <p:cNvSpPr/>
          <p:nvPr/>
        </p:nvSpPr>
        <p:spPr>
          <a:xfrm>
            <a:off x="1158240" y="2682240"/>
            <a:ext cx="3528060" cy="1965960"/>
          </a:xfrm>
          <a:custGeom>
            <a:avLst/>
            <a:gdLst>
              <a:gd name="connsiteX0" fmla="*/ 0 w 3528060"/>
              <a:gd name="connsiteY0" fmla="*/ 1965960 h 1965960"/>
              <a:gd name="connsiteX1" fmla="*/ 236220 w 3528060"/>
              <a:gd name="connsiteY1" fmla="*/ 1653540 h 1965960"/>
              <a:gd name="connsiteX2" fmla="*/ 1234440 w 3528060"/>
              <a:gd name="connsiteY2" fmla="*/ 937260 h 1965960"/>
              <a:gd name="connsiteX3" fmla="*/ 2194560 w 3528060"/>
              <a:gd name="connsiteY3" fmla="*/ 914400 h 1965960"/>
              <a:gd name="connsiteX4" fmla="*/ 3528060 w 3528060"/>
              <a:gd name="connsiteY4" fmla="*/ 0 h 19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060" h="1965960">
                <a:moveTo>
                  <a:pt x="0" y="1965960"/>
                </a:moveTo>
                <a:cubicBezTo>
                  <a:pt x="15240" y="1895475"/>
                  <a:pt x="30480" y="1824990"/>
                  <a:pt x="236220" y="1653540"/>
                </a:cubicBezTo>
                <a:cubicBezTo>
                  <a:pt x="441960" y="1482090"/>
                  <a:pt x="908050" y="1060450"/>
                  <a:pt x="1234440" y="937260"/>
                </a:cubicBezTo>
                <a:cubicBezTo>
                  <a:pt x="1560830" y="814070"/>
                  <a:pt x="1812290" y="1070610"/>
                  <a:pt x="2194560" y="914400"/>
                </a:cubicBezTo>
                <a:cubicBezTo>
                  <a:pt x="2576830" y="758190"/>
                  <a:pt x="3291840" y="144780"/>
                  <a:pt x="3528060" y="0"/>
                </a:cubicBezTo>
              </a:path>
            </a:pathLst>
          </a:cu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0" name="Freeform 19"/>
          <p:cNvSpPr/>
          <p:nvPr/>
        </p:nvSpPr>
        <p:spPr>
          <a:xfrm>
            <a:off x="1394460" y="3520440"/>
            <a:ext cx="3810000" cy="998220"/>
          </a:xfrm>
          <a:custGeom>
            <a:avLst/>
            <a:gdLst>
              <a:gd name="connsiteX0" fmla="*/ 0 w 3810000"/>
              <a:gd name="connsiteY0" fmla="*/ 960120 h 998220"/>
              <a:gd name="connsiteX1" fmla="*/ 228600 w 3810000"/>
              <a:gd name="connsiteY1" fmla="*/ 853440 h 998220"/>
              <a:gd name="connsiteX2" fmla="*/ 1264920 w 3810000"/>
              <a:gd name="connsiteY2" fmla="*/ 91440 h 998220"/>
              <a:gd name="connsiteX3" fmla="*/ 2026920 w 3810000"/>
              <a:gd name="connsiteY3" fmla="*/ 304800 h 998220"/>
              <a:gd name="connsiteX4" fmla="*/ 3307080 w 3810000"/>
              <a:gd name="connsiteY4" fmla="*/ 251460 h 998220"/>
              <a:gd name="connsiteX5" fmla="*/ 3810000 w 3810000"/>
              <a:gd name="connsiteY5" fmla="*/ 68580 h 99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0" h="998220">
                <a:moveTo>
                  <a:pt x="0" y="960120"/>
                </a:moveTo>
                <a:cubicBezTo>
                  <a:pt x="8890" y="979170"/>
                  <a:pt x="17780" y="998220"/>
                  <a:pt x="228600" y="853440"/>
                </a:cubicBezTo>
                <a:cubicBezTo>
                  <a:pt x="439420" y="708660"/>
                  <a:pt x="965200" y="182880"/>
                  <a:pt x="1264920" y="91440"/>
                </a:cubicBezTo>
                <a:cubicBezTo>
                  <a:pt x="1564640" y="0"/>
                  <a:pt x="1686560" y="278130"/>
                  <a:pt x="2026920" y="304800"/>
                </a:cubicBezTo>
                <a:cubicBezTo>
                  <a:pt x="2367280" y="331470"/>
                  <a:pt x="3009900" y="290830"/>
                  <a:pt x="3307080" y="251460"/>
                </a:cubicBezTo>
                <a:cubicBezTo>
                  <a:pt x="3604260" y="212090"/>
                  <a:pt x="3707130" y="140335"/>
                  <a:pt x="3810000" y="68580"/>
                </a:cubicBezTo>
              </a:path>
            </a:pathLst>
          </a:custGeom>
          <a:ln w="254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1" name="직사각형 22"/>
          <p:cNvSpPr/>
          <p:nvPr/>
        </p:nvSpPr>
        <p:spPr>
          <a:xfrm>
            <a:off x="2987824" y="2924944"/>
            <a:ext cx="530915" cy="276999"/>
          </a:xfrm>
          <a:prstGeom prst="rect">
            <a:avLst/>
          </a:prstGeom>
        </p:spPr>
        <p:txBody>
          <a:bodyPr wrap="square">
            <a:spAutoFit/>
          </a:bodyPr>
          <a:lstStyle/>
          <a:p>
            <a:r>
              <a:rPr lang="en-US" altLang="ko-KR" sz="1200" dirty="0" smtClean="0"/>
              <a:t>551</a:t>
            </a:r>
            <a:endParaRPr lang="ko-KR" altLang="en-US" sz="1200" dirty="0"/>
          </a:p>
        </p:txBody>
      </p:sp>
      <p:sp>
        <p:nvSpPr>
          <p:cNvPr id="22" name="직사각형 23"/>
          <p:cNvSpPr/>
          <p:nvPr/>
        </p:nvSpPr>
        <p:spPr>
          <a:xfrm>
            <a:off x="3248997" y="3077344"/>
            <a:ext cx="530915" cy="276999"/>
          </a:xfrm>
          <a:prstGeom prst="rect">
            <a:avLst/>
          </a:prstGeom>
        </p:spPr>
        <p:txBody>
          <a:bodyPr wrap="square">
            <a:spAutoFit/>
          </a:bodyPr>
          <a:lstStyle/>
          <a:p>
            <a:r>
              <a:rPr lang="en-US" altLang="ko-KR" sz="1200" dirty="0" smtClean="0"/>
              <a:t>584</a:t>
            </a:r>
            <a:endParaRPr lang="ko-KR" altLang="en-US" sz="1200" dirty="0"/>
          </a:p>
        </p:txBody>
      </p:sp>
      <p:sp>
        <p:nvSpPr>
          <p:cNvPr id="23" name="직사각형 24"/>
          <p:cNvSpPr/>
          <p:nvPr/>
        </p:nvSpPr>
        <p:spPr>
          <a:xfrm>
            <a:off x="3465021" y="3284984"/>
            <a:ext cx="458907" cy="276999"/>
          </a:xfrm>
          <a:prstGeom prst="rect">
            <a:avLst/>
          </a:prstGeom>
          <a:solidFill>
            <a:schemeClr val="bg1"/>
          </a:solidFill>
          <a:ln>
            <a:solidFill>
              <a:schemeClr val="accent1">
                <a:shade val="95000"/>
                <a:satMod val="105000"/>
              </a:schemeClr>
            </a:solidFill>
          </a:ln>
        </p:spPr>
        <p:txBody>
          <a:bodyPr wrap="square">
            <a:spAutoFit/>
          </a:bodyPr>
          <a:lstStyle/>
          <a:p>
            <a:r>
              <a:rPr lang="en-US" altLang="ko-KR" sz="1200" dirty="0" smtClean="0"/>
              <a:t>616</a:t>
            </a:r>
            <a:endParaRPr lang="ko-KR" altLang="en-US" sz="1200" dirty="0"/>
          </a:p>
        </p:txBody>
      </p:sp>
      <p:sp>
        <p:nvSpPr>
          <p:cNvPr id="24" name="직사각형 22"/>
          <p:cNvSpPr/>
          <p:nvPr/>
        </p:nvSpPr>
        <p:spPr>
          <a:xfrm>
            <a:off x="2683763" y="3071810"/>
            <a:ext cx="530915" cy="276999"/>
          </a:xfrm>
          <a:prstGeom prst="rect">
            <a:avLst/>
          </a:prstGeom>
        </p:spPr>
        <p:txBody>
          <a:bodyPr wrap="square">
            <a:spAutoFit/>
          </a:bodyPr>
          <a:lstStyle/>
          <a:p>
            <a:r>
              <a:rPr lang="en-US" altLang="ko-KR" sz="1200" dirty="0" smtClean="0"/>
              <a:t>450</a:t>
            </a:r>
            <a:endParaRPr lang="ko-KR" altLang="en-US" sz="1200" dirty="0"/>
          </a:p>
        </p:txBody>
      </p:sp>
      <p:sp>
        <p:nvSpPr>
          <p:cNvPr id="25" name="직사각형 22"/>
          <p:cNvSpPr/>
          <p:nvPr/>
        </p:nvSpPr>
        <p:spPr>
          <a:xfrm>
            <a:off x="2540887" y="3294877"/>
            <a:ext cx="530915" cy="276999"/>
          </a:xfrm>
          <a:prstGeom prst="rect">
            <a:avLst/>
          </a:prstGeom>
        </p:spPr>
        <p:txBody>
          <a:bodyPr wrap="square">
            <a:spAutoFit/>
          </a:bodyPr>
          <a:lstStyle/>
          <a:p>
            <a:r>
              <a:rPr lang="en-US" altLang="ko-KR" sz="1200" dirty="0" smtClean="0"/>
              <a:t>350</a:t>
            </a:r>
            <a:endParaRPr lang="ko-KR" altLang="en-US" sz="1200" dirty="0"/>
          </a:p>
        </p:txBody>
      </p:sp>
      <p:sp>
        <p:nvSpPr>
          <p:cNvPr id="26" name="직사각형 22"/>
          <p:cNvSpPr/>
          <p:nvPr/>
        </p:nvSpPr>
        <p:spPr>
          <a:xfrm>
            <a:off x="2947235" y="2353440"/>
            <a:ext cx="673791" cy="246221"/>
          </a:xfrm>
          <a:prstGeom prst="rect">
            <a:avLst/>
          </a:prstGeom>
        </p:spPr>
        <p:txBody>
          <a:bodyPr wrap="square">
            <a:spAutoFit/>
          </a:bodyPr>
          <a:lstStyle/>
          <a:p>
            <a:r>
              <a:rPr lang="en-US" altLang="ko-KR" sz="1000" dirty="0" smtClean="0"/>
              <a:t>16.2%</a:t>
            </a:r>
            <a:endParaRPr lang="ko-KR" altLang="en-US" sz="1000" dirty="0"/>
          </a:p>
        </p:txBody>
      </p:sp>
      <p:sp>
        <p:nvSpPr>
          <p:cNvPr id="27" name="직사각형 23"/>
          <p:cNvSpPr/>
          <p:nvPr/>
        </p:nvSpPr>
        <p:spPr>
          <a:xfrm>
            <a:off x="3208408" y="2505840"/>
            <a:ext cx="673791" cy="246221"/>
          </a:xfrm>
          <a:prstGeom prst="rect">
            <a:avLst/>
          </a:prstGeom>
        </p:spPr>
        <p:txBody>
          <a:bodyPr wrap="square">
            <a:spAutoFit/>
          </a:bodyPr>
          <a:lstStyle/>
          <a:p>
            <a:r>
              <a:rPr lang="en-US" altLang="ko-KR" sz="1000" dirty="0" smtClean="0"/>
              <a:t>17.3%</a:t>
            </a:r>
            <a:endParaRPr lang="ko-KR" altLang="en-US" sz="1000" dirty="0"/>
          </a:p>
        </p:txBody>
      </p:sp>
      <p:sp>
        <p:nvSpPr>
          <p:cNvPr id="28" name="직사각형 22"/>
          <p:cNvSpPr/>
          <p:nvPr/>
        </p:nvSpPr>
        <p:spPr>
          <a:xfrm>
            <a:off x="2643174" y="2500306"/>
            <a:ext cx="673791" cy="246221"/>
          </a:xfrm>
          <a:prstGeom prst="rect">
            <a:avLst/>
          </a:prstGeom>
        </p:spPr>
        <p:txBody>
          <a:bodyPr wrap="square">
            <a:spAutoFit/>
          </a:bodyPr>
          <a:lstStyle/>
          <a:p>
            <a:r>
              <a:rPr lang="en-US" altLang="ko-KR" sz="1000" dirty="0" smtClean="0"/>
              <a:t>13.4%</a:t>
            </a:r>
            <a:endParaRPr lang="ko-KR" altLang="en-US" sz="1000" dirty="0"/>
          </a:p>
        </p:txBody>
      </p:sp>
      <p:sp>
        <p:nvSpPr>
          <p:cNvPr id="29" name="직사각형 22"/>
          <p:cNvSpPr/>
          <p:nvPr/>
        </p:nvSpPr>
        <p:spPr>
          <a:xfrm>
            <a:off x="2500298" y="2723373"/>
            <a:ext cx="673791" cy="246221"/>
          </a:xfrm>
          <a:prstGeom prst="rect">
            <a:avLst/>
          </a:prstGeom>
        </p:spPr>
        <p:txBody>
          <a:bodyPr wrap="square">
            <a:spAutoFit/>
          </a:bodyPr>
          <a:lstStyle/>
          <a:p>
            <a:r>
              <a:rPr lang="en-US" altLang="ko-KR" sz="1000" dirty="0" smtClean="0"/>
              <a:t>10.6%</a:t>
            </a:r>
            <a:endParaRPr lang="ko-KR" altLang="en-US" sz="1000" dirty="0"/>
          </a:p>
        </p:txBody>
      </p:sp>
      <p:sp>
        <p:nvSpPr>
          <p:cNvPr id="30" name="직사각형 23"/>
          <p:cNvSpPr/>
          <p:nvPr/>
        </p:nvSpPr>
        <p:spPr>
          <a:xfrm>
            <a:off x="3469581" y="2698102"/>
            <a:ext cx="673791" cy="246221"/>
          </a:xfrm>
          <a:prstGeom prst="rect">
            <a:avLst/>
          </a:prstGeom>
        </p:spPr>
        <p:txBody>
          <a:bodyPr wrap="square">
            <a:spAutoFit/>
          </a:bodyPr>
          <a:lstStyle/>
          <a:p>
            <a:r>
              <a:rPr lang="en-US" altLang="ko-KR" sz="1000" dirty="0" smtClean="0"/>
              <a:t>19.3%</a:t>
            </a:r>
            <a:endParaRPr lang="ko-KR" altLang="en-US" sz="1000" dirty="0"/>
          </a:p>
        </p:txBody>
      </p:sp>
      <p:sp>
        <p:nvSpPr>
          <p:cNvPr id="31" name="직사각형 12"/>
          <p:cNvSpPr/>
          <p:nvPr/>
        </p:nvSpPr>
        <p:spPr>
          <a:xfrm>
            <a:off x="2678762" y="2004674"/>
            <a:ext cx="1038330" cy="3711962"/>
          </a:xfrm>
          <a:prstGeom prst="rect">
            <a:avLst/>
          </a:prstGeom>
          <a:solidFill>
            <a:schemeClr val="accent1">
              <a:alpha val="6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bwMode="auto">
          <a:xfrm>
            <a:off x="6143636" y="3714752"/>
            <a:ext cx="2714644" cy="2786082"/>
          </a:xfrm>
          <a:prstGeom prst="rect">
            <a:avLst/>
          </a:prstGeom>
          <a:solidFill>
            <a:schemeClr val="bg1"/>
          </a:solidFill>
          <a:ln w="9525">
            <a:solidFill>
              <a:schemeClr val="tx1"/>
            </a:solidFill>
            <a:miter lim="800000"/>
            <a:headEnd/>
            <a:tailEnd/>
          </a:ln>
        </p:spPr>
        <p:txBody>
          <a:bodyPr wrap="square" rtlCol="0">
            <a:noAutofit/>
          </a:bodyPr>
          <a:lstStyle/>
          <a:p>
            <a:pPr marL="266700" indent="-266700">
              <a:spcBef>
                <a:spcPct val="20000"/>
              </a:spcBef>
              <a:buFont typeface="Arial" pitchFamily="34" charset="0"/>
              <a:buChar char="•"/>
            </a:pPr>
            <a:r>
              <a:rPr lang="en-US" altLang="ko-KR" sz="1400" kern="0" dirty="0" smtClean="0">
                <a:solidFill>
                  <a:schemeClr val="tx2">
                    <a:lumMod val="75000"/>
                  </a:schemeClr>
                </a:solidFill>
                <a:latin typeface="Arial" pitchFamily="34" charset="0"/>
                <a:ea typeface="+mn-ea"/>
                <a:cs typeface="Arial" pitchFamily="34" charset="0"/>
              </a:rPr>
              <a:t>2012</a:t>
            </a:r>
            <a:r>
              <a:rPr lang="ko-KR" altLang="en-US" sz="1400" kern="0" dirty="0" smtClean="0">
                <a:solidFill>
                  <a:schemeClr val="tx2">
                    <a:lumMod val="75000"/>
                  </a:schemeClr>
                </a:solidFill>
                <a:latin typeface="Arial" pitchFamily="34" charset="0"/>
                <a:ea typeface="+mn-ea"/>
                <a:cs typeface="Arial" pitchFamily="34" charset="0"/>
              </a:rPr>
              <a:t>년 실적 </a:t>
            </a:r>
            <a:r>
              <a:rPr lang="en-US" altLang="ko-KR" sz="1400" kern="0" dirty="0" smtClean="0">
                <a:solidFill>
                  <a:schemeClr val="tx2">
                    <a:lumMod val="75000"/>
                  </a:schemeClr>
                </a:solidFill>
                <a:latin typeface="Arial" pitchFamily="34" charset="0"/>
                <a:ea typeface="+mn-ea"/>
                <a:cs typeface="Arial" pitchFamily="34" charset="0"/>
              </a:rPr>
              <a:t>(</a:t>
            </a:r>
            <a:r>
              <a:rPr lang="ko-KR" altLang="en-US" sz="1400" kern="0" dirty="0" smtClean="0">
                <a:solidFill>
                  <a:schemeClr val="tx2">
                    <a:lumMod val="75000"/>
                  </a:schemeClr>
                </a:solidFill>
                <a:latin typeface="Arial" pitchFamily="34" charset="0"/>
                <a:ea typeface="+mn-ea"/>
                <a:cs typeface="Arial" pitchFamily="34" charset="0"/>
              </a:rPr>
              <a:t>전년대비</a:t>
            </a:r>
            <a:r>
              <a:rPr lang="en-US" altLang="ko-KR" sz="1400" kern="0" dirty="0" smtClean="0">
                <a:solidFill>
                  <a:schemeClr val="tx2">
                    <a:lumMod val="75000"/>
                  </a:schemeClr>
                </a:solidFill>
                <a:latin typeface="Arial" pitchFamily="34" charset="0"/>
                <a:ea typeface="+mn-ea"/>
                <a:cs typeface="Arial" pitchFamily="34" charset="0"/>
              </a:rPr>
              <a:t>)</a:t>
            </a:r>
          </a:p>
          <a:p>
            <a:pPr marL="266700" indent="-266700">
              <a:spcBef>
                <a:spcPct val="20000"/>
              </a:spcBef>
              <a:buFont typeface="Wingdings" pitchFamily="2" charset="2"/>
              <a:buChar char="ü"/>
            </a:pPr>
            <a:r>
              <a:rPr lang="ko-KR" altLang="en-US" sz="1400" dirty="0" smtClean="0">
                <a:solidFill>
                  <a:srgbClr val="FF0000"/>
                </a:solidFill>
              </a:rPr>
              <a:t>발전용   </a:t>
            </a:r>
            <a:r>
              <a:rPr lang="en-US" altLang="ko-KR" sz="1400" dirty="0" smtClean="0">
                <a:solidFill>
                  <a:srgbClr val="FF0000"/>
                </a:solidFill>
              </a:rPr>
              <a:t>9.12% </a:t>
            </a:r>
            <a:r>
              <a:rPr lang="ko-KR" altLang="en-US" sz="1400" dirty="0" smtClean="0">
                <a:solidFill>
                  <a:srgbClr val="FF0000"/>
                </a:solidFill>
              </a:rPr>
              <a:t>증가</a:t>
            </a:r>
            <a:endParaRPr lang="en-US" altLang="ko-KR" sz="1400" dirty="0" smtClean="0">
              <a:solidFill>
                <a:srgbClr val="FF0000"/>
              </a:solidFill>
            </a:endParaRPr>
          </a:p>
          <a:p>
            <a:pPr marL="266700" indent="-266700">
              <a:spcBef>
                <a:spcPct val="20000"/>
              </a:spcBef>
              <a:buFont typeface="Wingdings" pitchFamily="2" charset="2"/>
              <a:buChar char="ü"/>
            </a:pPr>
            <a:r>
              <a:rPr lang="ko-KR" altLang="en-US" sz="1400" dirty="0" smtClean="0">
                <a:solidFill>
                  <a:srgbClr val="FF0000"/>
                </a:solidFill>
              </a:rPr>
              <a:t>도시가스  </a:t>
            </a:r>
            <a:r>
              <a:rPr lang="en-US" altLang="ko-KR" sz="1400" dirty="0" smtClean="0">
                <a:solidFill>
                  <a:srgbClr val="FF0000"/>
                </a:solidFill>
              </a:rPr>
              <a:t>7.31% </a:t>
            </a:r>
            <a:r>
              <a:rPr lang="ko-KR" altLang="en-US" sz="1400" dirty="0" smtClean="0">
                <a:solidFill>
                  <a:srgbClr val="FF0000"/>
                </a:solidFill>
              </a:rPr>
              <a:t>증가</a:t>
            </a:r>
            <a:endParaRPr lang="en-US" altLang="ko-KR" sz="1400" dirty="0" smtClean="0">
              <a:solidFill>
                <a:srgbClr val="FF0000"/>
              </a:solidFill>
            </a:endParaRPr>
          </a:p>
          <a:p>
            <a:pPr marL="266700" indent="-266700">
              <a:spcBef>
                <a:spcPct val="20000"/>
              </a:spcBef>
            </a:pPr>
            <a:r>
              <a:rPr lang="en-US" altLang="ko-KR" sz="1400" dirty="0" smtClean="0"/>
              <a:t>=&gt; </a:t>
            </a:r>
            <a:r>
              <a:rPr lang="ko-KR" altLang="en-US" sz="1400" dirty="0" smtClean="0"/>
              <a:t>중기계획 이미 과다추정</a:t>
            </a:r>
            <a:endParaRPr lang="en-US" altLang="ko-KR" sz="1400" dirty="0" smtClean="0"/>
          </a:p>
          <a:p>
            <a:pPr marL="266700" indent="-266700">
              <a:spcBef>
                <a:spcPct val="20000"/>
              </a:spcBef>
              <a:buFont typeface="Wingdings" pitchFamily="2" charset="2"/>
              <a:buChar char="ü"/>
            </a:pPr>
            <a:endParaRPr lang="en-US" altLang="ko-KR" sz="1400" kern="0" dirty="0" smtClean="0">
              <a:solidFill>
                <a:schemeClr val="tx2">
                  <a:lumMod val="75000"/>
                </a:schemeClr>
              </a:solidFill>
              <a:latin typeface="Arial" pitchFamily="34" charset="0"/>
              <a:ea typeface="+mn-ea"/>
              <a:cs typeface="Arial" pitchFamily="34" charset="0"/>
            </a:endParaRPr>
          </a:p>
          <a:p>
            <a:pPr marL="266700" indent="-266700">
              <a:spcBef>
                <a:spcPct val="20000"/>
              </a:spcBef>
            </a:pPr>
            <a:r>
              <a:rPr lang="ko-KR" altLang="en-US" sz="1400" kern="0" dirty="0" smtClean="0">
                <a:solidFill>
                  <a:schemeClr val="tx2">
                    <a:lumMod val="75000"/>
                  </a:schemeClr>
                </a:solidFill>
                <a:latin typeface="Arial" pitchFamily="34" charset="0"/>
                <a:cs typeface="Arial" pitchFamily="34" charset="0"/>
              </a:rPr>
              <a:t>출처</a:t>
            </a:r>
            <a:r>
              <a:rPr lang="en-US" altLang="ko-KR" sz="1400" kern="0" dirty="0" smtClean="0">
                <a:solidFill>
                  <a:schemeClr val="tx2">
                    <a:lumMod val="75000"/>
                  </a:schemeClr>
                </a:solidFill>
                <a:latin typeface="Arial" pitchFamily="34" charset="0"/>
                <a:cs typeface="Arial" pitchFamily="34" charset="0"/>
              </a:rPr>
              <a:t>: EPSIS (LNG</a:t>
            </a:r>
            <a:r>
              <a:rPr lang="ko-KR" altLang="en-US" sz="1400" kern="0" dirty="0" smtClean="0">
                <a:solidFill>
                  <a:schemeClr val="tx2">
                    <a:lumMod val="75000"/>
                  </a:schemeClr>
                </a:solidFill>
                <a:latin typeface="Arial" pitchFamily="34" charset="0"/>
                <a:cs typeface="Arial" pitchFamily="34" charset="0"/>
              </a:rPr>
              <a:t>발전량</a:t>
            </a:r>
            <a:r>
              <a:rPr lang="en-US" altLang="ko-KR" sz="1400" kern="0" dirty="0" smtClean="0">
                <a:solidFill>
                  <a:schemeClr val="tx2">
                    <a:lumMod val="75000"/>
                  </a:schemeClr>
                </a:solidFill>
                <a:latin typeface="Arial" pitchFamily="34" charset="0"/>
                <a:cs typeface="Arial" pitchFamily="34" charset="0"/>
              </a:rPr>
              <a:t>)</a:t>
            </a:r>
          </a:p>
          <a:p>
            <a:pPr marL="266700" indent="-266700">
              <a:spcBef>
                <a:spcPct val="20000"/>
              </a:spcBef>
            </a:pPr>
            <a:r>
              <a:rPr lang="en-US" altLang="ko-KR" sz="1400" kern="0" dirty="0" smtClean="0">
                <a:solidFill>
                  <a:schemeClr val="tx2">
                    <a:lumMod val="75000"/>
                  </a:schemeClr>
                </a:solidFill>
                <a:latin typeface="Arial" pitchFamily="34" charset="0"/>
                <a:cs typeface="Arial" pitchFamily="34" charset="0"/>
              </a:rPr>
              <a:t>2012 </a:t>
            </a:r>
            <a:r>
              <a:rPr lang="ko-KR" altLang="en-US" sz="1400" kern="0" dirty="0" smtClean="0">
                <a:solidFill>
                  <a:schemeClr val="tx2">
                    <a:lumMod val="75000"/>
                  </a:schemeClr>
                </a:solidFill>
                <a:latin typeface="Arial" pitchFamily="34" charset="0"/>
                <a:cs typeface="Arial" pitchFamily="34" charset="0"/>
              </a:rPr>
              <a:t>년</a:t>
            </a:r>
            <a:r>
              <a:rPr lang="en-US" altLang="ko-KR" sz="1400" kern="0" dirty="0" smtClean="0">
                <a:solidFill>
                  <a:schemeClr val="tx2">
                    <a:lumMod val="75000"/>
                  </a:schemeClr>
                </a:solidFill>
                <a:latin typeface="Arial" pitchFamily="34" charset="0"/>
                <a:cs typeface="Arial" pitchFamily="34" charset="0"/>
              </a:rPr>
              <a:t>– 105,176.7GWh</a:t>
            </a:r>
          </a:p>
          <a:p>
            <a:pPr marL="266700" indent="-266700">
              <a:spcBef>
                <a:spcPct val="20000"/>
              </a:spcBef>
            </a:pPr>
            <a:r>
              <a:rPr lang="en-US" altLang="ko-KR" sz="1400" kern="0" dirty="0" smtClean="0">
                <a:solidFill>
                  <a:schemeClr val="tx2">
                    <a:lumMod val="75000"/>
                  </a:schemeClr>
                </a:solidFill>
                <a:latin typeface="Arial" pitchFamily="34" charset="0"/>
                <a:cs typeface="Arial" pitchFamily="34" charset="0"/>
              </a:rPr>
              <a:t>2011</a:t>
            </a:r>
            <a:r>
              <a:rPr lang="ko-KR" altLang="en-US" sz="1400" kern="0" dirty="0" smtClean="0">
                <a:solidFill>
                  <a:schemeClr val="tx2">
                    <a:lumMod val="75000"/>
                  </a:schemeClr>
                </a:solidFill>
                <a:latin typeface="Arial" pitchFamily="34" charset="0"/>
                <a:cs typeface="Arial" pitchFamily="34" charset="0"/>
              </a:rPr>
              <a:t>년 </a:t>
            </a:r>
            <a:r>
              <a:rPr lang="en-US" altLang="ko-KR" sz="1400" kern="0" dirty="0" smtClean="0">
                <a:solidFill>
                  <a:schemeClr val="tx2">
                    <a:lumMod val="75000"/>
                  </a:schemeClr>
                </a:solidFill>
                <a:latin typeface="Arial" pitchFamily="34" charset="0"/>
                <a:cs typeface="Arial" pitchFamily="34" charset="0"/>
              </a:rPr>
              <a:t>–   96,005.0GWh</a:t>
            </a:r>
          </a:p>
          <a:p>
            <a:pPr marL="266700" indent="-266700">
              <a:spcBef>
                <a:spcPct val="20000"/>
              </a:spcBef>
            </a:pPr>
            <a:endParaRPr lang="en-US" altLang="ko-KR" sz="1400" kern="0" dirty="0" smtClean="0">
              <a:solidFill>
                <a:schemeClr val="tx2">
                  <a:lumMod val="75000"/>
                </a:schemeClr>
              </a:solidFill>
              <a:latin typeface="Arial" pitchFamily="34" charset="0"/>
              <a:cs typeface="Arial" pitchFamily="34" charset="0"/>
            </a:endParaRPr>
          </a:p>
          <a:p>
            <a:pPr marL="266700" indent="-266700">
              <a:spcBef>
                <a:spcPct val="20000"/>
              </a:spcBef>
            </a:pPr>
            <a:r>
              <a:rPr lang="ko-KR" altLang="en-US" sz="1400" kern="0" dirty="0" smtClean="0">
                <a:solidFill>
                  <a:schemeClr val="tx2">
                    <a:lumMod val="75000"/>
                  </a:schemeClr>
                </a:solidFill>
                <a:latin typeface="Arial" pitchFamily="34" charset="0"/>
                <a:cs typeface="Arial" pitchFamily="34" charset="0"/>
              </a:rPr>
              <a:t>출처</a:t>
            </a:r>
            <a:r>
              <a:rPr lang="en-US" altLang="ko-KR" sz="1400" kern="0" dirty="0" smtClean="0">
                <a:solidFill>
                  <a:schemeClr val="tx2">
                    <a:lumMod val="75000"/>
                  </a:schemeClr>
                </a:solidFill>
                <a:latin typeface="Arial" pitchFamily="34" charset="0"/>
                <a:cs typeface="Arial" pitchFamily="34" charset="0"/>
              </a:rPr>
              <a:t>: </a:t>
            </a:r>
            <a:r>
              <a:rPr lang="ko-KR" altLang="en-US" sz="1400" kern="0" dirty="0" smtClean="0">
                <a:solidFill>
                  <a:schemeClr val="tx2">
                    <a:lumMod val="75000"/>
                  </a:schemeClr>
                </a:solidFill>
                <a:latin typeface="Arial" pitchFamily="34" charset="0"/>
                <a:cs typeface="Arial" pitchFamily="34" charset="0"/>
              </a:rPr>
              <a:t>도시가스협회 </a:t>
            </a:r>
            <a:r>
              <a:rPr lang="en-US" altLang="ko-KR" sz="1400" dirty="0" smtClean="0"/>
              <a:t>2013</a:t>
            </a:r>
            <a:r>
              <a:rPr lang="ko-KR" altLang="en-US" sz="1400" dirty="0" smtClean="0"/>
              <a:t>년</a:t>
            </a:r>
            <a:r>
              <a:rPr lang="en-US" altLang="ko-KR" sz="1400" dirty="0" smtClean="0"/>
              <a:t>1</a:t>
            </a:r>
            <a:r>
              <a:rPr lang="ko-KR" altLang="en-US" sz="1400" dirty="0" smtClean="0"/>
              <a:t>월 도시가스사업통계월보</a:t>
            </a:r>
            <a:r>
              <a:rPr lang="en-US" altLang="ko-KR" sz="1400" dirty="0" smtClean="0"/>
              <a:t>(</a:t>
            </a:r>
            <a:r>
              <a:rPr lang="ko-KR" altLang="en-US" sz="1400" dirty="0" smtClean="0"/>
              <a:t>수정</a:t>
            </a:r>
            <a:r>
              <a:rPr lang="en-US" altLang="ko-KR" sz="1400" dirty="0" smtClean="0"/>
              <a:t>) </a:t>
            </a:r>
            <a:endParaRPr lang="en-US" altLang="ko-KR" sz="1400" kern="0" dirty="0" smtClean="0">
              <a:solidFill>
                <a:schemeClr val="tx2">
                  <a:lumMod val="75000"/>
                </a:schemeClr>
              </a:solidFill>
              <a:latin typeface="Arial" pitchFamily="34" charset="0"/>
              <a:cs typeface="Arial" pitchFamily="34" charset="0"/>
            </a:endParaRPr>
          </a:p>
          <a:p>
            <a:pPr marL="266700" indent="-266700">
              <a:spcBef>
                <a:spcPct val="20000"/>
              </a:spcBef>
            </a:pPr>
            <a:endParaRPr lang="ko-KR" altLang="en-US" sz="1400" kern="0" dirty="0" smtClean="0">
              <a:solidFill>
                <a:schemeClr val="tx2">
                  <a:lumMod val="75000"/>
                </a:schemeClr>
              </a:solidFill>
              <a:latin typeface="Arial" pitchFamily="34" charset="0"/>
              <a:ea typeface="+mn-ea"/>
              <a:cs typeface="Arial" pitchFamily="34" charset="0"/>
            </a:endParaRPr>
          </a:p>
        </p:txBody>
      </p:sp>
      <p:sp>
        <p:nvSpPr>
          <p:cNvPr id="36" name="TextBox 35"/>
          <p:cNvSpPr txBox="1"/>
          <p:nvPr/>
        </p:nvSpPr>
        <p:spPr>
          <a:xfrm>
            <a:off x="714348" y="6131502"/>
            <a:ext cx="4357718" cy="369332"/>
          </a:xfrm>
          <a:prstGeom prst="rect">
            <a:avLst/>
          </a:prstGeom>
          <a:noFill/>
        </p:spPr>
        <p:txBody>
          <a:bodyPr wrap="square" rtlCol="0">
            <a:spAutoFit/>
          </a:bodyPr>
          <a:lstStyle/>
          <a:p>
            <a:r>
              <a:rPr lang="ko-KR" altLang="en-US" dirty="0" smtClean="0"/>
              <a:t>도시가스용</a:t>
            </a:r>
            <a:r>
              <a:rPr lang="en-US" altLang="ko-KR" dirty="0" smtClean="0"/>
              <a:t>, </a:t>
            </a:r>
            <a:r>
              <a:rPr lang="ko-KR" altLang="en-US" dirty="0" smtClean="0"/>
              <a:t>발전용 각각 점검</a:t>
            </a:r>
            <a:r>
              <a:rPr lang="en-US" altLang="ko-KR" dirty="0" smtClean="0"/>
              <a:t>!</a:t>
            </a:r>
            <a:endParaRPr lang="ko-KR" alt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strips(upRight)">
                                      <p:cBhvr>
                                        <p:cTn id="7" dur="500"/>
                                        <p:tgtEl>
                                          <p:spTgt spid="1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strips(upRight)">
                                      <p:cBhvr>
                                        <p:cTn id="12" dur="500"/>
                                        <p:tgtEl>
                                          <p:spTgt spid="13">
                                            <p:graphicEl>
                                              <a:chart seriesIdx="0" categoryIdx="-4" bldStep="series"/>
                                            </p:graphicEl>
                                          </p:spTgt>
                                        </p:tgtEl>
                                      </p:cBhvr>
                                    </p:animEffect>
                                  </p:childTnLst>
                                </p:cTn>
                              </p:par>
                            </p:childTnLst>
                          </p:cTn>
                        </p:par>
                        <p:par>
                          <p:cTn id="13" fill="hold">
                            <p:stCondLst>
                              <p:cond delay="500"/>
                            </p:stCondLst>
                            <p:childTnLst>
                              <p:par>
                                <p:cTn id="14" presetID="18" presetClass="entr" presetSubtype="3"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trips(upRigh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strips(upRight)">
                                      <p:cBhvr>
                                        <p:cTn id="21" dur="500"/>
                                        <p:tgtEl>
                                          <p:spTgt spid="13">
                                            <p:graphicEl>
                                              <a:chart seriesIdx="1" categoryIdx="-4" bldStep="series"/>
                                            </p:graphicEl>
                                          </p:spTgt>
                                        </p:tgtEl>
                                      </p:cBhvr>
                                    </p:animEffect>
                                  </p:childTnLst>
                                </p:cTn>
                              </p:par>
                            </p:childTnLst>
                          </p:cTn>
                        </p:par>
                        <p:par>
                          <p:cTn id="22" fill="hold">
                            <p:stCondLst>
                              <p:cond delay="500"/>
                            </p:stCondLst>
                            <p:childTnLst>
                              <p:par>
                                <p:cTn id="23" presetID="18" presetClass="entr" presetSubtype="3"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strips(upRigh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strips(upRight)">
                                      <p:cBhvr>
                                        <p:cTn id="30" dur="500"/>
                                        <p:tgtEl>
                                          <p:spTgt spid="13">
                                            <p:graphicEl>
                                              <a:chart seriesIdx="2" categoryIdx="-4" bldStep="series"/>
                                            </p:graphicEl>
                                          </p:spTgt>
                                        </p:tgtEl>
                                      </p:cBhvr>
                                    </p:animEffect>
                                  </p:childTnLst>
                                </p:cTn>
                              </p:par>
                            </p:childTnLst>
                          </p:cTn>
                        </p:par>
                        <p:par>
                          <p:cTn id="31" fill="hold">
                            <p:stCondLst>
                              <p:cond delay="500"/>
                            </p:stCondLst>
                            <p:childTnLst>
                              <p:par>
                                <p:cTn id="32" presetID="18" presetClass="entr" presetSubtype="3"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trips(upRigh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13">
                                            <p:graphicEl>
                                              <a:chart seriesIdx="3" categoryIdx="-4" bldStep="series"/>
                                            </p:graphicEl>
                                          </p:spTgt>
                                        </p:tgtEl>
                                        <p:attrNameLst>
                                          <p:attrName>style.visibility</p:attrName>
                                        </p:attrNameLst>
                                      </p:cBhvr>
                                      <p:to>
                                        <p:strVal val="visible"/>
                                      </p:to>
                                    </p:set>
                                    <p:animEffect transition="in" filter="strips(upRight)">
                                      <p:cBhvr>
                                        <p:cTn id="39" dur="500"/>
                                        <p:tgtEl>
                                          <p:spTgt spid="13">
                                            <p:graphicEl>
                                              <a:chart seriesIdx="3" categoryIdx="-4" bldStep="series"/>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wipe(down)">
                                      <p:cBhvr>
                                        <p:cTn id="50" dur="500"/>
                                        <p:tgtEl>
                                          <p:spTgt spid="22">
                                            <p:txEl>
                                              <p:pRg st="0" end="0"/>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bg/>
                                          </p:spTgt>
                                        </p:tgtEl>
                                        <p:attrNameLst>
                                          <p:attrName>style.visibility</p:attrName>
                                        </p:attrNameLst>
                                      </p:cBhvr>
                                      <p:to>
                                        <p:strVal val="visible"/>
                                      </p:to>
                                    </p:set>
                                    <p:animEffect transition="in" filter="wipe(down)">
                                      <p:cBhvr>
                                        <p:cTn id="53" dur="500"/>
                                        <p:tgtEl>
                                          <p:spTgt spid="23">
                                            <p:bg/>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wipe(down)">
                                      <p:cBhvr>
                                        <p:cTn id="56" dur="500"/>
                                        <p:tgtEl>
                                          <p:spTgt spid="23">
                                            <p:txEl>
                                              <p:pRg st="0" end="0"/>
                                            </p:txEl>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animEffect transition="in" filter="wipe(down)">
                                      <p:cBhvr>
                                        <p:cTn id="59" dur="500"/>
                                        <p:tgtEl>
                                          <p:spTgt spid="21">
                                            <p:txEl>
                                              <p:pRg st="0" end="0"/>
                                            </p:tx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down)">
                                      <p:cBhvr>
                                        <p:cTn id="62" dur="500"/>
                                        <p:tgtEl>
                                          <p:spTgt spid="24">
                                            <p:txEl>
                                              <p:pRg st="0" end="0"/>
                                            </p:txEl>
                                          </p:spTgt>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5">
                                            <p:txEl>
                                              <p:pRg st="0" end="0"/>
                                            </p:txEl>
                                          </p:spTgt>
                                        </p:tgtEl>
                                        <p:attrNameLst>
                                          <p:attrName>style.visibility</p:attrName>
                                        </p:attrNameLst>
                                      </p:cBhvr>
                                      <p:to>
                                        <p:strVal val="visible"/>
                                      </p:to>
                                    </p:set>
                                    <p:animEffect transition="in" filter="wipe(down)">
                                      <p:cBhvr>
                                        <p:cTn id="65" dur="500"/>
                                        <p:tgtEl>
                                          <p:spTgt spid="2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7">
                                            <p:txEl>
                                              <p:pRg st="0" end="0"/>
                                            </p:txEl>
                                          </p:spTgt>
                                        </p:tgtEl>
                                        <p:attrNameLst>
                                          <p:attrName>style.visibility</p:attrName>
                                        </p:attrNameLst>
                                      </p:cBhvr>
                                      <p:to>
                                        <p:strVal val="visible"/>
                                      </p:to>
                                    </p:set>
                                    <p:animEffect transition="in" filter="wipe(down)">
                                      <p:cBhvr>
                                        <p:cTn id="70" dur="500"/>
                                        <p:tgtEl>
                                          <p:spTgt spid="27">
                                            <p:txEl>
                                              <p:pRg st="0" end="0"/>
                                            </p:txEl>
                                          </p:spTgt>
                                        </p:tgtEl>
                                      </p:cBhvr>
                                    </p:animEffect>
                                  </p:childTnLst>
                                </p:cTn>
                              </p:par>
                              <p:par>
                                <p:cTn id="71" presetID="22" presetClass="entr" presetSubtype="4" fill="hold" nodeType="with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Effect transition="in" filter="wipe(down)">
                                      <p:cBhvr>
                                        <p:cTn id="73" dur="500"/>
                                        <p:tgtEl>
                                          <p:spTgt spid="26">
                                            <p:txEl>
                                              <p:pRg st="0" end="0"/>
                                            </p:txEl>
                                          </p:spTgt>
                                        </p:tgtEl>
                                      </p:cBhvr>
                                    </p:animEffect>
                                  </p:childTnLst>
                                </p:cTn>
                              </p:par>
                              <p:par>
                                <p:cTn id="74" presetID="22" presetClass="entr" presetSubtype="4" fill="hold" nodeType="withEffect">
                                  <p:stCondLst>
                                    <p:cond delay="0"/>
                                  </p:stCondLst>
                                  <p:childTnLst>
                                    <p:set>
                                      <p:cBhvr>
                                        <p:cTn id="75" dur="1" fill="hold">
                                          <p:stCondLst>
                                            <p:cond delay="0"/>
                                          </p:stCondLst>
                                        </p:cTn>
                                        <p:tgtEl>
                                          <p:spTgt spid="28">
                                            <p:txEl>
                                              <p:pRg st="0" end="0"/>
                                            </p:txEl>
                                          </p:spTgt>
                                        </p:tgtEl>
                                        <p:attrNameLst>
                                          <p:attrName>style.visibility</p:attrName>
                                        </p:attrNameLst>
                                      </p:cBhvr>
                                      <p:to>
                                        <p:strVal val="visible"/>
                                      </p:to>
                                    </p:set>
                                    <p:animEffect transition="in" filter="wipe(down)">
                                      <p:cBhvr>
                                        <p:cTn id="76" dur="500"/>
                                        <p:tgtEl>
                                          <p:spTgt spid="28">
                                            <p:txEl>
                                              <p:pRg st="0" end="0"/>
                                            </p:txEl>
                                          </p:spTgt>
                                        </p:tgtEl>
                                      </p:cBhvr>
                                    </p:animEffect>
                                  </p:childTnLst>
                                </p:cTn>
                              </p:par>
                              <p:par>
                                <p:cTn id="77" presetID="22" presetClass="entr" presetSubtype="4" fill="hold" nodeType="withEffect">
                                  <p:stCondLst>
                                    <p:cond delay="0"/>
                                  </p:stCondLst>
                                  <p:childTnLst>
                                    <p:set>
                                      <p:cBhvr>
                                        <p:cTn id="78" dur="1" fill="hold">
                                          <p:stCondLst>
                                            <p:cond delay="0"/>
                                          </p:stCondLst>
                                        </p:cTn>
                                        <p:tgtEl>
                                          <p:spTgt spid="29">
                                            <p:txEl>
                                              <p:pRg st="0" end="0"/>
                                            </p:txEl>
                                          </p:spTgt>
                                        </p:tgtEl>
                                        <p:attrNameLst>
                                          <p:attrName>style.visibility</p:attrName>
                                        </p:attrNameLst>
                                      </p:cBhvr>
                                      <p:to>
                                        <p:strVal val="visible"/>
                                      </p:to>
                                    </p:set>
                                    <p:animEffect transition="in" filter="wipe(down)">
                                      <p:cBhvr>
                                        <p:cTn id="79" dur="500"/>
                                        <p:tgtEl>
                                          <p:spTgt spid="29">
                                            <p:txEl>
                                              <p:pRg st="0" end="0"/>
                                            </p:txEl>
                                          </p:spTgt>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0">
                                            <p:txEl>
                                              <p:pRg st="0" end="0"/>
                                            </p:txEl>
                                          </p:spTgt>
                                        </p:tgtEl>
                                        <p:attrNameLst>
                                          <p:attrName>style.visibility</p:attrName>
                                        </p:attrNameLst>
                                      </p:cBhvr>
                                      <p:to>
                                        <p:strVal val="visible"/>
                                      </p:to>
                                    </p:set>
                                    <p:animEffect transition="in" filter="wipe(down)">
                                      <p:cBhvr>
                                        <p:cTn id="82" dur="500"/>
                                        <p:tgtEl>
                                          <p:spTgt spid="30">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dissolve">
                                      <p:cBhvr>
                                        <p:cTn id="87" dur="500"/>
                                        <p:tgtEl>
                                          <p:spTgt spid="4"/>
                                        </p:tgtEl>
                                      </p:cBhvr>
                                    </p:animEffect>
                                  </p:childTnLst>
                                </p:cTn>
                              </p:par>
                            </p:childTnLst>
                          </p:cTn>
                        </p:par>
                        <p:par>
                          <p:cTn id="88" fill="hold">
                            <p:stCondLst>
                              <p:cond delay="500"/>
                            </p:stCondLst>
                            <p:childTnLst>
                              <p:par>
                                <p:cTn id="89" presetID="18" presetClass="entr" presetSubtype="12"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strips(downLeft)">
                                      <p:cBhvr>
                                        <p:cTn id="91" dur="500"/>
                                        <p:tgtEl>
                                          <p:spTgt spid="6"/>
                                        </p:tgtEl>
                                      </p:cBhvr>
                                    </p:animEffect>
                                  </p:childTnLst>
                                </p:cTn>
                              </p:par>
                              <p:par>
                                <p:cTn id="92" presetID="18" presetClass="entr" presetSubtype="12" fill="hold" grpId="0" nodeType="with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strips(downLeft)">
                                      <p:cBhvr>
                                        <p:cTn id="94" dur="500"/>
                                        <p:tgtEl>
                                          <p:spTgt spid="5"/>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additive="base">
                                        <p:cTn id="99" dur="500" fill="hold"/>
                                        <p:tgtEl>
                                          <p:spTgt spid="8"/>
                                        </p:tgtEl>
                                        <p:attrNameLst>
                                          <p:attrName>ppt_x</p:attrName>
                                        </p:attrNameLst>
                                      </p:cBhvr>
                                      <p:tavLst>
                                        <p:tav tm="0">
                                          <p:val>
                                            <p:strVal val="#ppt_x"/>
                                          </p:val>
                                        </p:tav>
                                        <p:tav tm="100000">
                                          <p:val>
                                            <p:strVal val="#ppt_x"/>
                                          </p:val>
                                        </p:tav>
                                      </p:tavLst>
                                    </p:anim>
                                    <p:anim calcmode="lin" valueType="num">
                                      <p:cBhvr additive="base">
                                        <p:cTn id="100" dur="500" fill="hold"/>
                                        <p:tgtEl>
                                          <p:spTgt spid="8"/>
                                        </p:tgtEl>
                                        <p:attrNameLst>
                                          <p:attrName>ppt_y</p:attrName>
                                        </p:attrNameLst>
                                      </p:cBhvr>
                                      <p:tavLst>
                                        <p:tav tm="0">
                                          <p:val>
                                            <p:strVal val="1+#ppt_h/2"/>
                                          </p:val>
                                        </p:tav>
                                        <p:tav tm="100000">
                                          <p:val>
                                            <p:strVal val="#ppt_y"/>
                                          </p:val>
                                        </p:tav>
                                      </p:tavLst>
                                    </p:anim>
                                  </p:childTnLst>
                                </p:cTn>
                              </p:par>
                            </p:childTnLst>
                          </p:cTn>
                        </p:par>
                        <p:par>
                          <p:cTn id="101" fill="hold">
                            <p:stCondLst>
                              <p:cond delay="500"/>
                            </p:stCondLst>
                            <p:childTnLst>
                              <p:par>
                                <p:cTn id="102" presetID="2" presetClass="entr" presetSubtype="4" fill="hold" nodeType="afterEffect">
                                  <p:stCondLst>
                                    <p:cond delay="0"/>
                                  </p:stCondLst>
                                  <p:childTnLst>
                                    <p:set>
                                      <p:cBhvr>
                                        <p:cTn id="103" dur="1" fill="hold">
                                          <p:stCondLst>
                                            <p:cond delay="0"/>
                                          </p:stCondLst>
                                        </p:cTn>
                                        <p:tgtEl>
                                          <p:spTgt spid="9"/>
                                        </p:tgtEl>
                                        <p:attrNameLst>
                                          <p:attrName>style.visibility</p:attrName>
                                        </p:attrNameLst>
                                      </p:cBhvr>
                                      <p:to>
                                        <p:strVal val="visible"/>
                                      </p:to>
                                    </p:set>
                                    <p:anim calcmode="lin" valueType="num">
                                      <p:cBhvr additive="base">
                                        <p:cTn id="104" dur="500" fill="hold"/>
                                        <p:tgtEl>
                                          <p:spTgt spid="9"/>
                                        </p:tgtEl>
                                        <p:attrNameLst>
                                          <p:attrName>ppt_x</p:attrName>
                                        </p:attrNameLst>
                                      </p:cBhvr>
                                      <p:tavLst>
                                        <p:tav tm="0">
                                          <p:val>
                                            <p:strVal val="#ppt_x"/>
                                          </p:val>
                                        </p:tav>
                                        <p:tav tm="100000">
                                          <p:val>
                                            <p:strVal val="#ppt_x"/>
                                          </p:val>
                                        </p:tav>
                                      </p:tavLst>
                                    </p:anim>
                                    <p:anim calcmode="lin" valueType="num">
                                      <p:cBhvr additive="base">
                                        <p:cTn id="105" dur="500" fill="hold"/>
                                        <p:tgtEl>
                                          <p:spTgt spid="9"/>
                                        </p:tgtEl>
                                        <p:attrNameLst>
                                          <p:attrName>ppt_y</p:attrName>
                                        </p:attrNameLst>
                                      </p:cBhvr>
                                      <p:tavLst>
                                        <p:tav tm="0">
                                          <p:val>
                                            <p:strVal val="1+#ppt_h/2"/>
                                          </p:val>
                                        </p:tav>
                                        <p:tav tm="100000">
                                          <p:val>
                                            <p:strVal val="#ppt_y"/>
                                          </p:val>
                                        </p:tav>
                                      </p:tavLst>
                                    </p:anim>
                                  </p:childTnLst>
                                </p:cTn>
                              </p:par>
                            </p:childTnLst>
                          </p:cTn>
                        </p:par>
                        <p:par>
                          <p:cTn id="106" fill="hold">
                            <p:stCondLst>
                              <p:cond delay="1000"/>
                            </p:stCondLst>
                            <p:childTnLst>
                              <p:par>
                                <p:cTn id="107" presetID="2" presetClass="entr" presetSubtype="4" fill="hold" nodeType="after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additive="base">
                                        <p:cTn id="109" dur="500" fill="hold"/>
                                        <p:tgtEl>
                                          <p:spTgt spid="10"/>
                                        </p:tgtEl>
                                        <p:attrNameLst>
                                          <p:attrName>ppt_x</p:attrName>
                                        </p:attrNameLst>
                                      </p:cBhvr>
                                      <p:tavLst>
                                        <p:tav tm="0">
                                          <p:val>
                                            <p:strVal val="#ppt_x"/>
                                          </p:val>
                                        </p:tav>
                                        <p:tav tm="100000">
                                          <p:val>
                                            <p:strVal val="#ppt_x"/>
                                          </p:val>
                                        </p:tav>
                                      </p:tavLst>
                                    </p:anim>
                                    <p:anim calcmode="lin" valueType="num">
                                      <p:cBhvr additive="base">
                                        <p:cTn id="110" dur="500" fill="hold"/>
                                        <p:tgtEl>
                                          <p:spTgt spid="10"/>
                                        </p:tgtEl>
                                        <p:attrNameLst>
                                          <p:attrName>ppt_y</p:attrName>
                                        </p:attrNameLst>
                                      </p:cBhvr>
                                      <p:tavLst>
                                        <p:tav tm="0">
                                          <p:val>
                                            <p:strVal val="1+#ppt_h/2"/>
                                          </p:val>
                                        </p:tav>
                                        <p:tav tm="100000">
                                          <p:val>
                                            <p:strVal val="#ppt_y"/>
                                          </p:val>
                                        </p:tav>
                                      </p:tavLst>
                                    </p:anim>
                                  </p:childTnLst>
                                </p:cTn>
                              </p:par>
                            </p:childTnLst>
                          </p:cTn>
                        </p:par>
                        <p:par>
                          <p:cTn id="111" fill="hold">
                            <p:stCondLst>
                              <p:cond delay="1500"/>
                            </p:stCondLst>
                            <p:childTnLst>
                              <p:par>
                                <p:cTn id="112" presetID="2" presetClass="entr" presetSubtype="4" fill="hold" nodeType="afterEffect">
                                  <p:stCondLst>
                                    <p:cond delay="0"/>
                                  </p:stCondLst>
                                  <p:childTnLst>
                                    <p:set>
                                      <p:cBhvr>
                                        <p:cTn id="113" dur="1" fill="hold">
                                          <p:stCondLst>
                                            <p:cond delay="0"/>
                                          </p:stCondLst>
                                        </p:cTn>
                                        <p:tgtEl>
                                          <p:spTgt spid="11"/>
                                        </p:tgtEl>
                                        <p:attrNameLst>
                                          <p:attrName>style.visibility</p:attrName>
                                        </p:attrNameLst>
                                      </p:cBhvr>
                                      <p:to>
                                        <p:strVal val="visible"/>
                                      </p:to>
                                    </p:set>
                                    <p:anim calcmode="lin" valueType="num">
                                      <p:cBhvr additive="base">
                                        <p:cTn id="114" dur="500" fill="hold"/>
                                        <p:tgtEl>
                                          <p:spTgt spid="11"/>
                                        </p:tgtEl>
                                        <p:attrNameLst>
                                          <p:attrName>ppt_x</p:attrName>
                                        </p:attrNameLst>
                                      </p:cBhvr>
                                      <p:tavLst>
                                        <p:tav tm="0">
                                          <p:val>
                                            <p:strVal val="#ppt_x"/>
                                          </p:val>
                                        </p:tav>
                                        <p:tav tm="100000">
                                          <p:val>
                                            <p:strVal val="#ppt_x"/>
                                          </p:val>
                                        </p:tav>
                                      </p:tavLst>
                                    </p:anim>
                                    <p:anim calcmode="lin" valueType="num">
                                      <p:cBhvr additive="base">
                                        <p:cTn id="1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3" presetClass="entr" presetSubtype="0" fill="hold" grpId="0" nodeType="clickEffect">
                                  <p:stCondLst>
                                    <p:cond delay="0"/>
                                  </p:stCondLst>
                                  <p:childTnLst>
                                    <p:set>
                                      <p:cBhvr>
                                        <p:cTn id="119" dur="1" fill="hold">
                                          <p:stCondLst>
                                            <p:cond delay="0"/>
                                          </p:stCondLst>
                                        </p:cTn>
                                        <p:tgtEl>
                                          <p:spTgt spid="7">
                                            <p:bg/>
                                          </p:spTgt>
                                        </p:tgtEl>
                                        <p:attrNameLst>
                                          <p:attrName>style.visibility</p:attrName>
                                        </p:attrNameLst>
                                      </p:cBhvr>
                                      <p:to>
                                        <p:strVal val="visible"/>
                                      </p:to>
                                    </p:set>
                                    <p:anim calcmode="lin" valueType="num">
                                      <p:cBhvr>
                                        <p:cTn id="120" dur="500" fill="hold"/>
                                        <p:tgtEl>
                                          <p:spTgt spid="7">
                                            <p:bg/>
                                          </p:spTgt>
                                        </p:tgtEl>
                                        <p:attrNameLst>
                                          <p:attrName>ppt_w</p:attrName>
                                        </p:attrNameLst>
                                      </p:cBhvr>
                                      <p:tavLst>
                                        <p:tav tm="0">
                                          <p:val>
                                            <p:fltVal val="0"/>
                                          </p:val>
                                        </p:tav>
                                        <p:tav tm="100000">
                                          <p:val>
                                            <p:strVal val="#ppt_w"/>
                                          </p:val>
                                        </p:tav>
                                      </p:tavLst>
                                    </p:anim>
                                    <p:anim calcmode="lin" valueType="num">
                                      <p:cBhvr>
                                        <p:cTn id="121" dur="500" fill="hold"/>
                                        <p:tgtEl>
                                          <p:spTgt spid="7">
                                            <p:bg/>
                                          </p:spTgt>
                                        </p:tgtEl>
                                        <p:attrNameLst>
                                          <p:attrName>ppt_h</p:attrName>
                                        </p:attrNameLst>
                                      </p:cBhvr>
                                      <p:tavLst>
                                        <p:tav tm="0">
                                          <p:val>
                                            <p:fltVal val="0"/>
                                          </p:val>
                                        </p:tav>
                                        <p:tav tm="100000">
                                          <p:val>
                                            <p:strVal val="#ppt_h"/>
                                          </p:val>
                                        </p:tav>
                                      </p:tavLst>
                                    </p:anim>
                                    <p:animEffect transition="in" filter="fade">
                                      <p:cBhvr>
                                        <p:cTn id="122" dur="500"/>
                                        <p:tgtEl>
                                          <p:spTgt spid="7">
                                            <p:bg/>
                                          </p:spTgt>
                                        </p:tgtEl>
                                      </p:cBhvr>
                                    </p:animEffect>
                                  </p:childTnLst>
                                </p:cTn>
                              </p:par>
                              <p:par>
                                <p:cTn id="123" presetID="53" presetClass="entr" presetSubtype="0" fill="hold" grpId="0" nodeType="withEffect">
                                  <p:stCondLst>
                                    <p:cond delay="0"/>
                                  </p:stCondLst>
                                  <p:childTnLst>
                                    <p:set>
                                      <p:cBhvr>
                                        <p:cTn id="124" dur="1" fill="hold">
                                          <p:stCondLst>
                                            <p:cond delay="0"/>
                                          </p:stCondLst>
                                        </p:cTn>
                                        <p:tgtEl>
                                          <p:spTgt spid="7">
                                            <p:txEl>
                                              <p:pRg st="0" end="0"/>
                                            </p:txEl>
                                          </p:spTgt>
                                        </p:tgtEl>
                                        <p:attrNameLst>
                                          <p:attrName>style.visibility</p:attrName>
                                        </p:attrNameLst>
                                      </p:cBhvr>
                                      <p:to>
                                        <p:strVal val="visible"/>
                                      </p:to>
                                    </p:set>
                                    <p:anim calcmode="lin" valueType="num">
                                      <p:cBhvr>
                                        <p:cTn id="12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2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27" dur="500"/>
                                        <p:tgtEl>
                                          <p:spTgt spid="7">
                                            <p:txEl>
                                              <p:pRg st="0" end="0"/>
                                            </p:txEl>
                                          </p:spTgt>
                                        </p:tgtEl>
                                      </p:cBhvr>
                                    </p:animEffect>
                                  </p:childTnLst>
                                </p:cTn>
                              </p:par>
                              <p:par>
                                <p:cTn id="128" presetID="53" presetClass="entr" presetSubtype="0" fill="hold" grpId="0" nodeType="withEffect">
                                  <p:stCondLst>
                                    <p:cond delay="0"/>
                                  </p:stCondLst>
                                  <p:childTnLst>
                                    <p:set>
                                      <p:cBhvr>
                                        <p:cTn id="129" dur="1" fill="hold">
                                          <p:stCondLst>
                                            <p:cond delay="0"/>
                                          </p:stCondLst>
                                        </p:cTn>
                                        <p:tgtEl>
                                          <p:spTgt spid="7">
                                            <p:txEl>
                                              <p:pRg st="1" end="1"/>
                                            </p:txEl>
                                          </p:spTgt>
                                        </p:tgtEl>
                                        <p:attrNameLst>
                                          <p:attrName>style.visibility</p:attrName>
                                        </p:attrNameLst>
                                      </p:cBhvr>
                                      <p:to>
                                        <p:strVal val="visible"/>
                                      </p:to>
                                    </p:set>
                                    <p:anim calcmode="lin" valueType="num">
                                      <p:cBhvr>
                                        <p:cTn id="130"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1"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32" dur="500"/>
                                        <p:tgtEl>
                                          <p:spTgt spid="7">
                                            <p:txEl>
                                              <p:pRg st="1" end="1"/>
                                            </p:txEl>
                                          </p:spTgt>
                                        </p:tgtEl>
                                      </p:cBhvr>
                                    </p:animEffect>
                                  </p:childTnLst>
                                </p:cTn>
                              </p:par>
                              <p:par>
                                <p:cTn id="133" presetID="53" presetClass="entr" presetSubtype="0" fill="hold" grpId="0" nodeType="withEffect">
                                  <p:stCondLst>
                                    <p:cond delay="0"/>
                                  </p:stCondLst>
                                  <p:childTnLst>
                                    <p:set>
                                      <p:cBhvr>
                                        <p:cTn id="134" dur="1" fill="hold">
                                          <p:stCondLst>
                                            <p:cond delay="0"/>
                                          </p:stCondLst>
                                        </p:cTn>
                                        <p:tgtEl>
                                          <p:spTgt spid="7">
                                            <p:txEl>
                                              <p:pRg st="2" end="2"/>
                                            </p:txEl>
                                          </p:spTgt>
                                        </p:tgtEl>
                                        <p:attrNameLst>
                                          <p:attrName>style.visibility</p:attrName>
                                        </p:attrNameLst>
                                      </p:cBhvr>
                                      <p:to>
                                        <p:strVal val="visible"/>
                                      </p:to>
                                    </p:set>
                                    <p:anim calcmode="lin" valueType="num">
                                      <p:cBhvr>
                                        <p:cTn id="13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36"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37" dur="500"/>
                                        <p:tgtEl>
                                          <p:spTgt spid="7">
                                            <p:txEl>
                                              <p:pRg st="2" end="2"/>
                                            </p:txEl>
                                          </p:spTgt>
                                        </p:tgtEl>
                                      </p:cBhvr>
                                    </p:animEffect>
                                  </p:childTnLst>
                                </p:cTn>
                              </p:par>
                              <p:par>
                                <p:cTn id="138" presetID="53" presetClass="entr" presetSubtype="0" fill="hold" grpId="0" nodeType="withEffect">
                                  <p:stCondLst>
                                    <p:cond delay="0"/>
                                  </p:stCondLst>
                                  <p:childTnLst>
                                    <p:set>
                                      <p:cBhvr>
                                        <p:cTn id="139" dur="1" fill="hold">
                                          <p:stCondLst>
                                            <p:cond delay="0"/>
                                          </p:stCondLst>
                                        </p:cTn>
                                        <p:tgtEl>
                                          <p:spTgt spid="7">
                                            <p:txEl>
                                              <p:pRg st="3" end="3"/>
                                            </p:txEl>
                                          </p:spTgt>
                                        </p:tgtEl>
                                        <p:attrNameLst>
                                          <p:attrName>style.visibility</p:attrName>
                                        </p:attrNameLst>
                                      </p:cBhvr>
                                      <p:to>
                                        <p:strVal val="visible"/>
                                      </p:to>
                                    </p:set>
                                    <p:anim calcmode="lin" valueType="num">
                                      <p:cBhvr>
                                        <p:cTn id="140"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41"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42" dur="500"/>
                                        <p:tgtEl>
                                          <p:spTgt spid="7">
                                            <p:txEl>
                                              <p:pRg st="3" end="3"/>
                                            </p:txEl>
                                          </p:spTgt>
                                        </p:tgtEl>
                                      </p:cBhvr>
                                    </p:animEffect>
                                  </p:childTnLst>
                                </p:cTn>
                              </p:par>
                              <p:par>
                                <p:cTn id="143" presetID="53" presetClass="entr" presetSubtype="0" fill="hold" grpId="0" nodeType="withEffect">
                                  <p:stCondLst>
                                    <p:cond delay="0"/>
                                  </p:stCondLst>
                                  <p:childTnLst>
                                    <p:set>
                                      <p:cBhvr>
                                        <p:cTn id="144" dur="1" fill="hold">
                                          <p:stCondLst>
                                            <p:cond delay="0"/>
                                          </p:stCondLst>
                                        </p:cTn>
                                        <p:tgtEl>
                                          <p:spTgt spid="7">
                                            <p:txEl>
                                              <p:pRg st="5" end="5"/>
                                            </p:txEl>
                                          </p:spTgt>
                                        </p:tgtEl>
                                        <p:attrNameLst>
                                          <p:attrName>style.visibility</p:attrName>
                                        </p:attrNameLst>
                                      </p:cBhvr>
                                      <p:to>
                                        <p:strVal val="visible"/>
                                      </p:to>
                                    </p:set>
                                    <p:anim calcmode="lin" valueType="num">
                                      <p:cBhvr>
                                        <p:cTn id="145"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46"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47" dur="500"/>
                                        <p:tgtEl>
                                          <p:spTgt spid="7">
                                            <p:txEl>
                                              <p:pRg st="5" end="5"/>
                                            </p:txEl>
                                          </p:spTgt>
                                        </p:tgtEl>
                                      </p:cBhvr>
                                    </p:animEffect>
                                  </p:childTnLst>
                                </p:cTn>
                              </p:par>
                              <p:par>
                                <p:cTn id="148" presetID="53" presetClass="entr" presetSubtype="0" fill="hold" grpId="0" nodeType="withEffect">
                                  <p:stCondLst>
                                    <p:cond delay="0"/>
                                  </p:stCondLst>
                                  <p:childTnLst>
                                    <p:set>
                                      <p:cBhvr>
                                        <p:cTn id="149" dur="1" fill="hold">
                                          <p:stCondLst>
                                            <p:cond delay="0"/>
                                          </p:stCondLst>
                                        </p:cTn>
                                        <p:tgtEl>
                                          <p:spTgt spid="7">
                                            <p:txEl>
                                              <p:pRg st="6" end="6"/>
                                            </p:txEl>
                                          </p:spTgt>
                                        </p:tgtEl>
                                        <p:attrNameLst>
                                          <p:attrName>style.visibility</p:attrName>
                                        </p:attrNameLst>
                                      </p:cBhvr>
                                      <p:to>
                                        <p:strVal val="visible"/>
                                      </p:to>
                                    </p:set>
                                    <p:anim calcmode="lin" valueType="num">
                                      <p:cBhvr>
                                        <p:cTn id="150"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51"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52" dur="500"/>
                                        <p:tgtEl>
                                          <p:spTgt spid="7">
                                            <p:txEl>
                                              <p:pRg st="6" end="6"/>
                                            </p:txEl>
                                          </p:spTgt>
                                        </p:tgtEl>
                                      </p:cBhvr>
                                    </p:animEffect>
                                  </p:childTnLst>
                                </p:cTn>
                              </p:par>
                              <p:par>
                                <p:cTn id="153" presetID="53" presetClass="entr" presetSubtype="0" fill="hold" grpId="0" nodeType="withEffect">
                                  <p:stCondLst>
                                    <p:cond delay="0"/>
                                  </p:stCondLst>
                                  <p:childTnLst>
                                    <p:set>
                                      <p:cBhvr>
                                        <p:cTn id="154" dur="1" fill="hold">
                                          <p:stCondLst>
                                            <p:cond delay="0"/>
                                          </p:stCondLst>
                                        </p:cTn>
                                        <p:tgtEl>
                                          <p:spTgt spid="7">
                                            <p:txEl>
                                              <p:pRg st="7" end="7"/>
                                            </p:txEl>
                                          </p:spTgt>
                                        </p:tgtEl>
                                        <p:attrNameLst>
                                          <p:attrName>style.visibility</p:attrName>
                                        </p:attrNameLst>
                                      </p:cBhvr>
                                      <p:to>
                                        <p:strVal val="visible"/>
                                      </p:to>
                                    </p:set>
                                    <p:anim calcmode="lin" valueType="num">
                                      <p:cBhvr>
                                        <p:cTn id="155"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156"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157" dur="500"/>
                                        <p:tgtEl>
                                          <p:spTgt spid="7">
                                            <p:txEl>
                                              <p:pRg st="7" end="7"/>
                                            </p:txEl>
                                          </p:spTgt>
                                        </p:tgtEl>
                                      </p:cBhvr>
                                    </p:animEffect>
                                  </p:childTnLst>
                                </p:cTn>
                              </p:par>
                              <p:par>
                                <p:cTn id="158" presetID="53" presetClass="entr" presetSubtype="0" fill="hold" grpId="0" nodeType="withEffect">
                                  <p:stCondLst>
                                    <p:cond delay="0"/>
                                  </p:stCondLst>
                                  <p:childTnLst>
                                    <p:set>
                                      <p:cBhvr>
                                        <p:cTn id="159" dur="1" fill="hold">
                                          <p:stCondLst>
                                            <p:cond delay="0"/>
                                          </p:stCondLst>
                                        </p:cTn>
                                        <p:tgtEl>
                                          <p:spTgt spid="7">
                                            <p:txEl>
                                              <p:pRg st="9" end="9"/>
                                            </p:txEl>
                                          </p:spTgt>
                                        </p:tgtEl>
                                        <p:attrNameLst>
                                          <p:attrName>style.visibility</p:attrName>
                                        </p:attrNameLst>
                                      </p:cBhvr>
                                      <p:to>
                                        <p:strVal val="visible"/>
                                      </p:to>
                                    </p:set>
                                    <p:anim calcmode="lin" valueType="num">
                                      <p:cBhvr>
                                        <p:cTn id="160"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161" dur="500" fill="hold"/>
                                        <p:tgtEl>
                                          <p:spTgt spid="7">
                                            <p:txEl>
                                              <p:pRg st="9" end="9"/>
                                            </p:txEl>
                                          </p:spTgt>
                                        </p:tgtEl>
                                        <p:attrNameLst>
                                          <p:attrName>ppt_h</p:attrName>
                                        </p:attrNameLst>
                                      </p:cBhvr>
                                      <p:tavLst>
                                        <p:tav tm="0">
                                          <p:val>
                                            <p:fltVal val="0"/>
                                          </p:val>
                                        </p:tav>
                                        <p:tav tm="100000">
                                          <p:val>
                                            <p:strVal val="#ppt_h"/>
                                          </p:val>
                                        </p:tav>
                                      </p:tavLst>
                                    </p:anim>
                                    <p:animEffect transition="in" filter="fade">
                                      <p:cBhvr>
                                        <p:cTn id="162" dur="500"/>
                                        <p:tgtEl>
                                          <p:spTgt spid="7">
                                            <p:txEl>
                                              <p:pRg st="9" end="9"/>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8" presetClass="entr" presetSubtype="12" fill="hold" nodeType="clickEffect">
                                  <p:stCondLst>
                                    <p:cond delay="0"/>
                                  </p:stCondLst>
                                  <p:childTnLst>
                                    <p:set>
                                      <p:cBhvr>
                                        <p:cTn id="166" dur="1" fill="hold">
                                          <p:stCondLst>
                                            <p:cond delay="0"/>
                                          </p:stCondLst>
                                        </p:cTn>
                                        <p:tgtEl>
                                          <p:spTgt spid="7">
                                            <p:txEl>
                                              <p:pRg st="3" end="3"/>
                                            </p:txEl>
                                          </p:spTgt>
                                        </p:tgtEl>
                                        <p:attrNameLst>
                                          <p:attrName>style.visibility</p:attrName>
                                        </p:attrNameLst>
                                      </p:cBhvr>
                                      <p:to>
                                        <p:strVal val="visible"/>
                                      </p:to>
                                    </p:set>
                                    <p:animEffect transition="in" filter="strips(downLeft)">
                                      <p:cBhvr>
                                        <p:cTn id="167" dur="500"/>
                                        <p:tgtEl>
                                          <p:spTgt spid="7">
                                            <p:txEl>
                                              <p:pRg st="3" end="3"/>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0" fill="hold" grpId="0" nodeType="clickEffect">
                                  <p:stCondLst>
                                    <p:cond delay="0"/>
                                  </p:stCondLst>
                                  <p:childTnLst>
                                    <p:set>
                                      <p:cBhvr>
                                        <p:cTn id="171" dur="1" fill="hold">
                                          <p:stCondLst>
                                            <p:cond delay="0"/>
                                          </p:stCondLst>
                                        </p:cTn>
                                        <p:tgtEl>
                                          <p:spTgt spid="12"/>
                                        </p:tgtEl>
                                        <p:attrNameLst>
                                          <p:attrName>style.visibility</p:attrName>
                                        </p:attrNameLst>
                                      </p:cBhvr>
                                      <p:to>
                                        <p:strVal val="visible"/>
                                      </p:to>
                                    </p:set>
                                    <p:anim calcmode="lin" valueType="num">
                                      <p:cBhvr>
                                        <p:cTn id="172" dur="500" fill="hold"/>
                                        <p:tgtEl>
                                          <p:spTgt spid="12"/>
                                        </p:tgtEl>
                                        <p:attrNameLst>
                                          <p:attrName>ppt_w</p:attrName>
                                        </p:attrNameLst>
                                      </p:cBhvr>
                                      <p:tavLst>
                                        <p:tav tm="0">
                                          <p:val>
                                            <p:fltVal val="0"/>
                                          </p:val>
                                        </p:tav>
                                        <p:tav tm="100000">
                                          <p:val>
                                            <p:strVal val="#ppt_w"/>
                                          </p:val>
                                        </p:tav>
                                      </p:tavLst>
                                    </p:anim>
                                    <p:anim calcmode="lin" valueType="num">
                                      <p:cBhvr>
                                        <p:cTn id="173" dur="500" fill="hold"/>
                                        <p:tgtEl>
                                          <p:spTgt spid="12"/>
                                        </p:tgtEl>
                                        <p:attrNameLst>
                                          <p:attrName>ppt_h</p:attrName>
                                        </p:attrNameLst>
                                      </p:cBhvr>
                                      <p:tavLst>
                                        <p:tav tm="0">
                                          <p:val>
                                            <p:fltVal val="0"/>
                                          </p:val>
                                        </p:tav>
                                        <p:tav tm="100000">
                                          <p:val>
                                            <p:strVal val="#ppt_h"/>
                                          </p:val>
                                        </p:tav>
                                      </p:tavLst>
                                    </p:anim>
                                    <p:animEffect transition="in" filter="fade">
                                      <p:cBhvr>
                                        <p:cTn id="174" dur="500"/>
                                        <p:tgtEl>
                                          <p:spTgt spid="12"/>
                                        </p:tgtEl>
                                      </p:cBhvr>
                                    </p:animEffect>
                                  </p:childTnLst>
                                </p:cTn>
                              </p:par>
                            </p:childTnLst>
                          </p:cTn>
                        </p:par>
                      </p:childTnLst>
                    </p:cTn>
                  </p:par>
                  <p:par>
                    <p:cTn id="175" fill="hold">
                      <p:stCondLst>
                        <p:cond delay="indefinite"/>
                      </p:stCondLst>
                      <p:childTnLst>
                        <p:par>
                          <p:cTn id="176" fill="hold">
                            <p:stCondLst>
                              <p:cond delay="0"/>
                            </p:stCondLst>
                            <p:childTnLst>
                              <p:par>
                                <p:cTn id="177" presetID="53" presetClass="entr" presetSubtype="0" fill="hold" grpId="0" nodeType="clickEffect">
                                  <p:stCondLst>
                                    <p:cond delay="0"/>
                                  </p:stCondLst>
                                  <p:childTnLst>
                                    <p:set>
                                      <p:cBhvr>
                                        <p:cTn id="178" dur="1" fill="hold">
                                          <p:stCondLst>
                                            <p:cond delay="0"/>
                                          </p:stCondLst>
                                        </p:cTn>
                                        <p:tgtEl>
                                          <p:spTgt spid="36"/>
                                        </p:tgtEl>
                                        <p:attrNameLst>
                                          <p:attrName>style.visibility</p:attrName>
                                        </p:attrNameLst>
                                      </p:cBhvr>
                                      <p:to>
                                        <p:strVal val="visible"/>
                                      </p:to>
                                    </p:set>
                                    <p:anim calcmode="lin" valueType="num">
                                      <p:cBhvr>
                                        <p:cTn id="179" dur="500" fill="hold"/>
                                        <p:tgtEl>
                                          <p:spTgt spid="36"/>
                                        </p:tgtEl>
                                        <p:attrNameLst>
                                          <p:attrName>ppt_w</p:attrName>
                                        </p:attrNameLst>
                                      </p:cBhvr>
                                      <p:tavLst>
                                        <p:tav tm="0">
                                          <p:val>
                                            <p:fltVal val="0"/>
                                          </p:val>
                                        </p:tav>
                                        <p:tav tm="100000">
                                          <p:val>
                                            <p:strVal val="#ppt_w"/>
                                          </p:val>
                                        </p:tav>
                                      </p:tavLst>
                                    </p:anim>
                                    <p:anim calcmode="lin" valueType="num">
                                      <p:cBhvr>
                                        <p:cTn id="180" dur="500" fill="hold"/>
                                        <p:tgtEl>
                                          <p:spTgt spid="36"/>
                                        </p:tgtEl>
                                        <p:attrNameLst>
                                          <p:attrName>ppt_h</p:attrName>
                                        </p:attrNameLst>
                                      </p:cBhvr>
                                      <p:tavLst>
                                        <p:tav tm="0">
                                          <p:val>
                                            <p:fltVal val="0"/>
                                          </p:val>
                                        </p:tav>
                                        <p:tav tm="100000">
                                          <p:val>
                                            <p:strVal val="#ppt_h"/>
                                          </p:val>
                                        </p:tav>
                                      </p:tavLst>
                                    </p:anim>
                                    <p:animEffect transition="in" filter="fade">
                                      <p:cBhvr>
                                        <p:cTn id="1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Graphic spid="13" grpId="0" uiExpand="1">
        <p:bldSub>
          <a:bldChart bld="series"/>
        </p:bldSub>
      </p:bldGraphic>
      <p:bldP spid="18" grpId="0" uiExpand="1" animBg="1"/>
      <p:bldP spid="19" grpId="0" uiExpand="1" animBg="1"/>
      <p:bldP spid="20" grpId="0" uiExpand="1" animBg="1"/>
      <p:bldP spid="21" grpId="0" build="allAtOnce"/>
      <p:bldP spid="22" grpId="0" build="allAtOnce"/>
      <p:bldP spid="23" grpId="0" uiExpand="1" build="allAtOnce" animBg="1"/>
      <p:bldP spid="24" grpId="0" build="allAtOnce"/>
      <p:bldP spid="25" grpId="0" build="allAtOnce"/>
      <p:bldP spid="27" grpId="0" build="allAtOnce"/>
      <p:bldP spid="30" grpId="0" build="allAtOnce"/>
      <p:bldP spid="31" grpId="0" animBg="1"/>
      <p:bldP spid="7" grpId="0" build="allAtOnce" animBg="1"/>
      <p:bldP spid="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도시가스용 수요전망부문 점검 </a:t>
            </a:r>
            <a:r>
              <a:rPr lang="en-US" altLang="ko-KR" dirty="0" smtClean="0"/>
              <a:t>(KOGAS)</a:t>
            </a:r>
            <a:endParaRPr lang="ko-KR" altLang="en-US" dirty="0"/>
          </a:p>
        </p:txBody>
      </p:sp>
      <p:grpSp>
        <p:nvGrpSpPr>
          <p:cNvPr id="9" name="그룹 8"/>
          <p:cNvGrpSpPr/>
          <p:nvPr/>
        </p:nvGrpSpPr>
        <p:grpSpPr>
          <a:xfrm>
            <a:off x="611560" y="1268760"/>
            <a:ext cx="7920880" cy="5230366"/>
            <a:chOff x="611560" y="1268760"/>
            <a:chExt cx="7920880" cy="5230366"/>
          </a:xfrm>
        </p:grpSpPr>
        <p:pic>
          <p:nvPicPr>
            <p:cNvPr id="122882" name="Picture 2"/>
            <p:cNvPicPr>
              <a:picLocks noChangeAspect="1" noChangeArrowheads="1"/>
            </p:cNvPicPr>
            <p:nvPr/>
          </p:nvPicPr>
          <p:blipFill>
            <a:blip r:embed="rId2" cstate="print"/>
            <a:srcRect/>
            <a:stretch>
              <a:fillRect/>
            </a:stretch>
          </p:blipFill>
          <p:spPr bwMode="auto">
            <a:xfrm>
              <a:off x="611560" y="1268760"/>
              <a:ext cx="7920880" cy="5230366"/>
            </a:xfrm>
            <a:prstGeom prst="rect">
              <a:avLst/>
            </a:prstGeom>
            <a:noFill/>
            <a:ln w="9525">
              <a:noFill/>
              <a:miter lim="800000"/>
              <a:headEnd/>
              <a:tailEnd/>
            </a:ln>
          </p:spPr>
        </p:pic>
        <p:sp>
          <p:nvSpPr>
            <p:cNvPr id="6" name="자유형 5"/>
            <p:cNvSpPr/>
            <p:nvPr/>
          </p:nvSpPr>
          <p:spPr>
            <a:xfrm>
              <a:off x="2953512" y="3877056"/>
              <a:ext cx="4837176" cy="996696"/>
            </a:xfrm>
            <a:custGeom>
              <a:avLst/>
              <a:gdLst>
                <a:gd name="connsiteX0" fmla="*/ 0 w 4837176"/>
                <a:gd name="connsiteY0" fmla="*/ 996696 h 996696"/>
                <a:gd name="connsiteX1" fmla="*/ 1728216 w 4837176"/>
                <a:gd name="connsiteY1" fmla="*/ 539496 h 996696"/>
                <a:gd name="connsiteX2" fmla="*/ 3456432 w 4837176"/>
                <a:gd name="connsiteY2" fmla="*/ 301752 h 996696"/>
                <a:gd name="connsiteX3" fmla="*/ 4837176 w 4837176"/>
                <a:gd name="connsiteY3" fmla="*/ 0 h 996696"/>
              </a:gdLst>
              <a:ahLst/>
              <a:cxnLst>
                <a:cxn ang="0">
                  <a:pos x="connsiteX0" y="connsiteY0"/>
                </a:cxn>
                <a:cxn ang="0">
                  <a:pos x="connsiteX1" y="connsiteY1"/>
                </a:cxn>
                <a:cxn ang="0">
                  <a:pos x="connsiteX2" y="connsiteY2"/>
                </a:cxn>
                <a:cxn ang="0">
                  <a:pos x="connsiteX3" y="connsiteY3"/>
                </a:cxn>
              </a:cxnLst>
              <a:rect l="l" t="t" r="r" b="b"/>
              <a:pathLst>
                <a:path w="4837176" h="996696">
                  <a:moveTo>
                    <a:pt x="0" y="996696"/>
                  </a:moveTo>
                  <a:cubicBezTo>
                    <a:pt x="576072" y="826008"/>
                    <a:pt x="1152144" y="655320"/>
                    <a:pt x="1728216" y="539496"/>
                  </a:cubicBezTo>
                  <a:cubicBezTo>
                    <a:pt x="2304288" y="423672"/>
                    <a:pt x="2938272" y="391668"/>
                    <a:pt x="3456432" y="301752"/>
                  </a:cubicBezTo>
                  <a:cubicBezTo>
                    <a:pt x="3974592" y="211836"/>
                    <a:pt x="4610100" y="54864"/>
                    <a:pt x="4837176" y="0"/>
                  </a:cubicBezTo>
                </a:path>
              </a:pathLst>
            </a:cu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 name="자유형 6"/>
            <p:cNvSpPr/>
            <p:nvPr/>
          </p:nvSpPr>
          <p:spPr>
            <a:xfrm>
              <a:off x="2276856" y="3044952"/>
              <a:ext cx="4809744" cy="2221992"/>
            </a:xfrm>
            <a:custGeom>
              <a:avLst/>
              <a:gdLst>
                <a:gd name="connsiteX0" fmla="*/ 0 w 4809744"/>
                <a:gd name="connsiteY0" fmla="*/ 2221992 h 2221992"/>
                <a:gd name="connsiteX1" fmla="*/ 1399032 w 4809744"/>
                <a:gd name="connsiteY1" fmla="*/ 1618488 h 2221992"/>
                <a:gd name="connsiteX2" fmla="*/ 2414016 w 4809744"/>
                <a:gd name="connsiteY2" fmla="*/ 1188720 h 2221992"/>
                <a:gd name="connsiteX3" fmla="*/ 4133088 w 4809744"/>
                <a:gd name="connsiteY3" fmla="*/ 338328 h 2221992"/>
                <a:gd name="connsiteX4" fmla="*/ 4809744 w 4809744"/>
                <a:gd name="connsiteY4" fmla="*/ 0 h 2221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9744" h="2221992">
                  <a:moveTo>
                    <a:pt x="0" y="2221992"/>
                  </a:moveTo>
                  <a:lnTo>
                    <a:pt x="1399032" y="1618488"/>
                  </a:lnTo>
                  <a:cubicBezTo>
                    <a:pt x="1801368" y="1446276"/>
                    <a:pt x="1958340" y="1402080"/>
                    <a:pt x="2414016" y="1188720"/>
                  </a:cubicBezTo>
                  <a:cubicBezTo>
                    <a:pt x="2869692" y="975360"/>
                    <a:pt x="4133088" y="338328"/>
                    <a:pt x="4133088" y="338328"/>
                  </a:cubicBezTo>
                  <a:lnTo>
                    <a:pt x="4809744" y="0"/>
                  </a:lnTo>
                </a:path>
              </a:pathLst>
            </a:cu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8" name="자유형 7"/>
            <p:cNvSpPr/>
            <p:nvPr/>
          </p:nvSpPr>
          <p:spPr>
            <a:xfrm>
              <a:off x="1920240" y="2176272"/>
              <a:ext cx="4489704" cy="3072384"/>
            </a:xfrm>
            <a:custGeom>
              <a:avLst/>
              <a:gdLst>
                <a:gd name="connsiteX0" fmla="*/ 0 w 4489704"/>
                <a:gd name="connsiteY0" fmla="*/ 3072384 h 3072384"/>
                <a:gd name="connsiteX1" fmla="*/ 1371600 w 4489704"/>
                <a:gd name="connsiteY1" fmla="*/ 2276856 h 3072384"/>
                <a:gd name="connsiteX2" fmla="*/ 2752344 w 4489704"/>
                <a:gd name="connsiteY2" fmla="*/ 1371600 h 3072384"/>
                <a:gd name="connsiteX3" fmla="*/ 4489704 w 4489704"/>
                <a:gd name="connsiteY3" fmla="*/ 0 h 3072384"/>
              </a:gdLst>
              <a:ahLst/>
              <a:cxnLst>
                <a:cxn ang="0">
                  <a:pos x="connsiteX0" y="connsiteY0"/>
                </a:cxn>
                <a:cxn ang="0">
                  <a:pos x="connsiteX1" y="connsiteY1"/>
                </a:cxn>
                <a:cxn ang="0">
                  <a:pos x="connsiteX2" y="connsiteY2"/>
                </a:cxn>
                <a:cxn ang="0">
                  <a:pos x="connsiteX3" y="connsiteY3"/>
                </a:cxn>
              </a:cxnLst>
              <a:rect l="l" t="t" r="r" b="b"/>
              <a:pathLst>
                <a:path w="4489704" h="3072384">
                  <a:moveTo>
                    <a:pt x="0" y="3072384"/>
                  </a:moveTo>
                  <a:cubicBezTo>
                    <a:pt x="456438" y="2816352"/>
                    <a:pt x="912876" y="2560320"/>
                    <a:pt x="1371600" y="2276856"/>
                  </a:cubicBezTo>
                  <a:cubicBezTo>
                    <a:pt x="1830324" y="1993392"/>
                    <a:pt x="2232660" y="1751076"/>
                    <a:pt x="2752344" y="1371600"/>
                  </a:cubicBezTo>
                  <a:cubicBezTo>
                    <a:pt x="3272028" y="992124"/>
                    <a:pt x="4200144" y="231648"/>
                    <a:pt x="4489704" y="0"/>
                  </a:cubicBez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
        <p:nvSpPr>
          <p:cNvPr id="10" name="TextBox 9"/>
          <p:cNvSpPr txBox="1"/>
          <p:nvPr/>
        </p:nvSpPr>
        <p:spPr bwMode="auto">
          <a:xfrm>
            <a:off x="683568" y="1340768"/>
            <a:ext cx="1008112" cy="216024"/>
          </a:xfrm>
          <a:prstGeom prst="rect">
            <a:avLst/>
          </a:prstGeom>
          <a:solidFill>
            <a:schemeClr val="bg1"/>
          </a:solidFill>
          <a:ln w="9525">
            <a:noFill/>
            <a:miter lim="800000"/>
            <a:headEnd/>
            <a:tailEnd/>
          </a:ln>
        </p:spPr>
        <p:txBody>
          <a:bodyPr wrap="square" rtlCol="0">
            <a:normAutofit fontScale="40000" lnSpcReduction="20000"/>
          </a:bodyPr>
          <a:lstStyle/>
          <a:p>
            <a:pPr marL="266700" indent="-266700" algn="ctr">
              <a:spcBef>
                <a:spcPct val="20000"/>
              </a:spcBef>
            </a:pPr>
            <a:r>
              <a:rPr lang="en-US" altLang="ko-KR" sz="2000" kern="0" dirty="0" smtClean="0">
                <a:solidFill>
                  <a:schemeClr val="tx2">
                    <a:lumMod val="75000"/>
                  </a:schemeClr>
                </a:solidFill>
                <a:latin typeface="Arial" pitchFamily="34" charset="0"/>
                <a:ea typeface="+mn-ea"/>
                <a:cs typeface="Arial" pitchFamily="34" charset="0"/>
              </a:rPr>
              <a:t>(10,000LNG Ton)</a:t>
            </a:r>
            <a:endParaRPr lang="ko-KR" altLang="en-US" sz="2000" kern="0" dirty="0" smtClean="0">
              <a:solidFill>
                <a:schemeClr val="tx2">
                  <a:lumMod val="75000"/>
                </a:schemeClr>
              </a:solidFill>
              <a:latin typeface="Arial" pitchFamily="34" charset="0"/>
              <a:ea typeface="+mn-ea"/>
              <a:cs typeface="Arial" pitchFamily="34" charset="0"/>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8458200" cy="609600"/>
          </a:xfrm>
        </p:spPr>
        <p:txBody>
          <a:bodyPr>
            <a:noAutofit/>
          </a:bodyPr>
          <a:lstStyle/>
          <a:p>
            <a:r>
              <a:rPr lang="ko-KR" altLang="en-US" sz="2400" dirty="0" smtClean="0"/>
              <a:t>발전용</a:t>
            </a:r>
            <a:r>
              <a:rPr lang="en-US" altLang="ko-KR" sz="2400" dirty="0" smtClean="0"/>
              <a:t>: </a:t>
            </a:r>
            <a:r>
              <a:rPr lang="ko-KR" altLang="en-US" sz="2400" dirty="0" smtClean="0"/>
              <a:t>제</a:t>
            </a:r>
            <a:r>
              <a:rPr lang="en-US" altLang="ko-KR" sz="2400" dirty="0" smtClean="0"/>
              <a:t>5</a:t>
            </a:r>
            <a:r>
              <a:rPr lang="ko-KR" altLang="en-US" sz="2400" dirty="0" smtClean="0"/>
              <a:t>차 전력수급기본계획 변경공고 내역 </a:t>
            </a:r>
            <a:r>
              <a:rPr lang="en-US" altLang="ko-KR" sz="2400" dirty="0" smtClean="0"/>
              <a:t>(2011.12.29)</a:t>
            </a:r>
            <a:endParaRPr lang="ko-KR" altLang="en-US" sz="2400" dirty="0"/>
          </a:p>
        </p:txBody>
      </p:sp>
      <p:pic>
        <p:nvPicPr>
          <p:cNvPr id="123906" name="Picture 2"/>
          <p:cNvPicPr>
            <a:picLocks noChangeAspect="1" noChangeArrowheads="1"/>
          </p:cNvPicPr>
          <p:nvPr/>
        </p:nvPicPr>
        <p:blipFill>
          <a:blip r:embed="rId2" cstate="print"/>
          <a:srcRect/>
          <a:stretch>
            <a:fillRect/>
          </a:stretch>
        </p:blipFill>
        <p:spPr bwMode="auto">
          <a:xfrm>
            <a:off x="611560" y="1355627"/>
            <a:ext cx="3817564" cy="2644878"/>
          </a:xfrm>
          <a:prstGeom prst="rect">
            <a:avLst/>
          </a:prstGeom>
          <a:noFill/>
          <a:ln w="9525">
            <a:noFill/>
            <a:miter lim="800000"/>
            <a:headEnd/>
            <a:tailEnd/>
          </a:ln>
        </p:spPr>
      </p:pic>
      <p:sp>
        <p:nvSpPr>
          <p:cNvPr id="6" name="모서리가 둥근 직사각형 5"/>
          <p:cNvSpPr/>
          <p:nvPr/>
        </p:nvSpPr>
        <p:spPr>
          <a:xfrm>
            <a:off x="1351971" y="3067283"/>
            <a:ext cx="1247281" cy="410798"/>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모서리가 둥근 직사각형 6"/>
          <p:cNvSpPr/>
          <p:nvPr/>
        </p:nvSpPr>
        <p:spPr>
          <a:xfrm>
            <a:off x="2759656" y="3067283"/>
            <a:ext cx="1247281" cy="136933"/>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모서리가 둥근 직사각형 7"/>
          <p:cNvSpPr/>
          <p:nvPr/>
        </p:nvSpPr>
        <p:spPr>
          <a:xfrm>
            <a:off x="2766928" y="3341147"/>
            <a:ext cx="1247281" cy="24591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모서리가 둥근 직사각형 8"/>
          <p:cNvSpPr/>
          <p:nvPr/>
        </p:nvSpPr>
        <p:spPr>
          <a:xfrm>
            <a:off x="1304494" y="2779048"/>
            <a:ext cx="1247281" cy="136933"/>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모서리가 둥근 직사각형 9"/>
          <p:cNvSpPr/>
          <p:nvPr/>
        </p:nvSpPr>
        <p:spPr>
          <a:xfrm>
            <a:off x="1304494" y="2512368"/>
            <a:ext cx="1247281" cy="136933"/>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모서리가 둥근 직사각형 10"/>
          <p:cNvSpPr/>
          <p:nvPr/>
        </p:nvSpPr>
        <p:spPr>
          <a:xfrm>
            <a:off x="1304494" y="2657272"/>
            <a:ext cx="1247281" cy="136933"/>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모서리가 둥근 직사각형 11"/>
          <p:cNvSpPr/>
          <p:nvPr/>
        </p:nvSpPr>
        <p:spPr>
          <a:xfrm>
            <a:off x="2759656" y="3615013"/>
            <a:ext cx="1247281" cy="136933"/>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모서리가 둥근 직사각형 12"/>
          <p:cNvSpPr/>
          <p:nvPr/>
        </p:nvSpPr>
        <p:spPr>
          <a:xfrm>
            <a:off x="2759656" y="2937536"/>
            <a:ext cx="1247281" cy="136933"/>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모서리가 둥근 직사각형 13"/>
          <p:cNvSpPr/>
          <p:nvPr/>
        </p:nvSpPr>
        <p:spPr>
          <a:xfrm>
            <a:off x="2759656" y="3204216"/>
            <a:ext cx="1247281" cy="136933"/>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6" name="직선 화살표 연결선 15"/>
          <p:cNvCxnSpPr>
            <a:stCxn id="10" idx="3"/>
            <a:endCxn id="13" idx="1"/>
          </p:cNvCxnSpPr>
          <p:nvPr/>
        </p:nvCxnSpPr>
        <p:spPr>
          <a:xfrm>
            <a:off x="2551776" y="2580834"/>
            <a:ext cx="207880" cy="42516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a:off x="2551776" y="2725738"/>
            <a:ext cx="207880" cy="95774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p:nvPr/>
        </p:nvCxnSpPr>
        <p:spPr>
          <a:xfrm>
            <a:off x="2551776" y="2854699"/>
            <a:ext cx="207880" cy="42516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860032" y="1340768"/>
            <a:ext cx="3641058" cy="4945752"/>
            <a:chOff x="4860032" y="1340768"/>
            <a:chExt cx="3785264" cy="5280510"/>
          </a:xfrm>
        </p:grpSpPr>
        <p:pic>
          <p:nvPicPr>
            <p:cNvPr id="123907" name="Picture 3"/>
            <p:cNvPicPr>
              <a:picLocks noChangeAspect="1" noChangeArrowheads="1"/>
            </p:cNvPicPr>
            <p:nvPr/>
          </p:nvPicPr>
          <p:blipFill>
            <a:blip r:embed="rId3" cstate="print"/>
            <a:srcRect/>
            <a:stretch>
              <a:fillRect/>
            </a:stretch>
          </p:blipFill>
          <p:spPr bwMode="auto">
            <a:xfrm>
              <a:off x="4860032" y="1340768"/>
              <a:ext cx="3785264" cy="5280510"/>
            </a:xfrm>
            <a:prstGeom prst="rect">
              <a:avLst/>
            </a:prstGeom>
            <a:noFill/>
            <a:ln w="9525">
              <a:noFill/>
              <a:miter lim="800000"/>
              <a:headEnd/>
              <a:tailEnd/>
            </a:ln>
          </p:spPr>
        </p:pic>
        <p:sp>
          <p:nvSpPr>
            <p:cNvPr id="20" name="모서리가 둥근 직사각형 19"/>
            <p:cNvSpPr/>
            <p:nvPr/>
          </p:nvSpPr>
          <p:spPr>
            <a:xfrm>
              <a:off x="7024267" y="3388045"/>
              <a:ext cx="1557510" cy="473004"/>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모서리가 둥근 직사각형 20"/>
            <p:cNvSpPr/>
            <p:nvPr/>
          </p:nvSpPr>
          <p:spPr>
            <a:xfrm>
              <a:off x="7020272" y="5836316"/>
              <a:ext cx="1557510" cy="473004"/>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aphicFrame>
        <p:nvGraphicFramePr>
          <p:cNvPr id="22" name="표 8"/>
          <p:cNvGraphicFramePr>
            <a:graphicFrameLocks noGrp="1"/>
          </p:cNvGraphicFramePr>
          <p:nvPr/>
        </p:nvGraphicFramePr>
        <p:xfrm>
          <a:off x="1555071" y="4143380"/>
          <a:ext cx="2088235" cy="2286270"/>
        </p:xfrm>
        <a:graphic>
          <a:graphicData uri="http://schemas.openxmlformats.org/drawingml/2006/table">
            <a:tbl>
              <a:tblPr/>
              <a:tblGrid>
                <a:gridCol w="417647"/>
                <a:gridCol w="417647"/>
                <a:gridCol w="417647"/>
                <a:gridCol w="417647"/>
                <a:gridCol w="417647"/>
              </a:tblGrid>
              <a:tr h="228223">
                <a:tc>
                  <a:txBody>
                    <a:bodyPr/>
                    <a:lstStyle/>
                    <a:p>
                      <a:pPr algn="ctr" fontAlgn="ctr"/>
                      <a:r>
                        <a:rPr lang="ko-KR" altLang="en-US" sz="800" b="0" i="0" u="none" strike="noStrike" dirty="0">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맑은 고딕"/>
                        </a:rPr>
                        <a:t>(</a:t>
                      </a:r>
                      <a:r>
                        <a:rPr lang="en-US" sz="800" b="0" i="0" u="none" strike="noStrike" dirty="0" smtClean="0">
                          <a:solidFill>
                            <a:srgbClr val="000000"/>
                          </a:solidFill>
                          <a:latin typeface="맑은 고딕"/>
                        </a:rPr>
                        <a:t>GW)</a:t>
                      </a:r>
                      <a:endParaRPr lang="en-US" sz="800" b="0" i="0" u="none" strike="noStrike" dirty="0">
                        <a:solidFill>
                          <a:srgbClr val="000000"/>
                        </a:solidFill>
                        <a:latin typeface="맑은 고딕"/>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o-KR" altLang="en-US" sz="800" b="0" i="0" u="none" strike="noStrike">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o-KR" altLang="en-US" sz="800" b="0" i="0" u="none" strike="noStrike">
                          <a:solidFill>
                            <a:srgbClr val="000000"/>
                          </a:solidFill>
                          <a:latin typeface="맑은 고딕"/>
                        </a:rPr>
                        <a:t>조정내역 </a:t>
                      </a:r>
                      <a:r>
                        <a:rPr lang="en-US" altLang="ko-KR" sz="800" b="0" i="0" u="none" strike="noStrike">
                          <a:solidFill>
                            <a:srgbClr val="000000"/>
                          </a:solidFill>
                          <a:latin typeface="맑은 고딕"/>
                        </a:rPr>
                        <a:t>(</a:t>
                      </a:r>
                      <a:r>
                        <a:rPr lang="en-US" sz="800" b="0" i="0" u="none" strike="noStrike">
                          <a:solidFill>
                            <a:srgbClr val="000000"/>
                          </a:solidFill>
                          <a:latin typeface="맑은 고딕"/>
                        </a:rPr>
                        <a:t>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o-KR" altLang="en-US" sz="800" b="0" i="0" u="none" strike="noStrike">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223">
                <a:tc>
                  <a:txBody>
                    <a:bodyPr/>
                    <a:lstStyle/>
                    <a:p>
                      <a:pPr algn="ctr" fontAlgn="ctr"/>
                      <a:r>
                        <a:rPr lang="ko-KR" altLang="en-US" sz="800" b="0" i="0" u="none" strike="noStrike" dirty="0">
                          <a:solidFill>
                            <a:srgbClr val="000000"/>
                          </a:solidFill>
                          <a:latin typeface="한양신명조"/>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맑은 고딕"/>
                        </a:rPr>
                        <a:t>LNG </a:t>
                      </a:r>
                      <a:endParaRPr lang="en-US" sz="800" b="0" i="0" u="none" strike="noStrike" dirty="0" smtClean="0">
                        <a:solidFill>
                          <a:srgbClr val="000000"/>
                        </a:solidFill>
                        <a:latin typeface="맑은 고딕"/>
                      </a:endParaRPr>
                    </a:p>
                    <a:p>
                      <a:pPr algn="ctr" fontAlgn="ctr"/>
                      <a:r>
                        <a:rPr lang="en-US" sz="800" b="0" i="0" u="none" strike="noStrike" dirty="0" smtClean="0">
                          <a:solidFill>
                            <a:srgbClr val="000000"/>
                          </a:solidFill>
                          <a:latin typeface="맑은 고딕"/>
                        </a:rPr>
                        <a:t>(</a:t>
                      </a:r>
                      <a:r>
                        <a:rPr lang="ko-KR" altLang="en-US" sz="800" b="0" i="0" u="none" strike="noStrike" dirty="0">
                          <a:solidFill>
                            <a:srgbClr val="000000"/>
                          </a:solidFill>
                          <a:latin typeface="맑은 고딕"/>
                        </a:rPr>
                        <a:t>기존</a:t>
                      </a:r>
                      <a:r>
                        <a:rPr lang="en-US" altLang="ko-KR" sz="800" b="0" i="0" u="none" strike="noStrike" dirty="0">
                          <a:solidFill>
                            <a:srgbClr val="000000"/>
                          </a:solidFill>
                          <a:latin typeface="맑은 고딕"/>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맑은 고딕"/>
                        </a:rPr>
                        <a:t>LNG </a:t>
                      </a:r>
                      <a:endParaRPr lang="en-US" sz="800" b="0" i="0" u="none" strike="noStrike" dirty="0" smtClean="0">
                        <a:solidFill>
                          <a:srgbClr val="000000"/>
                        </a:solidFill>
                        <a:latin typeface="맑은 고딕"/>
                      </a:endParaRPr>
                    </a:p>
                    <a:p>
                      <a:pPr algn="ctr" fontAlgn="ctr"/>
                      <a:r>
                        <a:rPr lang="en-US" sz="800" b="0" i="0" u="none" strike="noStrike" dirty="0" smtClean="0">
                          <a:solidFill>
                            <a:srgbClr val="000000"/>
                          </a:solidFill>
                          <a:latin typeface="맑은 고딕"/>
                        </a:rPr>
                        <a:t>(</a:t>
                      </a:r>
                      <a:r>
                        <a:rPr lang="ko-KR" altLang="en-US" sz="800" b="0" i="0" u="none" strike="noStrike" dirty="0" err="1">
                          <a:solidFill>
                            <a:srgbClr val="000000"/>
                          </a:solidFill>
                          <a:latin typeface="맑은 고딕"/>
                        </a:rPr>
                        <a:t>조정후</a:t>
                      </a:r>
                      <a:r>
                        <a:rPr lang="en-US" altLang="ko-KR" sz="800" b="0" i="0" u="none" strike="noStrike" dirty="0">
                          <a:solidFill>
                            <a:srgbClr val="000000"/>
                          </a:solidFill>
                          <a:latin typeface="맑은 고딕"/>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800" b="0" i="0" u="none" strike="noStrike" dirty="0">
                          <a:solidFill>
                            <a:srgbClr val="000000"/>
                          </a:solidFill>
                          <a:latin typeface="맑은 고딕"/>
                        </a:rPr>
                        <a:t>1.</a:t>
                      </a:r>
                      <a:r>
                        <a:rPr lang="ko-KR" altLang="en-US" sz="800" b="0" i="0" u="none" strike="noStrike" dirty="0">
                          <a:solidFill>
                            <a:srgbClr val="000000"/>
                          </a:solidFill>
                          <a:latin typeface="맑은 고딕"/>
                        </a:rPr>
                        <a:t>폐지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800" b="0" i="0" u="none" strike="noStrike" dirty="0">
                          <a:solidFill>
                            <a:srgbClr val="000000"/>
                          </a:solidFill>
                          <a:latin typeface="맑은 고딕"/>
                        </a:rPr>
                        <a:t>2. </a:t>
                      </a:r>
                      <a:r>
                        <a:rPr lang="ko-KR" altLang="en-US" sz="800" b="0" i="0" u="none" strike="noStrike" dirty="0">
                          <a:solidFill>
                            <a:srgbClr val="000000"/>
                          </a:solidFill>
                          <a:latin typeface="맑은 고딕"/>
                        </a:rPr>
                        <a:t>신규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59">
                <a:tc>
                  <a:txBody>
                    <a:bodyPr/>
                    <a:lstStyle/>
                    <a:p>
                      <a:pPr algn="ctr" fontAlgn="ctr"/>
                      <a:r>
                        <a:rPr lang="en-US" altLang="ko-KR" sz="800" b="0" i="0" u="none" strike="noStrike" dirty="0">
                          <a:solidFill>
                            <a:srgbClr val="000000"/>
                          </a:solidFill>
                          <a:latin typeface="맑은 고딕"/>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한양신명조"/>
                        </a:rPr>
                        <a:t>20,122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800" b="0" i="0" u="none" strike="noStrike">
                          <a:solidFill>
                            <a:srgbClr val="000000"/>
                          </a:solidFill>
                          <a:latin typeface="한양신명조"/>
                        </a:rPr>
                        <a:t>20,122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dirty="0">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dirty="0">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59">
                <a:tc>
                  <a:txBody>
                    <a:bodyPr/>
                    <a:lstStyle/>
                    <a:p>
                      <a:pPr algn="ctr" fontAlgn="ctr"/>
                      <a:r>
                        <a:rPr lang="en-US" altLang="ko-KR" sz="800" b="0" i="0" u="none" strike="noStrike" dirty="0">
                          <a:solidFill>
                            <a:srgbClr val="000000"/>
                          </a:solidFill>
                          <a:latin typeface="맑은 고딕"/>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한양신명조"/>
                        </a:rPr>
                        <a:t>21,405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800" b="0" i="0" u="none" strike="noStrike">
                          <a:solidFill>
                            <a:srgbClr val="000000"/>
                          </a:solidFill>
                          <a:latin typeface="한양신명조"/>
                        </a:rPr>
                        <a:t>21,405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59">
                <a:tc>
                  <a:txBody>
                    <a:bodyPr/>
                    <a:lstStyle/>
                    <a:p>
                      <a:pPr algn="ctr" fontAlgn="ctr"/>
                      <a:r>
                        <a:rPr lang="en-US" altLang="ko-KR" sz="800" b="0" i="0" u="none" strike="noStrike" dirty="0">
                          <a:solidFill>
                            <a:srgbClr val="000000"/>
                          </a:solidFill>
                          <a:latin typeface="맑은 고딕"/>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한양신명조"/>
                        </a:rPr>
                        <a:t>22,205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800" b="0" i="0" u="none" strike="noStrike">
                          <a:solidFill>
                            <a:srgbClr val="000000"/>
                          </a:solidFill>
                          <a:latin typeface="한양신명조"/>
                        </a:rPr>
                        <a:t>22,205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59">
                <a:tc>
                  <a:txBody>
                    <a:bodyPr/>
                    <a:lstStyle/>
                    <a:p>
                      <a:pPr algn="ctr" fontAlgn="ctr"/>
                      <a:r>
                        <a:rPr lang="en-US" altLang="ko-KR" sz="800" b="0" i="0" u="none" strike="noStrike" dirty="0">
                          <a:solidFill>
                            <a:srgbClr val="000000"/>
                          </a:solidFill>
                          <a:latin typeface="맑은 고딕"/>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한양신명조"/>
                        </a:rPr>
                        <a:t>23,967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800" b="0" i="0" u="none" strike="noStrike">
                          <a:solidFill>
                            <a:srgbClr val="000000"/>
                          </a:solidFill>
                          <a:latin typeface="한양신명조"/>
                        </a:rPr>
                        <a:t>25,489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800" b="0" i="0" u="none" strike="noStrike">
                          <a:solidFill>
                            <a:srgbClr val="000000"/>
                          </a:solidFill>
                          <a:latin typeface="맑은 고딕"/>
                        </a:rPr>
                        <a:t>567.50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800" b="0" i="0" u="none" strike="noStrike">
                          <a:solidFill>
                            <a:srgbClr val="000000"/>
                          </a:solidFill>
                          <a:latin typeface="맑은 고딕"/>
                        </a:rPr>
                        <a:t>954.83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59">
                <a:tc>
                  <a:txBody>
                    <a:bodyPr/>
                    <a:lstStyle/>
                    <a:p>
                      <a:pPr algn="ctr" fontAlgn="ctr"/>
                      <a:r>
                        <a:rPr lang="en-US" altLang="ko-KR" sz="800" b="0" i="0" u="none" strike="noStrike" dirty="0">
                          <a:solidFill>
                            <a:srgbClr val="000000"/>
                          </a:solidFill>
                          <a:latin typeface="맑은 고딕"/>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한양신명조"/>
                        </a:rPr>
                        <a:t>23,517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800" b="0" i="0" u="none" strike="noStrike">
                          <a:solidFill>
                            <a:srgbClr val="000000"/>
                          </a:solidFill>
                          <a:latin typeface="한양신명조"/>
                        </a:rPr>
                        <a:t>23,407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800" b="0" i="0" u="none" strike="noStrike" dirty="0" smtClean="0">
                          <a:solidFill>
                            <a:srgbClr val="000000"/>
                          </a:solidFill>
                          <a:latin typeface="맑은 고딕"/>
                        </a:rPr>
                        <a:t>-512.50</a:t>
                      </a:r>
                      <a:r>
                        <a:rPr lang="ko-KR" altLang="en-US" sz="800" b="0" i="0" u="none" strike="noStrike" dirty="0" smtClean="0">
                          <a:solidFill>
                            <a:srgbClr val="000000"/>
                          </a:solidFill>
                          <a:latin typeface="맑은 고딕"/>
                        </a:rPr>
                        <a:t> </a:t>
                      </a:r>
                      <a:endParaRPr lang="ko-KR" altLang="en-US" sz="800" b="0" i="0" u="none" strike="noStrike" dirty="0">
                        <a:solidFill>
                          <a:srgbClr val="000000"/>
                        </a:solidFill>
                        <a:latin typeface="맑은 고딕"/>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800" b="0" i="0" u="none" strike="noStrike">
                          <a:solidFill>
                            <a:srgbClr val="000000"/>
                          </a:solidFill>
                          <a:latin typeface="맑은 고딕"/>
                        </a:rPr>
                        <a:t>402.83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59">
                <a:tc>
                  <a:txBody>
                    <a:bodyPr/>
                    <a:lstStyle/>
                    <a:p>
                      <a:pPr algn="ctr" fontAlgn="ctr"/>
                      <a:r>
                        <a:rPr lang="en-US" altLang="ko-KR" sz="800" b="0" i="0" u="none" strike="noStrike" dirty="0">
                          <a:solidFill>
                            <a:srgbClr val="000000"/>
                          </a:solidFill>
                          <a:latin typeface="맑은 고딕"/>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한양신명조"/>
                        </a:rPr>
                        <a:t>23,517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800" b="0" i="0" u="none" strike="noStrike">
                          <a:solidFill>
                            <a:srgbClr val="000000"/>
                          </a:solidFill>
                          <a:latin typeface="한양신명조"/>
                        </a:rPr>
                        <a:t>23,517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59">
                <a:tc>
                  <a:txBody>
                    <a:bodyPr/>
                    <a:lstStyle/>
                    <a:p>
                      <a:pPr algn="ctr" fontAlgn="ctr"/>
                      <a:r>
                        <a:rPr lang="en-US" altLang="ko-KR" sz="800" b="0" i="0" u="none" strike="noStrike" dirty="0">
                          <a:solidFill>
                            <a:srgbClr val="000000"/>
                          </a:solidFill>
                          <a:latin typeface="맑은 고딕"/>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한양신명조"/>
                        </a:rPr>
                        <a:t>23,517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800" b="0" i="0" u="none" strike="noStrike">
                          <a:solidFill>
                            <a:srgbClr val="000000"/>
                          </a:solidFill>
                          <a:latin typeface="한양신명조"/>
                        </a:rPr>
                        <a:t>23,517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59">
                <a:tc>
                  <a:txBody>
                    <a:bodyPr/>
                    <a:lstStyle/>
                    <a:p>
                      <a:pPr algn="ctr" fontAlgn="ctr"/>
                      <a:r>
                        <a:rPr lang="en-US" altLang="ko-KR" sz="800" b="0" i="0" u="none" strike="noStrike" dirty="0">
                          <a:solidFill>
                            <a:srgbClr val="000000"/>
                          </a:solidFill>
                          <a:latin typeface="맑은 고딕"/>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한양신명조"/>
                        </a:rPr>
                        <a:t>23,517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800" b="0" i="0" u="none" strike="noStrike">
                          <a:solidFill>
                            <a:srgbClr val="000000"/>
                          </a:solidFill>
                          <a:latin typeface="한양신명조"/>
                        </a:rPr>
                        <a:t>23,517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59">
                <a:tc>
                  <a:txBody>
                    <a:bodyPr/>
                    <a:lstStyle/>
                    <a:p>
                      <a:pPr algn="ctr" fontAlgn="ctr"/>
                      <a:r>
                        <a:rPr lang="en-US" altLang="ko-KR" sz="800" b="0" i="0" u="none" strike="noStrike" dirty="0">
                          <a:solidFill>
                            <a:srgbClr val="000000"/>
                          </a:solidFill>
                          <a:latin typeface="맑은 고딕"/>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한양신명조"/>
                        </a:rPr>
                        <a:t>23,517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800" b="0" i="0" u="none" strike="noStrike">
                          <a:solidFill>
                            <a:srgbClr val="000000"/>
                          </a:solidFill>
                          <a:latin typeface="한양신명조"/>
                        </a:rPr>
                        <a:t>23,462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800" b="0" i="0" u="none" strike="noStrike" dirty="0">
                          <a:solidFill>
                            <a:srgbClr val="000000"/>
                          </a:solidFill>
                          <a:latin typeface="맑은 고딕"/>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859">
                <a:tc>
                  <a:txBody>
                    <a:bodyPr/>
                    <a:lstStyle/>
                    <a:p>
                      <a:pPr algn="ctr" fontAlgn="ctr"/>
                      <a:r>
                        <a:rPr lang="en-US" altLang="ko-KR" sz="800" b="0" i="0" u="none" strike="noStrike" dirty="0">
                          <a:solidFill>
                            <a:srgbClr val="000000"/>
                          </a:solidFill>
                          <a:latin typeface="맑은 고딕"/>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한양신명조"/>
                        </a:rPr>
                        <a:t>23,517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800" b="0" i="0" u="none" strike="noStrike">
                          <a:solidFill>
                            <a:srgbClr val="000000"/>
                          </a:solidFill>
                          <a:latin typeface="한양신명조"/>
                        </a:rPr>
                        <a:t>23,517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dirty="0">
                          <a:solidFill>
                            <a:srgbClr val="000000"/>
                          </a:solidFill>
                          <a:latin typeface="맑은 고딕"/>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5" name="모서리가 둥근 직사각형 11"/>
          <p:cNvSpPr/>
          <p:nvPr/>
        </p:nvSpPr>
        <p:spPr>
          <a:xfrm>
            <a:off x="2779700" y="4124331"/>
            <a:ext cx="481016" cy="2376504"/>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7" name="Straight Arrow Connector 26"/>
          <p:cNvCxnSpPr>
            <a:stCxn id="12" idx="2"/>
            <a:endCxn id="25" idx="0"/>
          </p:cNvCxnSpPr>
          <p:nvPr/>
        </p:nvCxnSpPr>
        <p:spPr>
          <a:xfrm rot="5400000">
            <a:off x="3015561" y="3756594"/>
            <a:ext cx="372385" cy="36308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0" idx="1"/>
          </p:cNvCxnSpPr>
          <p:nvPr/>
        </p:nvCxnSpPr>
        <p:spPr>
          <a:xfrm rot="10800000" flipV="1">
            <a:off x="3643307" y="3479766"/>
            <a:ext cx="3298511" cy="180662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3643306" y="5429264"/>
            <a:ext cx="3286148" cy="28575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37578" y="5141253"/>
            <a:ext cx="1285884" cy="430887"/>
          </a:xfrm>
          <a:prstGeom prst="rect">
            <a:avLst/>
          </a:prstGeom>
          <a:noFill/>
        </p:spPr>
        <p:txBody>
          <a:bodyPr wrap="square" rtlCol="0">
            <a:spAutoFit/>
          </a:bodyPr>
          <a:lstStyle/>
          <a:p>
            <a:r>
              <a:rPr lang="en-US" altLang="ko-KR" sz="1100" dirty="0" smtClean="0"/>
              <a:t>2013</a:t>
            </a:r>
            <a:r>
              <a:rPr lang="ko-KR" altLang="en-US" sz="1100" dirty="0" smtClean="0"/>
              <a:t>년  </a:t>
            </a:r>
            <a:r>
              <a:rPr lang="en-US" altLang="ko-KR" sz="1100" dirty="0" smtClean="0"/>
              <a:t>5.97%</a:t>
            </a:r>
          </a:p>
          <a:p>
            <a:r>
              <a:rPr lang="en-US" altLang="ko-KR" sz="1100" dirty="0" smtClean="0"/>
              <a:t>2014</a:t>
            </a:r>
            <a:r>
              <a:rPr lang="ko-KR" altLang="en-US" sz="1100" dirty="0" smtClean="0"/>
              <a:t>년 </a:t>
            </a:r>
            <a:r>
              <a:rPr lang="en-US" altLang="ko-KR" sz="1100" dirty="0" smtClean="0"/>
              <a:t>-0.47%</a:t>
            </a:r>
            <a:endParaRPr lang="ko-KR" altLang="en-US" sz="11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par>
                                <p:cTn id="8" presetID="18" presetClass="entr" presetSubtype="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trips(downRight)">
                                      <p:cBhvr>
                                        <p:cTn id="10" dur="500"/>
                                        <p:tgtEl>
                                          <p:spTgt spid="19"/>
                                        </p:tgtEl>
                                      </p:cBhvr>
                                    </p:animEffect>
                                  </p:childTnLst>
                                </p:cTn>
                              </p:par>
                              <p:par>
                                <p:cTn id="11" presetID="18" presetClass="entr" presetSubtype="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Righ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strips(down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strips(downLeft)">
                                      <p:cBhvr>
                                        <p:cTn id="23" dur="500"/>
                                        <p:tgtEl>
                                          <p:spTgt spid="28"/>
                                        </p:tgtEl>
                                      </p:cBhvr>
                                    </p:animEffect>
                                  </p:childTnLst>
                                </p:cTn>
                              </p:par>
                              <p:par>
                                <p:cTn id="24" presetID="18" presetClass="entr" presetSubtype="12"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strips(downLef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전력수급계획상의 발전용 </a:t>
            </a:r>
            <a:r>
              <a:rPr lang="en-US" altLang="ko-KR" dirty="0" smtClean="0"/>
              <a:t>LNG </a:t>
            </a:r>
            <a:r>
              <a:rPr lang="ko-KR" altLang="en-US" dirty="0" smtClean="0"/>
              <a:t>추가설비</a:t>
            </a:r>
            <a:endParaRPr lang="ko-KR" altLang="en-US" dirty="0"/>
          </a:p>
        </p:txBody>
      </p:sp>
      <p:pic>
        <p:nvPicPr>
          <p:cNvPr id="125956" name="Picture 4"/>
          <p:cNvPicPr>
            <a:picLocks noChangeAspect="1" noChangeArrowheads="1"/>
          </p:cNvPicPr>
          <p:nvPr/>
        </p:nvPicPr>
        <p:blipFill>
          <a:blip r:embed="rId2" cstate="print"/>
          <a:srcRect/>
          <a:stretch>
            <a:fillRect/>
          </a:stretch>
        </p:blipFill>
        <p:spPr bwMode="auto">
          <a:xfrm>
            <a:off x="6429388" y="2143116"/>
            <a:ext cx="2516356" cy="2302198"/>
          </a:xfrm>
          <a:prstGeom prst="rect">
            <a:avLst/>
          </a:prstGeom>
          <a:noFill/>
          <a:ln w="9525">
            <a:noFill/>
            <a:miter lim="800000"/>
            <a:headEnd/>
            <a:tailEnd/>
          </a:ln>
        </p:spPr>
      </p:pic>
      <p:sp>
        <p:nvSpPr>
          <p:cNvPr id="11" name="직사각형 10"/>
          <p:cNvSpPr/>
          <p:nvPr/>
        </p:nvSpPr>
        <p:spPr>
          <a:xfrm>
            <a:off x="6823336" y="2845898"/>
            <a:ext cx="864096" cy="792088"/>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p:cNvSpPr txBox="1"/>
          <p:nvPr/>
        </p:nvSpPr>
        <p:spPr bwMode="auto">
          <a:xfrm>
            <a:off x="6501396" y="4445314"/>
            <a:ext cx="2016224" cy="144016"/>
          </a:xfrm>
          <a:prstGeom prst="rect">
            <a:avLst/>
          </a:prstGeom>
          <a:noFill/>
          <a:ln w="9525">
            <a:noFill/>
            <a:miter lim="800000"/>
            <a:headEnd/>
            <a:tailEnd/>
          </a:ln>
        </p:spPr>
        <p:txBody>
          <a:bodyPr wrap="square" rtlCol="0">
            <a:noAutofit/>
          </a:bodyPr>
          <a:lstStyle/>
          <a:p>
            <a:pPr marL="266700" indent="-266700">
              <a:spcBef>
                <a:spcPct val="20000"/>
              </a:spcBef>
            </a:pPr>
            <a:r>
              <a:rPr lang="ko-KR" altLang="en-US" sz="800" kern="0" dirty="0" smtClean="0">
                <a:solidFill>
                  <a:schemeClr val="tx2">
                    <a:lumMod val="75000"/>
                  </a:schemeClr>
                </a:solidFill>
                <a:latin typeface="Arial" pitchFamily="34" charset="0"/>
                <a:ea typeface="+mn-ea"/>
                <a:cs typeface="Arial" pitchFamily="34" charset="0"/>
              </a:rPr>
              <a:t>제</a:t>
            </a:r>
            <a:r>
              <a:rPr lang="en-US" altLang="ko-KR" sz="800" kern="0" dirty="0" smtClean="0">
                <a:solidFill>
                  <a:schemeClr val="tx2">
                    <a:lumMod val="75000"/>
                  </a:schemeClr>
                </a:solidFill>
                <a:latin typeface="Arial" pitchFamily="34" charset="0"/>
                <a:ea typeface="+mn-ea"/>
                <a:cs typeface="Arial" pitchFamily="34" charset="0"/>
              </a:rPr>
              <a:t>5</a:t>
            </a:r>
            <a:r>
              <a:rPr lang="ko-KR" altLang="en-US" sz="800" kern="0" dirty="0" smtClean="0">
                <a:solidFill>
                  <a:schemeClr val="tx2">
                    <a:lumMod val="75000"/>
                  </a:schemeClr>
                </a:solidFill>
                <a:latin typeface="Arial" pitchFamily="34" charset="0"/>
                <a:ea typeface="+mn-ea"/>
                <a:cs typeface="Arial" pitchFamily="34" charset="0"/>
              </a:rPr>
              <a:t>차 전력수급기본계획 </a:t>
            </a:r>
            <a:r>
              <a:rPr lang="en-US" altLang="ko-KR" sz="800" kern="0" dirty="0" smtClean="0">
                <a:solidFill>
                  <a:schemeClr val="tx2">
                    <a:lumMod val="75000"/>
                  </a:schemeClr>
                </a:solidFill>
                <a:latin typeface="Arial" pitchFamily="34" charset="0"/>
                <a:ea typeface="+mn-ea"/>
                <a:cs typeface="Arial" pitchFamily="34" charset="0"/>
              </a:rPr>
              <a:t>(2010.12)</a:t>
            </a:r>
            <a:endParaRPr lang="ko-KR" altLang="en-US" sz="800" kern="0" dirty="0" smtClean="0">
              <a:solidFill>
                <a:schemeClr val="tx2">
                  <a:lumMod val="75000"/>
                </a:schemeClr>
              </a:solidFill>
              <a:latin typeface="Arial" pitchFamily="34" charset="0"/>
              <a:ea typeface="+mn-ea"/>
              <a:cs typeface="Arial" pitchFamily="34" charset="0"/>
            </a:endParaRPr>
          </a:p>
        </p:txBody>
      </p:sp>
      <p:sp>
        <p:nvSpPr>
          <p:cNvPr id="13" name="TextBox 12"/>
          <p:cNvSpPr txBox="1"/>
          <p:nvPr/>
        </p:nvSpPr>
        <p:spPr>
          <a:xfrm>
            <a:off x="6500826" y="4857760"/>
            <a:ext cx="2357454" cy="261610"/>
          </a:xfrm>
          <a:prstGeom prst="rect">
            <a:avLst/>
          </a:prstGeom>
          <a:noFill/>
        </p:spPr>
        <p:txBody>
          <a:bodyPr wrap="square" rtlCol="0">
            <a:spAutoFit/>
          </a:bodyPr>
          <a:lstStyle/>
          <a:p>
            <a:r>
              <a:rPr lang="en-US" altLang="ko-KR" sz="1100" dirty="0" smtClean="0"/>
              <a:t>** </a:t>
            </a:r>
            <a:r>
              <a:rPr lang="ko-KR" altLang="en-US" sz="1100" dirty="0" smtClean="0"/>
              <a:t>가스발전 외 추가 설비계획물량</a:t>
            </a:r>
            <a:endParaRPr lang="ko-KR" altLang="en-US" sz="1100" dirty="0"/>
          </a:p>
        </p:txBody>
      </p:sp>
      <p:sp>
        <p:nvSpPr>
          <p:cNvPr id="15" name="Rectangle 14"/>
          <p:cNvSpPr/>
          <p:nvPr/>
        </p:nvSpPr>
        <p:spPr>
          <a:xfrm>
            <a:off x="928662" y="6143644"/>
            <a:ext cx="3890809" cy="276999"/>
          </a:xfrm>
          <a:prstGeom prst="rect">
            <a:avLst/>
          </a:prstGeom>
        </p:spPr>
        <p:txBody>
          <a:bodyPr wrap="none">
            <a:spAutoFit/>
          </a:bodyPr>
          <a:lstStyle/>
          <a:p>
            <a:r>
              <a:rPr lang="ko-KR" altLang="en-US" sz="1200" dirty="0" smtClean="0"/>
              <a:t>출처</a:t>
            </a:r>
            <a:r>
              <a:rPr lang="en-US" altLang="ko-KR" sz="1200" dirty="0" smtClean="0"/>
              <a:t>: </a:t>
            </a:r>
            <a:r>
              <a:rPr lang="ko-KR" altLang="en-US" sz="1200" dirty="0" smtClean="0"/>
              <a:t>제</a:t>
            </a:r>
            <a:r>
              <a:rPr lang="en-US" altLang="ko-KR" sz="1200" dirty="0" smtClean="0"/>
              <a:t>5</a:t>
            </a:r>
            <a:r>
              <a:rPr lang="ko-KR" altLang="en-US" sz="1200" dirty="0" smtClean="0"/>
              <a:t>차 전력수급기본계획 변경공고 내역 </a:t>
            </a:r>
            <a:r>
              <a:rPr lang="en-US" altLang="ko-KR" sz="1200" dirty="0" smtClean="0"/>
              <a:t>(2011.12.30)</a:t>
            </a:r>
            <a:endParaRPr lang="ko-KR" altLang="en-US" sz="1200" dirty="0"/>
          </a:p>
        </p:txBody>
      </p:sp>
      <p:graphicFrame>
        <p:nvGraphicFramePr>
          <p:cNvPr id="16" name="차트 2"/>
          <p:cNvGraphicFramePr/>
          <p:nvPr/>
        </p:nvGraphicFramePr>
        <p:xfrm>
          <a:off x="357158" y="1571612"/>
          <a:ext cx="6286544" cy="427196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786050" y="1500174"/>
            <a:ext cx="1643074" cy="523220"/>
          </a:xfrm>
          <a:prstGeom prst="rect">
            <a:avLst/>
          </a:prstGeom>
          <a:solidFill>
            <a:schemeClr val="bg1"/>
          </a:solidFill>
          <a:ln>
            <a:solidFill>
              <a:schemeClr val="tx1"/>
            </a:solidFill>
          </a:ln>
        </p:spPr>
        <p:txBody>
          <a:bodyPr wrap="square" rtlCol="0">
            <a:spAutoFit/>
          </a:bodyPr>
          <a:lstStyle/>
          <a:p>
            <a:pPr algn="ctr"/>
            <a:r>
              <a:rPr lang="en-US" altLang="ko-KR" sz="1400" dirty="0" smtClean="0">
                <a:solidFill>
                  <a:srgbClr val="FF0000"/>
                </a:solidFill>
              </a:rPr>
              <a:t>2013</a:t>
            </a:r>
            <a:r>
              <a:rPr lang="ko-KR" altLang="en-US" sz="1400" dirty="0" smtClean="0">
                <a:solidFill>
                  <a:srgbClr val="FF0000"/>
                </a:solidFill>
              </a:rPr>
              <a:t>년  </a:t>
            </a:r>
            <a:r>
              <a:rPr lang="en-US" altLang="ko-KR" sz="1400" dirty="0" smtClean="0">
                <a:solidFill>
                  <a:srgbClr val="FF0000"/>
                </a:solidFill>
              </a:rPr>
              <a:t>5.97%</a:t>
            </a:r>
          </a:p>
          <a:p>
            <a:pPr algn="ctr"/>
            <a:r>
              <a:rPr lang="en-US" altLang="ko-KR" sz="1400" dirty="0" smtClean="0">
                <a:solidFill>
                  <a:srgbClr val="FF0000"/>
                </a:solidFill>
              </a:rPr>
              <a:t>2014</a:t>
            </a:r>
            <a:r>
              <a:rPr lang="ko-KR" altLang="en-US" sz="1400" dirty="0" smtClean="0">
                <a:solidFill>
                  <a:srgbClr val="FF0000"/>
                </a:solidFill>
              </a:rPr>
              <a:t>년 </a:t>
            </a:r>
            <a:r>
              <a:rPr lang="en-US" altLang="ko-KR" sz="1400" dirty="0" smtClean="0">
                <a:solidFill>
                  <a:srgbClr val="FF0000"/>
                </a:solidFill>
              </a:rPr>
              <a:t>-0.47%</a:t>
            </a:r>
            <a:endParaRPr lang="ko-KR" altLang="en-US" sz="1400" dirty="0">
              <a:solidFill>
                <a:srgbClr val="FF0000"/>
              </a:solidFill>
            </a:endParaRPr>
          </a:p>
        </p:txBody>
      </p:sp>
      <p:sp>
        <p:nvSpPr>
          <p:cNvPr id="10" name="Oval 9"/>
          <p:cNvSpPr/>
          <p:nvPr/>
        </p:nvSpPr>
        <p:spPr>
          <a:xfrm>
            <a:off x="2857488" y="2428868"/>
            <a:ext cx="642942" cy="35719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animEffect transition="in" filter="strips(upRight)">
                                      <p:cBhvr>
                                        <p:cTn id="7" dur="500"/>
                                        <p:tgtEl>
                                          <p:spTgt spid="16">
                                            <p:graphicEl>
                                              <a:chart seriesIdx="-3" categoryIdx="-3" bldStep="gridLegend"/>
                                            </p:graphicEl>
                                          </p:spTgt>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6">
                                            <p:graphicEl>
                                              <a:chart seriesIdx="0" categoryIdx="-4" bldStep="series"/>
                                            </p:graphicEl>
                                          </p:spTgt>
                                        </p:tgtEl>
                                        <p:attrNameLst>
                                          <p:attrName>style.visibility</p:attrName>
                                        </p:attrNameLst>
                                      </p:cBhvr>
                                      <p:to>
                                        <p:strVal val="visible"/>
                                      </p:to>
                                    </p:set>
                                    <p:animEffect transition="in" filter="strips(upRight)">
                                      <p:cBhvr>
                                        <p:cTn id="11" dur="500"/>
                                        <p:tgtEl>
                                          <p:spTgt spid="16">
                                            <p:graphicEl>
                                              <a:chart seriesIdx="0" categoryIdx="-4" bldStep="series"/>
                                            </p:graphicEl>
                                          </p:spTgt>
                                        </p:tgtEl>
                                      </p:cBhvr>
                                    </p:animEffect>
                                  </p:childTnLst>
                                </p:cTn>
                              </p:par>
                            </p:childTnLst>
                          </p:cTn>
                        </p:par>
                        <p:par>
                          <p:cTn id="12" fill="hold">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6">
                                            <p:graphicEl>
                                              <a:chart seriesIdx="1" categoryIdx="-4" bldStep="series"/>
                                            </p:graphicEl>
                                          </p:spTgt>
                                        </p:tgtEl>
                                        <p:attrNameLst>
                                          <p:attrName>style.visibility</p:attrName>
                                        </p:attrNameLst>
                                      </p:cBhvr>
                                      <p:to>
                                        <p:strVal val="visible"/>
                                      </p:to>
                                    </p:set>
                                    <p:animEffect transition="in" filter="strips(upRight)">
                                      <p:cBhvr>
                                        <p:cTn id="15" dur="500"/>
                                        <p:tgtEl>
                                          <p:spTgt spid="16">
                                            <p:graphicEl>
                                              <a:chart seriesIdx="1" categoryIdx="-4" bldStep="series"/>
                                            </p:graphicEl>
                                          </p:spTgt>
                                        </p:tgtEl>
                                      </p:cBhvr>
                                    </p:animEffect>
                                  </p:childTnLst>
                                </p:cTn>
                              </p:par>
                            </p:childTnLst>
                          </p:cTn>
                        </p:par>
                        <p:par>
                          <p:cTn id="16" fill="hold">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16">
                                            <p:graphicEl>
                                              <a:chart seriesIdx="2" categoryIdx="-4" bldStep="series"/>
                                            </p:graphicEl>
                                          </p:spTgt>
                                        </p:tgtEl>
                                        <p:attrNameLst>
                                          <p:attrName>style.visibility</p:attrName>
                                        </p:attrNameLst>
                                      </p:cBhvr>
                                      <p:to>
                                        <p:strVal val="visible"/>
                                      </p:to>
                                    </p:set>
                                    <p:animEffect transition="in" filter="strips(upRight)">
                                      <p:cBhvr>
                                        <p:cTn id="19" dur="500"/>
                                        <p:tgtEl>
                                          <p:spTgt spid="16">
                                            <p:graphicEl>
                                              <a:chart seriesIdx="2" categoryIdx="-4" bldStep="series"/>
                                            </p:graphicEl>
                                          </p:spTgt>
                                        </p:tgtEl>
                                      </p:cBhvr>
                                    </p:animEffect>
                                  </p:childTnLst>
                                </p:cTn>
                              </p:par>
                            </p:childTnLst>
                          </p:cTn>
                        </p:par>
                        <p:par>
                          <p:cTn id="20" fill="hold">
                            <p:stCondLst>
                              <p:cond delay="2000"/>
                            </p:stCondLst>
                            <p:childTnLst>
                              <p:par>
                                <p:cTn id="21" presetID="18" presetClass="entr" presetSubtype="3" fill="hold" grpId="0" nodeType="afterEffect">
                                  <p:stCondLst>
                                    <p:cond delay="0"/>
                                  </p:stCondLst>
                                  <p:childTnLst>
                                    <p:set>
                                      <p:cBhvr>
                                        <p:cTn id="22" dur="1" fill="hold">
                                          <p:stCondLst>
                                            <p:cond delay="0"/>
                                          </p:stCondLst>
                                        </p:cTn>
                                        <p:tgtEl>
                                          <p:spTgt spid="16">
                                            <p:graphicEl>
                                              <a:chart seriesIdx="3" categoryIdx="-4" bldStep="series"/>
                                            </p:graphicEl>
                                          </p:spTgt>
                                        </p:tgtEl>
                                        <p:attrNameLst>
                                          <p:attrName>style.visibility</p:attrName>
                                        </p:attrNameLst>
                                      </p:cBhvr>
                                      <p:to>
                                        <p:strVal val="visible"/>
                                      </p:to>
                                    </p:set>
                                    <p:animEffect transition="in" filter="strips(upRight)">
                                      <p:cBhvr>
                                        <p:cTn id="23" dur="500"/>
                                        <p:tgtEl>
                                          <p:spTgt spid="16">
                                            <p:graphicEl>
                                              <a:chart seriesIdx="3" categoryIdx="-4" bldStep="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1"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1" nodeType="clickEffect">
                                  <p:stCondLst>
                                    <p:cond delay="0"/>
                                  </p:stCondLst>
                                  <p:childTnLst>
                                    <p:animScale>
                                      <p:cBhvr>
                                        <p:cTn id="40" dur="2000" fill="hold"/>
                                        <p:tgtEl>
                                          <p:spTgt spid="10"/>
                                        </p:tgtEl>
                                      </p:cBhvr>
                                      <p:by x="150000" y="150000"/>
                                    </p:animScale>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5956"/>
                                        </p:tgtEl>
                                        <p:attrNameLst>
                                          <p:attrName>style.visibility</p:attrName>
                                        </p:attrNameLst>
                                      </p:cBhvr>
                                      <p:to>
                                        <p:strVal val="visible"/>
                                      </p:to>
                                    </p:set>
                                    <p:anim calcmode="lin" valueType="num">
                                      <p:cBhvr additive="base">
                                        <p:cTn id="49" dur="500" fill="hold"/>
                                        <p:tgtEl>
                                          <p:spTgt spid="125956"/>
                                        </p:tgtEl>
                                        <p:attrNameLst>
                                          <p:attrName>ppt_x</p:attrName>
                                        </p:attrNameLst>
                                      </p:cBhvr>
                                      <p:tavLst>
                                        <p:tav tm="0">
                                          <p:val>
                                            <p:strVal val="#ppt_x"/>
                                          </p:val>
                                        </p:tav>
                                        <p:tav tm="100000">
                                          <p:val>
                                            <p:strVal val="#ppt_x"/>
                                          </p:val>
                                        </p:tav>
                                      </p:tavLst>
                                    </p:anim>
                                    <p:anim calcmode="lin" valueType="num">
                                      <p:cBhvr additive="base">
                                        <p:cTn id="50" dur="500" fill="hold"/>
                                        <p:tgtEl>
                                          <p:spTgt spid="12595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Graphic spid="16" grpId="0" uiExpand="1">
        <p:bldSub>
          <a:bldChart bld="series"/>
        </p:bldSub>
      </p:bldGraphic>
      <p:bldP spid="14" grpId="1" animBg="1"/>
      <p:bldP spid="10" grpId="0" animBg="1"/>
      <p:bldP spid="10"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발전용 </a:t>
            </a:r>
            <a:r>
              <a:rPr lang="en-US" altLang="ko-KR" dirty="0" smtClean="0"/>
              <a:t>LNG </a:t>
            </a:r>
            <a:r>
              <a:rPr lang="ko-KR" altLang="en-US" dirty="0" smtClean="0"/>
              <a:t>추가물량 추정의 문제</a:t>
            </a:r>
            <a:endParaRPr lang="ko-KR" altLang="en-US" dirty="0"/>
          </a:p>
        </p:txBody>
      </p:sp>
      <p:graphicFrame>
        <p:nvGraphicFramePr>
          <p:cNvPr id="4" name="Content Placeholder 3"/>
          <p:cNvGraphicFramePr>
            <a:graphicFrameLocks noGrp="1"/>
          </p:cNvGraphicFramePr>
          <p:nvPr>
            <p:ph idx="1"/>
          </p:nvPr>
        </p:nvGraphicFramePr>
        <p:xfrm>
          <a:off x="533400" y="1371600"/>
          <a:ext cx="8153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Freeform 6"/>
          <p:cNvSpPr/>
          <p:nvPr/>
        </p:nvSpPr>
        <p:spPr>
          <a:xfrm>
            <a:off x="1714500" y="3042920"/>
            <a:ext cx="4983480" cy="2018030"/>
          </a:xfrm>
          <a:custGeom>
            <a:avLst/>
            <a:gdLst>
              <a:gd name="connsiteX0" fmla="*/ 0 w 4983480"/>
              <a:gd name="connsiteY0" fmla="*/ 736600 h 2018030"/>
              <a:gd name="connsiteX1" fmla="*/ 320040 w 4983480"/>
              <a:gd name="connsiteY1" fmla="*/ 751840 h 2018030"/>
              <a:gd name="connsiteX2" fmla="*/ 1615440 w 4983480"/>
              <a:gd name="connsiteY2" fmla="*/ 27940 h 2018030"/>
              <a:gd name="connsiteX3" fmla="*/ 2659380 w 4983480"/>
              <a:gd name="connsiteY3" fmla="*/ 919480 h 2018030"/>
              <a:gd name="connsiteX4" fmla="*/ 4328160 w 4983480"/>
              <a:gd name="connsiteY4" fmla="*/ 1864360 h 2018030"/>
              <a:gd name="connsiteX5" fmla="*/ 4983480 w 4983480"/>
              <a:gd name="connsiteY5" fmla="*/ 1841500 h 2018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3480" h="2018030">
                <a:moveTo>
                  <a:pt x="0" y="736600"/>
                </a:moveTo>
                <a:cubicBezTo>
                  <a:pt x="25400" y="803275"/>
                  <a:pt x="50800" y="869950"/>
                  <a:pt x="320040" y="751840"/>
                </a:cubicBezTo>
                <a:cubicBezTo>
                  <a:pt x="589280" y="633730"/>
                  <a:pt x="1225550" y="0"/>
                  <a:pt x="1615440" y="27940"/>
                </a:cubicBezTo>
                <a:cubicBezTo>
                  <a:pt x="2005330" y="55880"/>
                  <a:pt x="2207260" y="613410"/>
                  <a:pt x="2659380" y="919480"/>
                </a:cubicBezTo>
                <a:cubicBezTo>
                  <a:pt x="3111500" y="1225550"/>
                  <a:pt x="3940810" y="1710690"/>
                  <a:pt x="4328160" y="1864360"/>
                </a:cubicBezTo>
                <a:cubicBezTo>
                  <a:pt x="4715510" y="2018030"/>
                  <a:pt x="4909820" y="1828800"/>
                  <a:pt x="4983480" y="1841500"/>
                </a:cubicBezTo>
              </a:path>
            </a:pathLst>
          </a:cu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8" name="Freeform 7"/>
          <p:cNvSpPr/>
          <p:nvPr/>
        </p:nvSpPr>
        <p:spPr>
          <a:xfrm>
            <a:off x="2317750" y="3157220"/>
            <a:ext cx="5027930" cy="1049020"/>
          </a:xfrm>
          <a:custGeom>
            <a:avLst/>
            <a:gdLst>
              <a:gd name="connsiteX0" fmla="*/ 6350 w 5027930"/>
              <a:gd name="connsiteY0" fmla="*/ 1049020 h 1049020"/>
              <a:gd name="connsiteX1" fmla="*/ 341630 w 5027930"/>
              <a:gd name="connsiteY1" fmla="*/ 332740 h 1049020"/>
              <a:gd name="connsiteX2" fmla="*/ 2056130 w 5027930"/>
              <a:gd name="connsiteY2" fmla="*/ 27940 h 1049020"/>
              <a:gd name="connsiteX3" fmla="*/ 3671570 w 5027930"/>
              <a:gd name="connsiteY3" fmla="*/ 500380 h 1049020"/>
              <a:gd name="connsiteX4" fmla="*/ 5027930 w 5027930"/>
              <a:gd name="connsiteY4" fmla="*/ 561340 h 104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7930" h="1049020">
                <a:moveTo>
                  <a:pt x="6350" y="1049020"/>
                </a:moveTo>
                <a:cubicBezTo>
                  <a:pt x="3175" y="775970"/>
                  <a:pt x="0" y="502920"/>
                  <a:pt x="341630" y="332740"/>
                </a:cubicBezTo>
                <a:cubicBezTo>
                  <a:pt x="683260" y="162560"/>
                  <a:pt x="1501140" y="0"/>
                  <a:pt x="2056130" y="27940"/>
                </a:cubicBezTo>
                <a:cubicBezTo>
                  <a:pt x="2611120" y="55880"/>
                  <a:pt x="3176270" y="411480"/>
                  <a:pt x="3671570" y="500380"/>
                </a:cubicBezTo>
                <a:cubicBezTo>
                  <a:pt x="4166870" y="589280"/>
                  <a:pt x="4814570" y="547370"/>
                  <a:pt x="5027930" y="561340"/>
                </a:cubicBez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1" name="Freeform 10"/>
          <p:cNvSpPr/>
          <p:nvPr/>
        </p:nvSpPr>
        <p:spPr>
          <a:xfrm>
            <a:off x="1036320" y="3280410"/>
            <a:ext cx="4640580" cy="1097280"/>
          </a:xfrm>
          <a:custGeom>
            <a:avLst/>
            <a:gdLst>
              <a:gd name="connsiteX0" fmla="*/ 0 w 4640580"/>
              <a:gd name="connsiteY0" fmla="*/ 872490 h 1097280"/>
              <a:gd name="connsiteX1" fmla="*/ 335280 w 4640580"/>
              <a:gd name="connsiteY1" fmla="*/ 483870 h 1097280"/>
              <a:gd name="connsiteX2" fmla="*/ 1623060 w 4640580"/>
              <a:gd name="connsiteY2" fmla="*/ 80010 h 1097280"/>
              <a:gd name="connsiteX3" fmla="*/ 2979420 w 4640580"/>
              <a:gd name="connsiteY3" fmla="*/ 963930 h 1097280"/>
              <a:gd name="connsiteX4" fmla="*/ 4640580 w 4640580"/>
              <a:gd name="connsiteY4" fmla="*/ 88011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580" h="1097280">
                <a:moveTo>
                  <a:pt x="0" y="872490"/>
                </a:moveTo>
                <a:cubicBezTo>
                  <a:pt x="32385" y="744220"/>
                  <a:pt x="64770" y="615950"/>
                  <a:pt x="335280" y="483870"/>
                </a:cubicBezTo>
                <a:cubicBezTo>
                  <a:pt x="605790" y="351790"/>
                  <a:pt x="1182370" y="0"/>
                  <a:pt x="1623060" y="80010"/>
                </a:cubicBezTo>
                <a:cubicBezTo>
                  <a:pt x="2063750" y="160020"/>
                  <a:pt x="2476500" y="830580"/>
                  <a:pt x="2979420" y="963930"/>
                </a:cubicBezTo>
                <a:cubicBezTo>
                  <a:pt x="3482340" y="1097280"/>
                  <a:pt x="4311650" y="852170"/>
                  <a:pt x="4640580" y="880110"/>
                </a:cubicBezTo>
              </a:path>
            </a:pathLst>
          </a:cu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3" name="TextBox 12"/>
          <p:cNvSpPr txBox="1"/>
          <p:nvPr/>
        </p:nvSpPr>
        <p:spPr>
          <a:xfrm>
            <a:off x="1285852" y="1428736"/>
            <a:ext cx="7572428" cy="369332"/>
          </a:xfrm>
          <a:prstGeom prst="rect">
            <a:avLst/>
          </a:prstGeom>
          <a:noFill/>
        </p:spPr>
        <p:txBody>
          <a:bodyPr wrap="square" rtlCol="0">
            <a:spAutoFit/>
          </a:bodyPr>
          <a:lstStyle/>
          <a:p>
            <a:r>
              <a:rPr lang="en-US" altLang="ko-KR" dirty="0" smtClean="0"/>
              <a:t>2013</a:t>
            </a:r>
            <a:r>
              <a:rPr lang="ko-KR" altLang="en-US" dirty="0" smtClean="0"/>
              <a:t>년 </a:t>
            </a:r>
            <a:r>
              <a:rPr lang="en-US" altLang="ko-KR" dirty="0" smtClean="0">
                <a:solidFill>
                  <a:srgbClr val="FF0000"/>
                </a:solidFill>
              </a:rPr>
              <a:t>5.97</a:t>
            </a:r>
            <a:r>
              <a:rPr lang="en-US" altLang="ko-KR" dirty="0" smtClean="0">
                <a:solidFill>
                  <a:srgbClr val="FF0000"/>
                </a:solidFill>
              </a:rPr>
              <a:t>% </a:t>
            </a:r>
            <a:r>
              <a:rPr lang="ko-KR" altLang="en-US" dirty="0" smtClean="0">
                <a:solidFill>
                  <a:srgbClr val="FF0000"/>
                </a:solidFill>
              </a:rPr>
              <a:t>발전설비</a:t>
            </a:r>
            <a:r>
              <a:rPr lang="ko-KR" altLang="en-US" dirty="0" smtClean="0"/>
              <a:t>증가를</a:t>
            </a:r>
            <a:r>
              <a:rPr lang="en-US" altLang="ko-KR" dirty="0" smtClean="0"/>
              <a:t> </a:t>
            </a:r>
            <a:r>
              <a:rPr lang="ko-KR" altLang="en-US" dirty="0" smtClean="0"/>
              <a:t>각년도 약</a:t>
            </a:r>
            <a:r>
              <a:rPr lang="en-US" altLang="ko-KR" dirty="0" smtClean="0"/>
              <a:t>400</a:t>
            </a:r>
            <a:r>
              <a:rPr lang="ko-KR" altLang="en-US" dirty="0" smtClean="0"/>
              <a:t>만톤</a:t>
            </a:r>
            <a:r>
              <a:rPr lang="en-US" altLang="ko-KR" dirty="0" smtClean="0"/>
              <a:t>, </a:t>
            </a:r>
            <a:r>
              <a:rPr lang="en-US" altLang="ko-KR" dirty="0" smtClean="0">
                <a:solidFill>
                  <a:srgbClr val="FF0000"/>
                </a:solidFill>
              </a:rPr>
              <a:t>28.5%</a:t>
            </a:r>
            <a:r>
              <a:rPr lang="ko-KR" altLang="en-US" dirty="0" smtClean="0"/>
              <a:t>의 증가로 추정</a:t>
            </a:r>
            <a:r>
              <a:rPr lang="en-US" altLang="ko-KR" dirty="0" smtClean="0"/>
              <a:t>!</a:t>
            </a:r>
            <a:endParaRPr lang="ko-KR" altLang="en-US" dirty="0"/>
          </a:p>
        </p:txBody>
      </p:sp>
      <p:sp>
        <p:nvSpPr>
          <p:cNvPr id="14" name="Freeform 13"/>
          <p:cNvSpPr/>
          <p:nvPr/>
        </p:nvSpPr>
        <p:spPr>
          <a:xfrm>
            <a:off x="3697361" y="2150736"/>
            <a:ext cx="998220" cy="1059539"/>
          </a:xfrm>
          <a:custGeom>
            <a:avLst/>
            <a:gdLst>
              <a:gd name="connsiteX0" fmla="*/ 0 w 998220"/>
              <a:gd name="connsiteY0" fmla="*/ 137160 h 1059539"/>
              <a:gd name="connsiteX1" fmla="*/ 0 w 998220"/>
              <a:gd name="connsiteY1" fmla="*/ 1043940 h 1059539"/>
              <a:gd name="connsiteX2" fmla="*/ 320040 w 998220"/>
              <a:gd name="connsiteY2" fmla="*/ 1013460 h 1059539"/>
              <a:gd name="connsiteX3" fmla="*/ 662940 w 998220"/>
              <a:gd name="connsiteY3" fmla="*/ 1013460 h 1059539"/>
              <a:gd name="connsiteX4" fmla="*/ 990600 w 998220"/>
              <a:gd name="connsiteY4" fmla="*/ 1059180 h 1059539"/>
              <a:gd name="connsiteX5" fmla="*/ 982980 w 998220"/>
              <a:gd name="connsiteY5" fmla="*/ 1059180 h 1059539"/>
              <a:gd name="connsiteX6" fmla="*/ 998220 w 998220"/>
              <a:gd name="connsiteY6" fmla="*/ 929640 h 1059539"/>
              <a:gd name="connsiteX7" fmla="*/ 647700 w 998220"/>
              <a:gd name="connsiteY7" fmla="*/ 304800 h 1059539"/>
              <a:gd name="connsiteX8" fmla="*/ 320040 w 998220"/>
              <a:gd name="connsiteY8" fmla="*/ 0 h 1059539"/>
              <a:gd name="connsiteX9" fmla="*/ 0 w 998220"/>
              <a:gd name="connsiteY9" fmla="*/ 137160 h 105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220" h="1059539">
                <a:moveTo>
                  <a:pt x="0" y="137160"/>
                </a:moveTo>
                <a:lnTo>
                  <a:pt x="0" y="1043940"/>
                </a:lnTo>
                <a:lnTo>
                  <a:pt x="320040" y="1013460"/>
                </a:lnTo>
                <a:lnTo>
                  <a:pt x="662940" y="1013460"/>
                </a:lnTo>
                <a:lnTo>
                  <a:pt x="990600" y="1059180"/>
                </a:lnTo>
                <a:cubicBezTo>
                  <a:pt x="993114" y="1059539"/>
                  <a:pt x="985520" y="1059180"/>
                  <a:pt x="982980" y="1059180"/>
                </a:cubicBezTo>
                <a:lnTo>
                  <a:pt x="998220" y="929640"/>
                </a:lnTo>
                <a:lnTo>
                  <a:pt x="647700" y="304800"/>
                </a:lnTo>
                <a:lnTo>
                  <a:pt x="320040" y="0"/>
                </a:lnTo>
                <a:lnTo>
                  <a:pt x="0" y="137160"/>
                </a:lnTo>
                <a:close/>
              </a:path>
            </a:pathLst>
          </a:cu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ko-KR"/>
          </a:p>
        </p:txBody>
      </p:sp>
      <p:sp>
        <p:nvSpPr>
          <p:cNvPr id="9" name="TextBox 8"/>
          <p:cNvSpPr txBox="1"/>
          <p:nvPr/>
        </p:nvSpPr>
        <p:spPr>
          <a:xfrm>
            <a:off x="1428728" y="4929198"/>
            <a:ext cx="7072362" cy="646331"/>
          </a:xfrm>
          <a:prstGeom prst="rect">
            <a:avLst/>
          </a:prstGeom>
          <a:solidFill>
            <a:schemeClr val="bg1"/>
          </a:solidFill>
          <a:ln>
            <a:solidFill>
              <a:schemeClr val="tx1"/>
            </a:solidFill>
          </a:ln>
        </p:spPr>
        <p:txBody>
          <a:bodyPr wrap="square" rtlCol="0">
            <a:spAutoFit/>
          </a:bodyPr>
          <a:lstStyle/>
          <a:p>
            <a:pPr algn="ctr"/>
            <a:r>
              <a:rPr lang="ko-KR" altLang="en-US" dirty="0" smtClean="0"/>
              <a:t>만약 이 계획이 근거로 </a:t>
            </a:r>
            <a:r>
              <a:rPr lang="en-US" altLang="ko-KR" dirty="0" smtClean="0"/>
              <a:t>20</a:t>
            </a:r>
            <a:r>
              <a:rPr lang="ko-KR" altLang="en-US" dirty="0" smtClean="0"/>
              <a:t>년 </a:t>
            </a:r>
            <a:r>
              <a:rPr lang="en-US" altLang="ko-KR" dirty="0" smtClean="0"/>
              <a:t>400</a:t>
            </a:r>
            <a:r>
              <a:rPr lang="ko-KR" altLang="en-US" dirty="0" smtClean="0"/>
              <a:t>만톤 장기계약이 이루어졌다면</a:t>
            </a:r>
            <a:r>
              <a:rPr lang="en-US" altLang="ko-KR" dirty="0" smtClean="0"/>
              <a:t>,</a:t>
            </a:r>
          </a:p>
          <a:p>
            <a:pPr algn="ctr"/>
            <a:r>
              <a:rPr lang="en-US" altLang="ko-KR" dirty="0" smtClean="0">
                <a:solidFill>
                  <a:srgbClr val="FF0000"/>
                </a:solidFill>
              </a:rPr>
              <a:t>57.2</a:t>
            </a:r>
            <a:r>
              <a:rPr lang="ko-KR" altLang="en-US" dirty="0" smtClean="0">
                <a:solidFill>
                  <a:srgbClr val="FF0000"/>
                </a:solidFill>
              </a:rPr>
              <a:t>조원짜리 문서</a:t>
            </a:r>
            <a:r>
              <a:rPr lang="en-US" altLang="ko-KR" dirty="0" smtClean="0"/>
              <a:t>!</a:t>
            </a:r>
            <a:endParaRPr lang="ko-KR" alt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strips(upRight)">
                                      <p:cBhvr>
                                        <p:cTn id="7" dur="10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strips(upRight)">
                                      <p:cBhvr>
                                        <p:cTn id="12" dur="1000"/>
                                        <p:tgtEl>
                                          <p:spTgt spid="4">
                                            <p:graphicEl>
                                              <a:chart seriesIdx="0" categoryIdx="-4" bldStep="series"/>
                                            </p:graphicEl>
                                          </p:spTgt>
                                        </p:tgtEl>
                                      </p:cBhvr>
                                    </p:animEffec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strips(upRight)">
                                      <p:cBhvr>
                                        <p:cTn id="21" dur="1000"/>
                                        <p:tgtEl>
                                          <p:spTgt spid="4">
                                            <p:graphicEl>
                                              <a:chart seriesIdx="1" categoryIdx="-4" bldStep="series"/>
                                            </p:graphicEl>
                                          </p:spTgt>
                                        </p:tgtEl>
                                      </p:cBhvr>
                                    </p:animEffect>
                                  </p:childTnLst>
                                </p:cTn>
                              </p:par>
                            </p:childTnLst>
                          </p:cTn>
                        </p:par>
                        <p:par>
                          <p:cTn id="22" fill="hold">
                            <p:stCondLst>
                              <p:cond delay="1000"/>
                            </p:stCondLst>
                            <p:childTnLst>
                              <p:par>
                                <p:cTn id="23" presetID="18" presetClass="entr" presetSubtype="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Righ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strips(upRight)">
                                      <p:cBhvr>
                                        <p:cTn id="30" dur="1000"/>
                                        <p:tgtEl>
                                          <p:spTgt spid="4">
                                            <p:graphicEl>
                                              <a:chart seriesIdx="2" categoryIdx="-4" bldStep="series"/>
                                            </p:graphicEl>
                                          </p:spTgt>
                                        </p:tgtEl>
                                      </p:cBhvr>
                                    </p:animEffect>
                                  </p:childTnLst>
                                </p:cTn>
                              </p:par>
                            </p:childTnLst>
                          </p:cTn>
                        </p:par>
                        <p:par>
                          <p:cTn id="31" fill="hold">
                            <p:stCondLst>
                              <p:cond delay="1000"/>
                            </p:stCondLst>
                            <p:childTnLst>
                              <p:par>
                                <p:cTn id="32" presetID="18" presetClass="entr" presetSubtype="3"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upRigh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strips(upRight)">
                                      <p:cBhvr>
                                        <p:cTn id="39" dur="1000"/>
                                        <p:tgtEl>
                                          <p:spTgt spid="4">
                                            <p:graphicEl>
                                              <a:chart seriesIdx="3" categoryIdx="-4" bldStep="series"/>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7" grpId="0" uiExpand="1" animBg="1"/>
      <p:bldP spid="8" grpId="0" uiExpand="1" animBg="1"/>
      <p:bldP spid="11" grpId="0" uiExpand="1" animBg="1"/>
      <p:bldP spid="13" grpId="0"/>
      <p:bldP spid="14"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보고된 발전용 </a:t>
            </a:r>
            <a:r>
              <a:rPr lang="en-US" altLang="ko-KR" dirty="0" smtClean="0"/>
              <a:t>LNG </a:t>
            </a:r>
            <a:r>
              <a:rPr lang="ko-KR" altLang="en-US" dirty="0" smtClean="0"/>
              <a:t>추정방법</a:t>
            </a:r>
            <a:r>
              <a:rPr lang="en-US" altLang="ko-KR" dirty="0" smtClean="0"/>
              <a:t>?</a:t>
            </a:r>
            <a:endParaRPr lang="ko-KR" altLang="en-US" dirty="0"/>
          </a:p>
        </p:txBody>
      </p:sp>
      <p:pic>
        <p:nvPicPr>
          <p:cNvPr id="165890" name="Picture 2"/>
          <p:cNvPicPr>
            <a:picLocks noChangeAspect="1" noChangeArrowheads="1"/>
          </p:cNvPicPr>
          <p:nvPr/>
        </p:nvPicPr>
        <p:blipFill>
          <a:blip r:embed="rId2" cstate="print"/>
          <a:srcRect/>
          <a:stretch>
            <a:fillRect/>
          </a:stretch>
        </p:blipFill>
        <p:spPr bwMode="auto">
          <a:xfrm>
            <a:off x="467544" y="1340768"/>
            <a:ext cx="3058791" cy="1924881"/>
          </a:xfrm>
          <a:prstGeom prst="rect">
            <a:avLst/>
          </a:prstGeom>
          <a:noFill/>
          <a:ln w="9525">
            <a:solidFill>
              <a:schemeClr val="tx1"/>
            </a:solidFill>
            <a:miter lim="800000"/>
            <a:headEnd/>
            <a:tailEnd/>
          </a:ln>
        </p:spPr>
      </p:pic>
      <p:pic>
        <p:nvPicPr>
          <p:cNvPr id="165891" name="Picture 3"/>
          <p:cNvPicPr>
            <a:picLocks noChangeAspect="1" noChangeArrowheads="1"/>
          </p:cNvPicPr>
          <p:nvPr/>
        </p:nvPicPr>
        <p:blipFill>
          <a:blip r:embed="rId3" cstate="print"/>
          <a:srcRect/>
          <a:stretch>
            <a:fillRect/>
          </a:stretch>
        </p:blipFill>
        <p:spPr bwMode="auto">
          <a:xfrm>
            <a:off x="467545" y="3356992"/>
            <a:ext cx="3032886" cy="3009010"/>
          </a:xfrm>
          <a:prstGeom prst="rect">
            <a:avLst/>
          </a:prstGeom>
          <a:noFill/>
          <a:ln w="9525">
            <a:solidFill>
              <a:schemeClr val="tx1"/>
            </a:solidFill>
            <a:miter lim="800000"/>
            <a:headEnd/>
            <a:tailEnd/>
          </a:ln>
        </p:spPr>
      </p:pic>
      <p:pic>
        <p:nvPicPr>
          <p:cNvPr id="165892" name="Picture 4"/>
          <p:cNvPicPr>
            <a:picLocks noChangeAspect="1" noChangeArrowheads="1"/>
          </p:cNvPicPr>
          <p:nvPr/>
        </p:nvPicPr>
        <p:blipFill>
          <a:blip r:embed="rId4" cstate="print"/>
          <a:srcRect/>
          <a:stretch>
            <a:fillRect/>
          </a:stretch>
        </p:blipFill>
        <p:spPr bwMode="auto">
          <a:xfrm>
            <a:off x="3851920" y="1340768"/>
            <a:ext cx="2948166" cy="2400571"/>
          </a:xfrm>
          <a:prstGeom prst="rect">
            <a:avLst/>
          </a:prstGeom>
          <a:noFill/>
          <a:ln w="9525">
            <a:solidFill>
              <a:schemeClr val="tx1"/>
            </a:solidFill>
            <a:miter lim="800000"/>
            <a:headEnd/>
            <a:tailEnd/>
          </a:ln>
        </p:spPr>
      </p:pic>
      <p:pic>
        <p:nvPicPr>
          <p:cNvPr id="165893" name="Picture 5"/>
          <p:cNvPicPr>
            <a:picLocks noChangeAspect="1" noChangeArrowheads="1"/>
          </p:cNvPicPr>
          <p:nvPr/>
        </p:nvPicPr>
        <p:blipFill>
          <a:blip r:embed="rId5" cstate="print"/>
          <a:srcRect/>
          <a:stretch>
            <a:fillRect/>
          </a:stretch>
        </p:blipFill>
        <p:spPr bwMode="auto">
          <a:xfrm>
            <a:off x="3851920" y="3861048"/>
            <a:ext cx="3125167" cy="2466946"/>
          </a:xfrm>
          <a:prstGeom prst="rect">
            <a:avLst/>
          </a:prstGeom>
          <a:noFill/>
          <a:ln w="9525">
            <a:solidFill>
              <a:schemeClr val="tx1"/>
            </a:solidFill>
            <a:miter lim="800000"/>
            <a:headEnd/>
            <a:tailEnd/>
          </a:ln>
        </p:spPr>
      </p:pic>
      <p:sp>
        <p:nvSpPr>
          <p:cNvPr id="8" name="모서리가 둥근 직사각형 7"/>
          <p:cNvSpPr/>
          <p:nvPr/>
        </p:nvSpPr>
        <p:spPr>
          <a:xfrm>
            <a:off x="1195244" y="2538616"/>
            <a:ext cx="1576556" cy="128776"/>
          </a:xfrm>
          <a:prstGeom prst="round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모서리가 둥근 직사각형 8"/>
          <p:cNvSpPr/>
          <p:nvPr/>
        </p:nvSpPr>
        <p:spPr>
          <a:xfrm>
            <a:off x="642040" y="4869160"/>
            <a:ext cx="2592288" cy="144016"/>
          </a:xfrm>
          <a:prstGeom prst="round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모서리가 둥근 직사각형 9"/>
          <p:cNvSpPr/>
          <p:nvPr/>
        </p:nvSpPr>
        <p:spPr>
          <a:xfrm>
            <a:off x="4003556" y="2235344"/>
            <a:ext cx="2664296" cy="265172"/>
          </a:xfrm>
          <a:prstGeom prst="round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모서리가 둥근 직사각형 10"/>
          <p:cNvSpPr/>
          <p:nvPr/>
        </p:nvSpPr>
        <p:spPr>
          <a:xfrm>
            <a:off x="3995936" y="5517232"/>
            <a:ext cx="2664296" cy="288032"/>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p:cNvSpPr/>
          <p:nvPr/>
        </p:nvSpPr>
        <p:spPr>
          <a:xfrm>
            <a:off x="7164288" y="4771018"/>
            <a:ext cx="1835696" cy="1546577"/>
          </a:xfrm>
          <a:prstGeom prst="rect">
            <a:avLst/>
          </a:prstGeom>
          <a:ln>
            <a:solidFill>
              <a:schemeClr val="accent1">
                <a:shade val="50000"/>
              </a:schemeClr>
            </a:solidFill>
          </a:ln>
        </p:spPr>
        <p:txBody>
          <a:bodyPr wrap="square">
            <a:spAutoFit/>
          </a:bodyPr>
          <a:lstStyle/>
          <a:p>
            <a:r>
              <a:rPr lang="ko-KR" altLang="en-US" sz="1050" dirty="0" smtClean="0"/>
              <a:t>지식경제부</a:t>
            </a:r>
            <a:r>
              <a:rPr lang="en-US" altLang="ko-KR" sz="1050" dirty="0" smtClean="0"/>
              <a:t>, </a:t>
            </a:r>
            <a:r>
              <a:rPr lang="ko-KR" altLang="en-US" sz="1050" dirty="0" smtClean="0"/>
              <a:t>제</a:t>
            </a:r>
            <a:r>
              <a:rPr lang="en-US" altLang="ko-KR" sz="1050" dirty="0" smtClean="0"/>
              <a:t>5</a:t>
            </a:r>
            <a:r>
              <a:rPr lang="ko-KR" altLang="en-US" sz="1050" dirty="0" smtClean="0"/>
              <a:t>차 전력수급기본계획 변경공고</a:t>
            </a:r>
            <a:r>
              <a:rPr lang="en-US" altLang="ko-KR" sz="1050" dirty="0" smtClean="0"/>
              <a:t>, </a:t>
            </a:r>
            <a:r>
              <a:rPr lang="ko-KR" altLang="en-US" sz="1050" dirty="0" smtClean="0"/>
              <a:t>지식경제부 공고 제 </a:t>
            </a:r>
            <a:r>
              <a:rPr lang="en-US" altLang="ko-KR" sz="1050" dirty="0" smtClean="0"/>
              <a:t>2011-630</a:t>
            </a:r>
            <a:r>
              <a:rPr lang="ko-KR" altLang="en-US" sz="1050" dirty="0" smtClean="0"/>
              <a:t>호 </a:t>
            </a:r>
            <a:r>
              <a:rPr lang="en-US" altLang="ko-KR" sz="1050" dirty="0" smtClean="0"/>
              <a:t>(2011.12.29) </a:t>
            </a:r>
          </a:p>
          <a:p>
            <a:endParaRPr lang="en-US" altLang="ko-KR" sz="1050" dirty="0" smtClean="0"/>
          </a:p>
          <a:p>
            <a:r>
              <a:rPr lang="ko-KR" altLang="en-US" sz="1050" dirty="0" smtClean="0"/>
              <a:t>간년도 전력부문계획이 천연가스중기계획보다 </a:t>
            </a:r>
            <a:r>
              <a:rPr lang="en-US" altLang="ko-KR" sz="1050" dirty="0" smtClean="0"/>
              <a:t>1</a:t>
            </a:r>
            <a:r>
              <a:rPr lang="ko-KR" altLang="en-US" sz="1050" dirty="0" smtClean="0"/>
              <a:t>일 먼저 발표 되었음에도 불구하고</a:t>
            </a:r>
            <a:r>
              <a:rPr lang="en-US" altLang="ko-KR" sz="1050" dirty="0" smtClean="0"/>
              <a:t>, </a:t>
            </a:r>
            <a:r>
              <a:rPr lang="ko-KR" altLang="en-US" sz="1050" dirty="0" smtClean="0"/>
              <a:t>이를 반영하지 않음</a:t>
            </a:r>
            <a:r>
              <a:rPr lang="en-US" altLang="ko-KR" sz="1050" dirty="0" smtClean="0"/>
              <a:t>.</a:t>
            </a:r>
            <a:endParaRPr lang="ko-KR" altLang="en-US" sz="1050" dirty="0"/>
          </a:p>
        </p:txBody>
      </p:sp>
      <p:cxnSp>
        <p:nvCxnSpPr>
          <p:cNvPr id="13" name="직선 화살표 연결선 12"/>
          <p:cNvCxnSpPr>
            <a:stCxn id="12" idx="1"/>
          </p:cNvCxnSpPr>
          <p:nvPr/>
        </p:nvCxnSpPr>
        <p:spPr>
          <a:xfrm rot="10800000" flipV="1">
            <a:off x="6660232" y="5544306"/>
            <a:ext cx="504056" cy="11693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additive="base">
                                        <p:cTn id="7" dur="500" fill="hold"/>
                                        <p:tgtEl>
                                          <p:spTgt spid="165890"/>
                                        </p:tgtEl>
                                        <p:attrNameLst>
                                          <p:attrName>ppt_x</p:attrName>
                                        </p:attrNameLst>
                                      </p:cBhvr>
                                      <p:tavLst>
                                        <p:tav tm="0">
                                          <p:val>
                                            <p:strVal val="#ppt_x"/>
                                          </p:val>
                                        </p:tav>
                                        <p:tav tm="100000">
                                          <p:val>
                                            <p:strVal val="#ppt_x"/>
                                          </p:val>
                                        </p:tav>
                                      </p:tavLst>
                                    </p:anim>
                                    <p:anim calcmode="lin" valueType="num">
                                      <p:cBhvr additive="base">
                                        <p:cTn id="8" dur="500" fill="hold"/>
                                        <p:tgtEl>
                                          <p:spTgt spid="1658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5891"/>
                                        </p:tgtEl>
                                        <p:attrNameLst>
                                          <p:attrName>style.visibility</p:attrName>
                                        </p:attrNameLst>
                                      </p:cBhvr>
                                      <p:to>
                                        <p:strVal val="visible"/>
                                      </p:to>
                                    </p:set>
                                    <p:anim calcmode="lin" valueType="num">
                                      <p:cBhvr additive="base">
                                        <p:cTn id="12" dur="500" fill="hold"/>
                                        <p:tgtEl>
                                          <p:spTgt spid="165891"/>
                                        </p:tgtEl>
                                        <p:attrNameLst>
                                          <p:attrName>ppt_x</p:attrName>
                                        </p:attrNameLst>
                                      </p:cBhvr>
                                      <p:tavLst>
                                        <p:tav tm="0">
                                          <p:val>
                                            <p:strVal val="#ppt_x"/>
                                          </p:val>
                                        </p:tav>
                                        <p:tav tm="100000">
                                          <p:val>
                                            <p:strVal val="#ppt_x"/>
                                          </p:val>
                                        </p:tav>
                                      </p:tavLst>
                                    </p:anim>
                                    <p:anim calcmode="lin" valueType="num">
                                      <p:cBhvr additive="base">
                                        <p:cTn id="13" dur="500" fill="hold"/>
                                        <p:tgtEl>
                                          <p:spTgt spid="16589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65892"/>
                                        </p:tgtEl>
                                        <p:attrNameLst>
                                          <p:attrName>style.visibility</p:attrName>
                                        </p:attrNameLst>
                                      </p:cBhvr>
                                      <p:to>
                                        <p:strVal val="visible"/>
                                      </p:to>
                                    </p:set>
                                    <p:anim calcmode="lin" valueType="num">
                                      <p:cBhvr additive="base">
                                        <p:cTn id="17" dur="500" fill="hold"/>
                                        <p:tgtEl>
                                          <p:spTgt spid="165892"/>
                                        </p:tgtEl>
                                        <p:attrNameLst>
                                          <p:attrName>ppt_x</p:attrName>
                                        </p:attrNameLst>
                                      </p:cBhvr>
                                      <p:tavLst>
                                        <p:tav tm="0">
                                          <p:val>
                                            <p:strVal val="#ppt_x"/>
                                          </p:val>
                                        </p:tav>
                                        <p:tav tm="100000">
                                          <p:val>
                                            <p:strVal val="#ppt_x"/>
                                          </p:val>
                                        </p:tav>
                                      </p:tavLst>
                                    </p:anim>
                                    <p:anim calcmode="lin" valueType="num">
                                      <p:cBhvr additive="base">
                                        <p:cTn id="18" dur="500" fill="hold"/>
                                        <p:tgtEl>
                                          <p:spTgt spid="16589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5893"/>
                                        </p:tgtEl>
                                        <p:attrNameLst>
                                          <p:attrName>style.visibility</p:attrName>
                                        </p:attrNameLst>
                                      </p:cBhvr>
                                      <p:to>
                                        <p:strVal val="visible"/>
                                      </p:to>
                                    </p:set>
                                    <p:anim calcmode="lin" valueType="num">
                                      <p:cBhvr additive="base">
                                        <p:cTn id="40" dur="500" fill="hold"/>
                                        <p:tgtEl>
                                          <p:spTgt spid="165893"/>
                                        </p:tgtEl>
                                        <p:attrNameLst>
                                          <p:attrName>ppt_x</p:attrName>
                                        </p:attrNameLst>
                                      </p:cBhvr>
                                      <p:tavLst>
                                        <p:tav tm="0">
                                          <p:val>
                                            <p:strVal val="#ppt_x"/>
                                          </p:val>
                                        </p:tav>
                                        <p:tav tm="100000">
                                          <p:val>
                                            <p:strVal val="#ppt_x"/>
                                          </p:val>
                                        </p:tav>
                                      </p:tavLst>
                                    </p:anim>
                                    <p:anim calcmode="lin" valueType="num">
                                      <p:cBhvr additive="base">
                                        <p:cTn id="41" dur="500" fill="hold"/>
                                        <p:tgtEl>
                                          <p:spTgt spid="16589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par>
                          <p:cTn id="49" fill="hold">
                            <p:stCondLst>
                              <p:cond delay="500"/>
                            </p:stCondLst>
                            <p:childTnLst>
                              <p:par>
                                <p:cTn id="50" presetID="53"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12">
                                            <p:bg/>
                                          </p:spTgt>
                                        </p:tgtEl>
                                        <p:attrNameLst>
                                          <p:attrName>style.visibility</p:attrName>
                                        </p:attrNameLst>
                                      </p:cBhvr>
                                      <p:to>
                                        <p:strVal val="visible"/>
                                      </p:to>
                                    </p:set>
                                    <p:anim calcmode="lin" valueType="num">
                                      <p:cBhvr>
                                        <p:cTn id="57" dur="500" fill="hold"/>
                                        <p:tgtEl>
                                          <p:spTgt spid="12">
                                            <p:bg/>
                                          </p:spTgt>
                                        </p:tgtEl>
                                        <p:attrNameLst>
                                          <p:attrName>ppt_w</p:attrName>
                                        </p:attrNameLst>
                                      </p:cBhvr>
                                      <p:tavLst>
                                        <p:tav tm="0">
                                          <p:val>
                                            <p:fltVal val="0"/>
                                          </p:val>
                                        </p:tav>
                                        <p:tav tm="100000">
                                          <p:val>
                                            <p:strVal val="#ppt_w"/>
                                          </p:val>
                                        </p:tav>
                                      </p:tavLst>
                                    </p:anim>
                                    <p:anim calcmode="lin" valueType="num">
                                      <p:cBhvr>
                                        <p:cTn id="58" dur="500" fill="hold"/>
                                        <p:tgtEl>
                                          <p:spTgt spid="12">
                                            <p:bg/>
                                          </p:spTgt>
                                        </p:tgtEl>
                                        <p:attrNameLst>
                                          <p:attrName>ppt_h</p:attrName>
                                        </p:attrNameLst>
                                      </p:cBhvr>
                                      <p:tavLst>
                                        <p:tav tm="0">
                                          <p:val>
                                            <p:fltVal val="0"/>
                                          </p:val>
                                        </p:tav>
                                        <p:tav tm="100000">
                                          <p:val>
                                            <p:strVal val="#ppt_h"/>
                                          </p:val>
                                        </p:tav>
                                      </p:tavLst>
                                    </p:anim>
                                    <p:animEffect transition="in" filter="fade">
                                      <p:cBhvr>
                                        <p:cTn id="59" dur="500"/>
                                        <p:tgtEl>
                                          <p:spTgt spid="12">
                                            <p:bg/>
                                          </p:spTgt>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12">
                                            <p:txEl>
                                              <p:pRg st="0" end="0"/>
                                            </p:txEl>
                                          </p:spTgt>
                                        </p:tgtEl>
                                        <p:attrNameLst>
                                          <p:attrName>style.visibility</p:attrName>
                                        </p:attrNameLst>
                                      </p:cBhvr>
                                      <p:to>
                                        <p:strVal val="visible"/>
                                      </p:to>
                                    </p:set>
                                    <p:anim calcmode="lin" valueType="num">
                                      <p:cBhvr>
                                        <p:cTn id="6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12">
                                            <p:txEl>
                                              <p:pRg st="0" end="0"/>
                                            </p:txEl>
                                          </p:spTgt>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2">
                                            <p:txEl>
                                              <p:pRg st="2" end="2"/>
                                            </p:txEl>
                                          </p:spTgt>
                                        </p:tgtEl>
                                        <p:attrNameLst>
                                          <p:attrName>style.visibility</p:attrName>
                                        </p:attrNameLst>
                                      </p:cBhvr>
                                      <p:to>
                                        <p:strVal val="visible"/>
                                      </p:to>
                                    </p:set>
                                    <p:anim calcmode="lin" valueType="num">
                                      <p:cBhvr>
                                        <p:cTn id="67"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68"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69" dur="500"/>
                                        <p:tgtEl>
                                          <p:spTgt spid="12">
                                            <p:txEl>
                                              <p:pRg st="2" end="2"/>
                                            </p:txEl>
                                          </p:spTgt>
                                        </p:tgtEl>
                                      </p:cBhvr>
                                    </p:animEffect>
                                  </p:childTnLst>
                                </p:cTn>
                              </p:par>
                            </p:childTnLst>
                          </p:cTn>
                        </p:par>
                        <p:par>
                          <p:cTn id="70" fill="hold">
                            <p:stCondLst>
                              <p:cond delay="1000"/>
                            </p:stCondLst>
                            <p:childTnLst>
                              <p:par>
                                <p:cTn id="71" presetID="53" presetClass="entr" presetSubtype="0" fill="hold" nodeType="afterEffect">
                                  <p:stCondLst>
                                    <p:cond delay="0"/>
                                  </p:stCondLst>
                                  <p:childTnLst>
                                    <p:set>
                                      <p:cBhvr>
                                        <p:cTn id="72" dur="1" fill="hold">
                                          <p:stCondLst>
                                            <p:cond delay="0"/>
                                          </p:stCondLst>
                                        </p:cTn>
                                        <p:tgtEl>
                                          <p:spTgt spid="12">
                                            <p:txEl>
                                              <p:pRg st="2" end="2"/>
                                            </p:txEl>
                                          </p:spTgt>
                                        </p:tgtEl>
                                        <p:attrNameLst>
                                          <p:attrName>style.visibility</p:attrName>
                                        </p:attrNameLst>
                                      </p:cBhvr>
                                      <p:to>
                                        <p:strVal val="visible"/>
                                      </p:to>
                                    </p:set>
                                    <p:anim calcmode="lin" valueType="num">
                                      <p:cBhvr>
                                        <p:cTn id="73"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609600"/>
          </a:xfrm>
        </p:spPr>
        <p:txBody>
          <a:bodyPr/>
          <a:lstStyle/>
          <a:p>
            <a:r>
              <a:rPr lang="ko-KR" altLang="en-US" dirty="0" smtClean="0"/>
              <a:t>감사원의 </a:t>
            </a:r>
            <a:r>
              <a:rPr lang="en-US" altLang="ko-KR" dirty="0" smtClean="0"/>
              <a:t>LNG </a:t>
            </a:r>
            <a:r>
              <a:rPr lang="ko-KR" altLang="en-US" dirty="0" smtClean="0"/>
              <a:t>도입관련 감사결과</a:t>
            </a:r>
            <a:endParaRPr lang="ko-KR"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86179" y="1428750"/>
            <a:ext cx="1972921" cy="2571754"/>
          </a:xfrm>
          <a:prstGeom prst="rect">
            <a:avLst/>
          </a:prstGeom>
          <a:noFill/>
          <a:ln w="9525">
            <a:solidFill>
              <a:schemeClr val="tx1"/>
            </a:solid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2714612" y="1357298"/>
            <a:ext cx="3230817" cy="4562305"/>
          </a:xfrm>
          <a:prstGeom prst="rect">
            <a:avLst/>
          </a:prstGeom>
          <a:noFill/>
          <a:ln w="9525">
            <a:solidFill>
              <a:schemeClr val="tx1"/>
            </a:solid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4240834" y="2357430"/>
            <a:ext cx="3117248" cy="4429156"/>
          </a:xfrm>
          <a:prstGeom prst="rect">
            <a:avLst/>
          </a:prstGeom>
          <a:noFill/>
          <a:ln w="9525">
            <a:solidFill>
              <a:schemeClr val="tx1"/>
            </a:solid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5357818" y="4643446"/>
            <a:ext cx="3187740" cy="1292327"/>
          </a:xfrm>
          <a:prstGeom prst="rect">
            <a:avLst/>
          </a:prstGeom>
          <a:noFill/>
          <a:ln w="9525">
            <a:solidFill>
              <a:schemeClr val="tx1"/>
            </a:solidFill>
            <a:miter lim="800000"/>
            <a:headEnd/>
            <a:tailEnd/>
          </a:ln>
          <a:effectLst/>
        </p:spPr>
      </p:pic>
      <p:cxnSp>
        <p:nvCxnSpPr>
          <p:cNvPr id="10" name="Straight Connector 9"/>
          <p:cNvCxnSpPr/>
          <p:nvPr/>
        </p:nvCxnSpPr>
        <p:spPr>
          <a:xfrm>
            <a:off x="5429256" y="5643578"/>
            <a:ext cx="3024000" cy="1588"/>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29256" y="5857892"/>
            <a:ext cx="900000" cy="1588"/>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70412" y="5444504"/>
            <a:ext cx="1476000" cy="1588"/>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00232" y="3357562"/>
            <a:ext cx="5715040" cy="400110"/>
          </a:xfrm>
          <a:prstGeom prst="rect">
            <a:avLst/>
          </a:prstGeom>
          <a:solidFill>
            <a:schemeClr val="bg1"/>
          </a:solidFill>
          <a:ln>
            <a:solidFill>
              <a:schemeClr val="tx1"/>
            </a:solidFill>
          </a:ln>
        </p:spPr>
        <p:txBody>
          <a:bodyPr wrap="square">
            <a:spAutoFit/>
          </a:bodyPr>
          <a:lstStyle/>
          <a:p>
            <a:pPr algn="ctr"/>
            <a:r>
              <a:rPr lang="ko-KR" altLang="en-US" sz="2000" dirty="0" smtClean="0"/>
              <a:t>감사결과에 따라 충실히 개선 노력을 하였나</a:t>
            </a:r>
            <a:r>
              <a:rPr lang="en-US" altLang="ko-KR" sz="2000" dirty="0" smtClean="0"/>
              <a:t>?</a:t>
            </a:r>
            <a:endParaRPr lang="ko-KR" altLang="en-US" sz="2000" dirty="0"/>
          </a:p>
        </p:txBody>
      </p:sp>
      <p:sp>
        <p:nvSpPr>
          <p:cNvPr id="14" name="Rectangle 13"/>
          <p:cNvSpPr/>
          <p:nvPr/>
        </p:nvSpPr>
        <p:spPr>
          <a:xfrm>
            <a:off x="3500430" y="2105016"/>
            <a:ext cx="1500198" cy="214314"/>
          </a:xfrm>
          <a:prstGeom prst="rect">
            <a:avLst/>
          </a:prstGeom>
          <a:solidFill>
            <a:srgbClr val="FFFF00">
              <a:alpha val="17000"/>
            </a:srgb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p:cNvSpPr/>
          <p:nvPr/>
        </p:nvSpPr>
        <p:spPr>
          <a:xfrm>
            <a:off x="6408956" y="706736"/>
            <a:ext cx="2735044" cy="584775"/>
          </a:xfrm>
          <a:prstGeom prst="rect">
            <a:avLst/>
          </a:prstGeom>
        </p:spPr>
        <p:txBody>
          <a:bodyPr wrap="none">
            <a:spAutoFit/>
          </a:bodyPr>
          <a:lstStyle/>
          <a:p>
            <a:r>
              <a:rPr lang="en-US" altLang="ko-KR" sz="3200" dirty="0" smtClean="0">
                <a:solidFill>
                  <a:srgbClr val="FFC000"/>
                </a:solidFill>
              </a:rPr>
              <a:t>(2009</a:t>
            </a:r>
            <a:r>
              <a:rPr lang="ko-KR" altLang="en-US" sz="3200" dirty="0" smtClean="0">
                <a:solidFill>
                  <a:srgbClr val="FFC000"/>
                </a:solidFill>
              </a:rPr>
              <a:t>년 </a:t>
            </a:r>
            <a:r>
              <a:rPr lang="en-US" altLang="ko-KR" sz="3200" dirty="0" smtClean="0">
                <a:solidFill>
                  <a:srgbClr val="FFC000"/>
                </a:solidFill>
              </a:rPr>
              <a:t>12</a:t>
            </a:r>
            <a:r>
              <a:rPr lang="ko-KR" altLang="en-US" sz="3200" dirty="0" smtClean="0">
                <a:solidFill>
                  <a:srgbClr val="FFC000"/>
                </a:solidFill>
              </a:rPr>
              <a:t>월</a:t>
            </a:r>
            <a:r>
              <a:rPr lang="en-US" altLang="ko-KR" sz="3200" dirty="0" smtClean="0">
                <a:solidFill>
                  <a:srgbClr val="FFC000"/>
                </a:solidFill>
              </a:rPr>
              <a:t>)</a:t>
            </a:r>
            <a:endParaRPr lang="ko-KR" altLang="en-US" sz="3200" dirty="0">
              <a:solidFill>
                <a:srgbClr val="FFC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030"/>
                                        </p:tgtEl>
                                        <p:attrNameLst>
                                          <p:attrName>style.visibility</p:attrName>
                                        </p:attrNameLst>
                                      </p:cBhvr>
                                      <p:to>
                                        <p:strVal val="visible"/>
                                      </p:to>
                                    </p:set>
                                    <p:anim calcmode="lin" valueType="num">
                                      <p:cBhvr additive="base">
                                        <p:cTn id="18" dur="500" fill="hold"/>
                                        <p:tgtEl>
                                          <p:spTgt spid="1030"/>
                                        </p:tgtEl>
                                        <p:attrNameLst>
                                          <p:attrName>ppt_x</p:attrName>
                                        </p:attrNameLst>
                                      </p:cBhvr>
                                      <p:tavLst>
                                        <p:tav tm="0">
                                          <p:val>
                                            <p:strVal val="#ppt_x"/>
                                          </p:val>
                                        </p:tav>
                                        <p:tav tm="100000">
                                          <p:val>
                                            <p:strVal val="#ppt_x"/>
                                          </p:val>
                                        </p:tav>
                                      </p:tavLst>
                                    </p:anim>
                                    <p:anim calcmode="lin" valueType="num">
                                      <p:cBhvr additive="base">
                                        <p:cTn id="19" dur="500" fill="hold"/>
                                        <p:tgtEl>
                                          <p:spTgt spid="1030"/>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029"/>
                                        </p:tgtEl>
                                        <p:attrNameLst>
                                          <p:attrName>style.visibility</p:attrName>
                                        </p:attrNameLst>
                                      </p:cBhvr>
                                      <p:to>
                                        <p:strVal val="visible"/>
                                      </p:to>
                                    </p:set>
                                    <p:anim calcmode="lin" valueType="num">
                                      <p:cBhvr additive="base">
                                        <p:cTn id="23" dur="500" fill="hold"/>
                                        <p:tgtEl>
                                          <p:spTgt spid="1029"/>
                                        </p:tgtEl>
                                        <p:attrNameLst>
                                          <p:attrName>ppt_x</p:attrName>
                                        </p:attrNameLst>
                                      </p:cBhvr>
                                      <p:tavLst>
                                        <p:tav tm="0">
                                          <p:val>
                                            <p:strVal val="#ppt_x"/>
                                          </p:val>
                                        </p:tav>
                                        <p:tav tm="100000">
                                          <p:val>
                                            <p:strVal val="#ppt_x"/>
                                          </p:val>
                                        </p:tav>
                                      </p:tavLst>
                                    </p:anim>
                                    <p:anim calcmode="lin" valueType="num">
                                      <p:cBhvr additive="base">
                                        <p:cTn id="2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upRigh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trips(downRight)">
                                      <p:cBhvr>
                                        <p:cTn id="34" dur="500"/>
                                        <p:tgtEl>
                                          <p:spTgt spid="12"/>
                                        </p:tgtEl>
                                      </p:cBhvr>
                                    </p:animEffect>
                                  </p:childTnLst>
                                </p:cTn>
                              </p:par>
                            </p:childTnLst>
                          </p:cTn>
                        </p:par>
                        <p:par>
                          <p:cTn id="35" fill="hold">
                            <p:stCondLst>
                              <p:cond delay="500"/>
                            </p:stCondLst>
                            <p:childTnLst>
                              <p:par>
                                <p:cTn id="36" presetID="18" presetClass="entr" presetSubtype="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strips(downRight)">
                                      <p:cBhvr>
                                        <p:cTn id="38" dur="500"/>
                                        <p:tgtEl>
                                          <p:spTgt spid="10"/>
                                        </p:tgtEl>
                                      </p:cBhvr>
                                    </p:animEffect>
                                  </p:childTnLst>
                                </p:cTn>
                              </p:par>
                            </p:childTnLst>
                          </p:cTn>
                        </p:par>
                        <p:par>
                          <p:cTn id="39" fill="hold">
                            <p:stCondLst>
                              <p:cond delay="1000"/>
                            </p:stCondLst>
                            <p:childTnLst>
                              <p:par>
                                <p:cTn id="40" presetID="18" presetClass="entr" presetSubtype="6"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downRigh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가스공사 이사회 회의록기준</a:t>
            </a:r>
            <a:endParaRPr lang="ko-KR" alt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54116" y="1371600"/>
            <a:ext cx="6111967" cy="4953000"/>
          </a:xfrm>
          <a:prstGeom prst="rect">
            <a:avLst/>
          </a:prstGeom>
          <a:noFill/>
          <a:ln w="9525">
            <a:noFill/>
            <a:miter lim="800000"/>
            <a:headEnd/>
            <a:tailEnd/>
          </a:ln>
          <a:effectLst/>
        </p:spPr>
      </p:pic>
      <p:sp>
        <p:nvSpPr>
          <p:cNvPr id="5" name="Oval 4"/>
          <p:cNvSpPr/>
          <p:nvPr/>
        </p:nvSpPr>
        <p:spPr>
          <a:xfrm>
            <a:off x="7092968" y="3727452"/>
            <a:ext cx="642942" cy="127318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0</a:t>
            </a:r>
            <a:endParaRPr lang="ko-KR" altLang="en-US" dirty="0"/>
          </a:p>
        </p:txBody>
      </p:sp>
      <p:sp>
        <p:nvSpPr>
          <p:cNvPr id="6" name="Rectangle 5"/>
          <p:cNvSpPr/>
          <p:nvPr/>
        </p:nvSpPr>
        <p:spPr>
          <a:xfrm>
            <a:off x="785786" y="6357958"/>
            <a:ext cx="8143932" cy="430887"/>
          </a:xfrm>
          <a:prstGeom prst="rect">
            <a:avLst/>
          </a:prstGeom>
        </p:spPr>
        <p:txBody>
          <a:bodyPr wrap="square">
            <a:spAutoFit/>
          </a:bodyPr>
          <a:lstStyle/>
          <a:p>
            <a:r>
              <a:rPr lang="ko-KR" altLang="en-US" sz="1050" dirty="0" smtClean="0"/>
              <a:t>자료</a:t>
            </a:r>
            <a:r>
              <a:rPr lang="en-US" altLang="ko-KR" sz="1050" dirty="0" smtClean="0"/>
              <a:t>: </a:t>
            </a:r>
            <a:r>
              <a:rPr lang="ko-KR" altLang="en-US" sz="1050" dirty="0" smtClean="0"/>
              <a:t>가스공사 이사회회의록 </a:t>
            </a:r>
            <a:r>
              <a:rPr lang="en-US" altLang="ko-KR" sz="1050" dirty="0" smtClean="0"/>
              <a:t>336</a:t>
            </a:r>
            <a:r>
              <a:rPr lang="ko-KR" altLang="en-US" sz="1050" dirty="0" smtClean="0"/>
              <a:t>차 </a:t>
            </a:r>
            <a:r>
              <a:rPr lang="en-US" altLang="ko-KR" sz="1050" dirty="0" smtClean="0"/>
              <a:t>(2010.5.20(</a:t>
            </a:r>
            <a:r>
              <a:rPr lang="ko-KR" altLang="en-US" sz="1050" dirty="0" smtClean="0"/>
              <a:t>목</a:t>
            </a:r>
            <a:r>
              <a:rPr lang="en-US" altLang="ko-KR" sz="1050" dirty="0" smtClean="0"/>
              <a:t>) 11:00)-383</a:t>
            </a:r>
            <a:r>
              <a:rPr lang="ko-KR" altLang="en-US" sz="1050" dirty="0" smtClean="0"/>
              <a:t>차</a:t>
            </a:r>
            <a:r>
              <a:rPr lang="en-US" altLang="ko-KR" sz="1050" dirty="0" smtClean="0"/>
              <a:t>(2013.3.7(</a:t>
            </a:r>
            <a:r>
              <a:rPr lang="ko-KR" altLang="en-US" sz="1050" dirty="0" smtClean="0"/>
              <a:t>목</a:t>
            </a:r>
            <a:r>
              <a:rPr lang="en-US" altLang="ko-KR" sz="1050" dirty="0" smtClean="0"/>
              <a:t>) 11:30) </a:t>
            </a:r>
            <a:r>
              <a:rPr lang="ko-KR" altLang="en-US" sz="1050" dirty="0" smtClean="0"/>
              <a:t>검토기준</a:t>
            </a:r>
            <a:r>
              <a:rPr lang="en-US" altLang="ko-KR" sz="1050" dirty="0" smtClean="0"/>
              <a:t>,</a:t>
            </a:r>
          </a:p>
          <a:p>
            <a:r>
              <a:rPr lang="en-US" sz="1050" dirty="0" smtClean="0">
                <a:hlinkClick r:id="rId3"/>
              </a:rPr>
              <a:t>http://www.kogas.or.kr/kogas_kr/html/investor/investor_24.jsp</a:t>
            </a:r>
            <a:endParaRPr lang="en-US" altLang="ko-KR" sz="1050" dirty="0"/>
          </a:p>
        </p:txBody>
      </p:sp>
      <p:sp>
        <p:nvSpPr>
          <p:cNvPr id="7" name="Left Brace 6"/>
          <p:cNvSpPr/>
          <p:nvPr/>
        </p:nvSpPr>
        <p:spPr>
          <a:xfrm>
            <a:off x="1142976" y="2571744"/>
            <a:ext cx="285752" cy="34290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8" name="TextBox 7"/>
          <p:cNvSpPr txBox="1"/>
          <p:nvPr/>
        </p:nvSpPr>
        <p:spPr>
          <a:xfrm>
            <a:off x="428596" y="3651925"/>
            <a:ext cx="714380" cy="1277273"/>
          </a:xfrm>
          <a:prstGeom prst="rect">
            <a:avLst/>
          </a:prstGeom>
          <a:noFill/>
          <a:ln>
            <a:solidFill>
              <a:schemeClr val="tx1"/>
            </a:solidFill>
          </a:ln>
        </p:spPr>
        <p:txBody>
          <a:bodyPr wrap="square" rtlCol="0">
            <a:spAutoFit/>
          </a:bodyPr>
          <a:lstStyle/>
          <a:p>
            <a:r>
              <a:rPr lang="en-US" altLang="ko-KR" sz="1100" dirty="0" smtClean="0"/>
              <a:t>2010.12</a:t>
            </a:r>
          </a:p>
          <a:p>
            <a:r>
              <a:rPr lang="ko-KR" altLang="en-US" sz="1100" dirty="0" smtClean="0"/>
              <a:t>부터</a:t>
            </a:r>
            <a:endParaRPr lang="en-US" altLang="ko-KR" sz="1100" dirty="0" smtClean="0"/>
          </a:p>
          <a:p>
            <a:endParaRPr lang="en-US" altLang="ko-KR" sz="1100" dirty="0" smtClean="0"/>
          </a:p>
          <a:p>
            <a:r>
              <a:rPr lang="en-US" altLang="ko-KR" sz="1100" dirty="0" smtClean="0"/>
              <a:t>2012.5</a:t>
            </a:r>
          </a:p>
          <a:p>
            <a:r>
              <a:rPr lang="ko-KR" altLang="en-US" sz="1100" dirty="0" smtClean="0"/>
              <a:t>까지의 이사회 내역</a:t>
            </a:r>
            <a:endParaRPr lang="ko-KR" altLang="en-US" sz="1100" dirty="0"/>
          </a:p>
        </p:txBody>
      </p:sp>
      <p:sp>
        <p:nvSpPr>
          <p:cNvPr id="9" name="Rectangle 8"/>
          <p:cNvSpPr/>
          <p:nvPr/>
        </p:nvSpPr>
        <p:spPr>
          <a:xfrm>
            <a:off x="6429388" y="5072074"/>
            <a:ext cx="2571736" cy="600164"/>
          </a:xfrm>
          <a:prstGeom prst="rect">
            <a:avLst/>
          </a:prstGeom>
          <a:solidFill>
            <a:schemeClr val="bg1"/>
          </a:solidFill>
          <a:ln>
            <a:solidFill>
              <a:schemeClr val="tx1"/>
            </a:solidFill>
          </a:ln>
        </p:spPr>
        <p:txBody>
          <a:bodyPr wrap="square">
            <a:spAutoFit/>
          </a:bodyPr>
          <a:lstStyle/>
          <a:p>
            <a:pPr algn="ctr"/>
            <a:r>
              <a:rPr lang="en-US" altLang="ko-KR" sz="1100" dirty="0" smtClean="0"/>
              <a:t>2011.12.30</a:t>
            </a:r>
            <a:r>
              <a:rPr lang="ko-KR" altLang="en-US" sz="1100" dirty="0" smtClean="0"/>
              <a:t>일 발간된 </a:t>
            </a:r>
            <a:endParaRPr lang="en-US" altLang="ko-KR" sz="1100" dirty="0" smtClean="0"/>
          </a:p>
          <a:p>
            <a:pPr algn="ctr"/>
            <a:r>
              <a:rPr lang="ko-KR" altLang="en-US" sz="1100" i="1" dirty="0" smtClean="0"/>
              <a:t>중기</a:t>
            </a:r>
            <a:r>
              <a:rPr lang="en-US" altLang="ko-KR" sz="1100" i="1" dirty="0" smtClean="0"/>
              <a:t>(2012-2015) </a:t>
            </a:r>
            <a:r>
              <a:rPr lang="ko-KR" altLang="en-US" sz="1100" i="1" dirty="0" smtClean="0"/>
              <a:t>천연가스 수급계획</a:t>
            </a:r>
            <a:endParaRPr lang="en-US" altLang="ko-KR" sz="1100" i="1" dirty="0" smtClean="0"/>
          </a:p>
          <a:p>
            <a:pPr algn="ctr"/>
            <a:r>
              <a:rPr lang="ko-KR" altLang="en-US" sz="1100" dirty="0" smtClean="0"/>
              <a:t>의 내용은 보이지 않음</a:t>
            </a:r>
            <a:r>
              <a:rPr lang="en-US" altLang="ko-KR" sz="1100" dirty="0" smtClean="0"/>
              <a:t>.</a:t>
            </a:r>
            <a:endParaRPr lang="ko-KR" altLang="en-US" sz="1100" dirty="0"/>
          </a:p>
        </p:txBody>
      </p:sp>
      <p:cxnSp>
        <p:nvCxnSpPr>
          <p:cNvPr id="11" name="Curved Connector 10"/>
          <p:cNvCxnSpPr>
            <a:stCxn id="9" idx="1"/>
          </p:cNvCxnSpPr>
          <p:nvPr/>
        </p:nvCxnSpPr>
        <p:spPr>
          <a:xfrm rot="10800000">
            <a:off x="2643174" y="5000636"/>
            <a:ext cx="3786214" cy="37152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86380" y="1928802"/>
            <a:ext cx="2928958" cy="461665"/>
          </a:xfrm>
          <a:prstGeom prst="rect">
            <a:avLst/>
          </a:prstGeom>
        </p:spPr>
        <p:txBody>
          <a:bodyPr wrap="square">
            <a:spAutoFit/>
          </a:bodyPr>
          <a:lstStyle/>
          <a:p>
            <a:r>
              <a:rPr lang="ko-KR" altLang="en-US" sz="1200" dirty="0" smtClean="0"/>
              <a:t>공공기관의정보공개에관한법률 제</a:t>
            </a:r>
            <a:r>
              <a:rPr lang="en-US" altLang="ko-KR" sz="1200" dirty="0" smtClean="0"/>
              <a:t>9</a:t>
            </a:r>
            <a:r>
              <a:rPr lang="ko-KR" altLang="en-US" sz="1200" dirty="0" smtClean="0"/>
              <a:t>조 제</a:t>
            </a:r>
            <a:r>
              <a:rPr lang="en-US" altLang="ko-KR" sz="1200" dirty="0" smtClean="0"/>
              <a:t>1</a:t>
            </a:r>
            <a:r>
              <a:rPr lang="ko-KR" altLang="en-US" sz="1200" dirty="0" smtClean="0"/>
              <a:t>항 제</a:t>
            </a:r>
            <a:r>
              <a:rPr lang="en-US" altLang="ko-KR" sz="1200" dirty="0" smtClean="0"/>
              <a:t>7</a:t>
            </a:r>
            <a:r>
              <a:rPr lang="ko-KR" altLang="en-US" sz="1200" dirty="0" smtClean="0"/>
              <a:t>호에 의거하여 비공개 처리함</a:t>
            </a:r>
            <a:endParaRPr lang="ko-KR" altLang="en-US" sz="1200" dirty="0"/>
          </a:p>
        </p:txBody>
      </p:sp>
      <p:sp>
        <p:nvSpPr>
          <p:cNvPr id="13" name="Rectangle 12"/>
          <p:cNvSpPr/>
          <p:nvPr/>
        </p:nvSpPr>
        <p:spPr>
          <a:xfrm>
            <a:off x="6429389" y="5757794"/>
            <a:ext cx="2571736" cy="261610"/>
          </a:xfrm>
          <a:prstGeom prst="rect">
            <a:avLst/>
          </a:prstGeom>
          <a:solidFill>
            <a:schemeClr val="bg1"/>
          </a:solidFill>
          <a:ln>
            <a:solidFill>
              <a:schemeClr val="tx1"/>
            </a:solidFill>
          </a:ln>
        </p:spPr>
        <p:txBody>
          <a:bodyPr wrap="square">
            <a:spAutoFit/>
          </a:bodyPr>
          <a:lstStyle/>
          <a:p>
            <a:pPr algn="ctr"/>
            <a:r>
              <a:rPr lang="en-US" altLang="ko-KR" sz="1100" dirty="0" smtClean="0"/>
              <a:t>774</a:t>
            </a:r>
            <a:r>
              <a:rPr lang="ko-KR" altLang="en-US" sz="1100" dirty="0" smtClean="0"/>
              <a:t>만톤 단기계약</a:t>
            </a:r>
            <a:r>
              <a:rPr lang="en-US" altLang="ko-KR" sz="1100" dirty="0" smtClean="0"/>
              <a:t>(2011-2014) </a:t>
            </a:r>
            <a:r>
              <a:rPr lang="ko-KR" altLang="en-US" sz="1100" dirty="0" smtClean="0"/>
              <a:t>내용없음</a:t>
            </a:r>
            <a:endParaRPr lang="ko-KR" altLang="en-US" sz="11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경직된 에너지 수급계획 수립체계</a:t>
            </a:r>
            <a:endParaRPr lang="ko-KR" altLang="en-US" dirty="0"/>
          </a:p>
        </p:txBody>
      </p:sp>
      <p:sp>
        <p:nvSpPr>
          <p:cNvPr id="3" name="내용 개체 틀 2"/>
          <p:cNvSpPr>
            <a:spLocks noGrp="1"/>
          </p:cNvSpPr>
          <p:nvPr>
            <p:ph idx="1"/>
          </p:nvPr>
        </p:nvSpPr>
        <p:spPr>
          <a:xfrm>
            <a:off x="533400" y="4853880"/>
            <a:ext cx="8153400" cy="1599456"/>
          </a:xfrm>
        </p:spPr>
        <p:txBody>
          <a:bodyPr>
            <a:normAutofit fontScale="47500" lnSpcReduction="20000"/>
          </a:bodyPr>
          <a:lstStyle/>
          <a:p>
            <a:r>
              <a:rPr lang="ko-KR" altLang="en-US" b="0" dirty="0" smtClean="0"/>
              <a:t>국가에너지기본계획은 공급위주의 계획이라는 비판을 받고는 있으나</a:t>
            </a:r>
            <a:r>
              <a:rPr lang="en-US" altLang="ko-KR" b="0" dirty="0" smtClean="0"/>
              <a:t>, ‘</a:t>
            </a:r>
            <a:r>
              <a:rPr lang="ko-KR" altLang="en-US" b="0" dirty="0" smtClean="0">
                <a:solidFill>
                  <a:srgbClr val="FFC000"/>
                </a:solidFill>
              </a:rPr>
              <a:t>에너지정책관련 최상위 국가전략</a:t>
            </a:r>
            <a:r>
              <a:rPr lang="en-US" altLang="ko-KR" b="0" dirty="0" smtClean="0"/>
              <a:t>’</a:t>
            </a:r>
            <a:r>
              <a:rPr lang="ko-KR" altLang="en-US" b="0" dirty="0" smtClean="0"/>
              <a:t>이며 </a:t>
            </a:r>
            <a:r>
              <a:rPr lang="ko-KR" altLang="en-US" b="0" dirty="0" smtClean="0">
                <a:solidFill>
                  <a:srgbClr val="FFC000"/>
                </a:solidFill>
              </a:rPr>
              <a:t>국가에너지수급관련하여 방향을 제시하는 최상위 계획</a:t>
            </a:r>
            <a:r>
              <a:rPr lang="ko-KR" altLang="en-US" b="0" dirty="0" smtClean="0"/>
              <a:t>으로</a:t>
            </a:r>
            <a:r>
              <a:rPr lang="en-US" altLang="ko-KR" b="0" dirty="0" smtClean="0"/>
              <a:t>, </a:t>
            </a:r>
            <a:r>
              <a:rPr lang="ko-KR" altLang="en-US" b="0" dirty="0" smtClean="0"/>
              <a:t>실제 각 분야의 수급계획에서 이를 고려하야 하도록 적시</a:t>
            </a:r>
            <a:r>
              <a:rPr lang="en-US" altLang="ko-KR" b="0" dirty="0" smtClean="0"/>
              <a:t>. </a:t>
            </a:r>
          </a:p>
          <a:p>
            <a:r>
              <a:rPr lang="ko-KR" altLang="en-US" b="0" dirty="0" smtClean="0"/>
              <a:t>그러나</a:t>
            </a:r>
            <a:r>
              <a:rPr lang="en-US" altLang="ko-KR" b="0" dirty="0" smtClean="0"/>
              <a:t> </a:t>
            </a:r>
            <a:r>
              <a:rPr lang="ko-KR" altLang="en-US" b="0" dirty="0" smtClean="0"/>
              <a:t>현재의 중기천연가스수급계획은 </a:t>
            </a:r>
            <a:r>
              <a:rPr lang="en-US" altLang="ko-KR" b="0" dirty="0" smtClean="0"/>
              <a:t>‘</a:t>
            </a:r>
            <a:r>
              <a:rPr lang="ko-KR" altLang="en-US" b="0" dirty="0" smtClean="0"/>
              <a:t>저탄소녹색성장법 제</a:t>
            </a:r>
            <a:r>
              <a:rPr lang="en-US" altLang="ko-KR" b="0" dirty="0" smtClean="0"/>
              <a:t>39</a:t>
            </a:r>
            <a:r>
              <a:rPr lang="ko-KR" altLang="en-US" b="0" dirty="0" smtClean="0"/>
              <a:t>조</a:t>
            </a:r>
            <a:r>
              <a:rPr lang="en-US" altLang="ko-KR" b="0" dirty="0" smtClean="0"/>
              <a:t>’, ‘</a:t>
            </a:r>
            <a:r>
              <a:rPr lang="ko-KR" altLang="en-US" b="0" dirty="0" smtClean="0"/>
              <a:t>에너지법 제</a:t>
            </a:r>
            <a:r>
              <a:rPr lang="en-US" altLang="ko-KR" b="0" dirty="0" smtClean="0"/>
              <a:t>6</a:t>
            </a:r>
            <a:r>
              <a:rPr lang="ko-KR" altLang="en-US" b="0" dirty="0" smtClean="0"/>
              <a:t>조</a:t>
            </a:r>
            <a:r>
              <a:rPr lang="en-US" altLang="ko-KR" b="0" dirty="0" smtClean="0"/>
              <a:t>’</a:t>
            </a:r>
            <a:r>
              <a:rPr lang="ko-KR" altLang="en-US" b="0" dirty="0" smtClean="0"/>
              <a:t>를 무시한 계획</a:t>
            </a:r>
            <a:r>
              <a:rPr lang="en-US" altLang="ko-KR" b="0" dirty="0" smtClean="0"/>
              <a:t>.</a:t>
            </a:r>
          </a:p>
          <a:p>
            <a:pPr lvl="1"/>
            <a:r>
              <a:rPr lang="ko-KR" altLang="en-US" b="0" dirty="0" smtClean="0"/>
              <a:t>만약 에너지수급안정</a:t>
            </a:r>
            <a:r>
              <a:rPr lang="en-US" altLang="ko-KR" b="0" dirty="0" smtClean="0"/>
              <a:t>, </a:t>
            </a:r>
            <a:r>
              <a:rPr lang="ko-KR" altLang="en-US" b="0" dirty="0" smtClean="0"/>
              <a:t>에너지안보 등을 이유로 별도의 합리적인 계획 없이 진행되는 것은 사후적으로도 정당화될 수 없다고 보임</a:t>
            </a:r>
            <a:r>
              <a:rPr lang="en-US" altLang="ko-KR" b="0" dirty="0" smtClean="0"/>
              <a:t>.</a:t>
            </a:r>
          </a:p>
          <a:p>
            <a:pPr lvl="1"/>
            <a:r>
              <a:rPr lang="ko-KR" altLang="en-US" b="0" dirty="0" smtClean="0"/>
              <a:t>또 이러한 수급계획결과로 나타나는 초과 도입물량을 </a:t>
            </a:r>
            <a:r>
              <a:rPr lang="ko-KR" altLang="en-US" b="0" dirty="0" err="1" smtClean="0"/>
              <a:t>트레이딩</a:t>
            </a:r>
            <a:r>
              <a:rPr lang="ko-KR" altLang="en-US" b="0" dirty="0" smtClean="0"/>
              <a:t> 등의 방법으로 해결하고자 하는 것은 그 정당성</a:t>
            </a:r>
            <a:r>
              <a:rPr lang="en-US" altLang="ko-KR" b="0" dirty="0" smtClean="0"/>
              <a:t>, </a:t>
            </a:r>
            <a:r>
              <a:rPr lang="ko-KR" altLang="en-US" b="0" dirty="0" smtClean="0"/>
              <a:t>타당성이 없음</a:t>
            </a:r>
            <a:r>
              <a:rPr lang="en-US" altLang="ko-KR" b="0" dirty="0" smtClean="0"/>
              <a:t>.</a:t>
            </a:r>
          </a:p>
          <a:p>
            <a:r>
              <a:rPr lang="ko-KR" altLang="en-US" b="0" dirty="0" smtClean="0"/>
              <a:t>향후 발생하는 결과는 오로지 국민들의 비용부담으로 귀결될 것으로 이는 심대한 문제라 판단됨</a:t>
            </a:r>
            <a:r>
              <a:rPr lang="en-US" altLang="ko-KR" b="0" dirty="0" smtClean="0"/>
              <a:t>.</a:t>
            </a:r>
          </a:p>
          <a:p>
            <a:r>
              <a:rPr lang="ko-KR" altLang="en-US" dirty="0" smtClean="0"/>
              <a:t>현재와 같이 엄청난 비용을 지불해야하는 수급체계를 향후에도 그대로 둘 것인지를 심각히 고민해야 할 시점</a:t>
            </a:r>
            <a:r>
              <a:rPr lang="en-US" altLang="ko-KR" dirty="0" smtClean="0"/>
              <a:t>!!</a:t>
            </a:r>
            <a:endParaRPr lang="ko-KR" altLang="en-US" dirty="0"/>
          </a:p>
        </p:txBody>
      </p:sp>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49153" name="_x33001000" descr="EMB0000014412a3"/>
          <p:cNvPicPr>
            <a:picLocks noChangeAspect="1" noChangeArrowheads="1"/>
          </p:cNvPicPr>
          <p:nvPr/>
        </p:nvPicPr>
        <p:blipFill>
          <a:blip r:embed="rId2" cstate="print"/>
          <a:srcRect/>
          <a:stretch>
            <a:fillRect/>
          </a:stretch>
        </p:blipFill>
        <p:spPr bwMode="auto">
          <a:xfrm>
            <a:off x="428596" y="1370022"/>
            <a:ext cx="5400675" cy="3487738"/>
          </a:xfrm>
          <a:prstGeom prst="rect">
            <a:avLst/>
          </a:prstGeom>
          <a:noFill/>
        </p:spPr>
      </p:pic>
      <p:sp>
        <p:nvSpPr>
          <p:cNvPr id="8" name="직사각형 7"/>
          <p:cNvSpPr/>
          <p:nvPr/>
        </p:nvSpPr>
        <p:spPr>
          <a:xfrm>
            <a:off x="6124826" y="1357298"/>
            <a:ext cx="2376264" cy="3477875"/>
          </a:xfrm>
          <a:prstGeom prst="rect">
            <a:avLst/>
          </a:prstGeom>
          <a:ln>
            <a:solidFill>
              <a:srgbClr val="FF0000"/>
            </a:solidFill>
          </a:ln>
        </p:spPr>
        <p:txBody>
          <a:bodyPr wrap="square">
            <a:spAutoFit/>
          </a:bodyPr>
          <a:lstStyle/>
          <a:p>
            <a:r>
              <a:rPr lang="ko-KR" altLang="en-US" sz="1100" dirty="0" smtClean="0">
                <a:solidFill>
                  <a:srgbClr val="FFC000"/>
                </a:solidFill>
              </a:rPr>
              <a:t>에너지본법 제</a:t>
            </a:r>
            <a:r>
              <a:rPr lang="en-US" altLang="ko-KR" sz="1100" dirty="0" smtClean="0">
                <a:solidFill>
                  <a:srgbClr val="FFC000"/>
                </a:solidFill>
              </a:rPr>
              <a:t>6</a:t>
            </a:r>
            <a:r>
              <a:rPr lang="ko-KR" altLang="en-US" sz="1100" dirty="0" smtClean="0">
                <a:solidFill>
                  <a:srgbClr val="FFC000"/>
                </a:solidFill>
              </a:rPr>
              <a:t>조</a:t>
            </a:r>
            <a:r>
              <a:rPr lang="en-US" altLang="ko-KR" sz="1100" dirty="0" smtClean="0">
                <a:solidFill>
                  <a:srgbClr val="FFC000"/>
                </a:solidFill>
              </a:rPr>
              <a:t>(</a:t>
            </a:r>
            <a:r>
              <a:rPr lang="ko-KR" altLang="en-US" sz="1100" dirty="0" smtClean="0">
                <a:solidFill>
                  <a:srgbClr val="FFC000"/>
                </a:solidFill>
              </a:rPr>
              <a:t>국가에너지기본계획의 수립</a:t>
            </a:r>
            <a:r>
              <a:rPr lang="en-US" altLang="ko-KR" sz="1100" dirty="0" smtClean="0">
                <a:solidFill>
                  <a:srgbClr val="FFC000"/>
                </a:solidFill>
              </a:rPr>
              <a:t>)-&gt;</a:t>
            </a:r>
            <a:r>
              <a:rPr lang="ko-KR" altLang="en-US" sz="1100" dirty="0" smtClean="0">
                <a:solidFill>
                  <a:srgbClr val="FFC000"/>
                </a:solidFill>
              </a:rPr>
              <a:t>에너지법으로 개명 </a:t>
            </a:r>
            <a:r>
              <a:rPr lang="en-US" altLang="ko-KR" sz="1100" dirty="0" smtClean="0">
                <a:solidFill>
                  <a:srgbClr val="FFC000"/>
                </a:solidFill>
              </a:rPr>
              <a:t>(</a:t>
            </a:r>
            <a:r>
              <a:rPr lang="ko-KR" altLang="en-US" sz="1100" dirty="0" smtClean="0">
                <a:solidFill>
                  <a:srgbClr val="FFC000"/>
                </a:solidFill>
              </a:rPr>
              <a:t>저탄소녹색성장기본법 부칙 제</a:t>
            </a:r>
            <a:r>
              <a:rPr lang="en-US" altLang="ko-KR" sz="1100" dirty="0" smtClean="0">
                <a:solidFill>
                  <a:srgbClr val="FFC000"/>
                </a:solidFill>
              </a:rPr>
              <a:t>4</a:t>
            </a:r>
            <a:r>
              <a:rPr lang="ko-KR" altLang="en-US" sz="1100" dirty="0" smtClean="0">
                <a:solidFill>
                  <a:srgbClr val="FFC000"/>
                </a:solidFill>
              </a:rPr>
              <a:t>조 </a:t>
            </a:r>
            <a:r>
              <a:rPr lang="en-US" altLang="ko-KR" sz="1100" dirty="0" smtClean="0">
                <a:solidFill>
                  <a:srgbClr val="FFC000"/>
                </a:solidFill>
              </a:rPr>
              <a:t>3</a:t>
            </a:r>
            <a:r>
              <a:rPr lang="ko-KR" altLang="en-US" sz="1100" dirty="0" smtClean="0">
                <a:solidFill>
                  <a:srgbClr val="FFC000"/>
                </a:solidFill>
              </a:rPr>
              <a:t>항</a:t>
            </a:r>
            <a:r>
              <a:rPr lang="en-US" altLang="ko-KR" sz="1100" dirty="0" smtClean="0">
                <a:solidFill>
                  <a:srgbClr val="FFC000"/>
                </a:solidFill>
              </a:rPr>
              <a:t>)</a:t>
            </a:r>
          </a:p>
          <a:p>
            <a:endParaRPr lang="en-US" altLang="ko-KR" sz="1100" dirty="0" smtClean="0"/>
          </a:p>
          <a:p>
            <a:pPr>
              <a:buFontTx/>
              <a:buChar char="-"/>
            </a:pPr>
            <a:r>
              <a:rPr lang="ko-KR" altLang="en-US" sz="1100" dirty="0" smtClean="0"/>
              <a:t>국가에너지기본계획은 지역에너지계획</a:t>
            </a:r>
            <a:r>
              <a:rPr lang="en-US" altLang="ko-KR" sz="1100" dirty="0" smtClean="0"/>
              <a:t>, </a:t>
            </a:r>
            <a:r>
              <a:rPr lang="ko-KR" altLang="en-US" sz="1100" dirty="0" smtClean="0"/>
              <a:t>비상시 에너지수급계획 및 </a:t>
            </a:r>
            <a:r>
              <a:rPr lang="ko-KR" altLang="en-US" sz="1100" dirty="0" err="1" smtClean="0"/>
              <a:t>에너지별</a:t>
            </a:r>
            <a:r>
              <a:rPr lang="ko-KR" altLang="en-US" sz="1100" dirty="0" smtClean="0"/>
              <a:t> 수급계획 등 에너지관련 계획의 기본이 되고</a:t>
            </a:r>
            <a:r>
              <a:rPr lang="en-US" altLang="ko-KR" sz="1100" dirty="0" smtClean="0"/>
              <a:t>, </a:t>
            </a:r>
            <a:r>
              <a:rPr lang="ko-KR" altLang="en-US" sz="1100" u="sng" dirty="0" smtClean="0"/>
              <a:t>에너지관련계획은 기본계획과 조화를 이루어야 함 </a:t>
            </a:r>
            <a:r>
              <a:rPr lang="en-US" altLang="ko-KR" sz="1100" u="sng" dirty="0" smtClean="0"/>
              <a:t>(</a:t>
            </a:r>
            <a:r>
              <a:rPr lang="ko-KR" altLang="en-US" sz="1100" u="sng" dirty="0" smtClean="0"/>
              <a:t>동법 제</a:t>
            </a:r>
            <a:r>
              <a:rPr lang="en-US" altLang="ko-KR" sz="1100" u="sng" dirty="0" smtClean="0"/>
              <a:t>4</a:t>
            </a:r>
            <a:r>
              <a:rPr lang="ko-KR" altLang="en-US" sz="1100" u="sng" dirty="0" smtClean="0"/>
              <a:t>항</a:t>
            </a:r>
            <a:r>
              <a:rPr lang="en-US" altLang="ko-KR" sz="1100" u="sng" dirty="0" smtClean="0"/>
              <a:t>)</a:t>
            </a:r>
          </a:p>
          <a:p>
            <a:pPr>
              <a:buFontTx/>
              <a:buChar char="-"/>
            </a:pPr>
            <a:endParaRPr lang="en-US" altLang="ko-KR" sz="1100" u="sng" dirty="0" smtClean="0"/>
          </a:p>
          <a:p>
            <a:pPr>
              <a:buFontTx/>
              <a:buChar char="-"/>
            </a:pPr>
            <a:r>
              <a:rPr lang="ko-KR" altLang="en-US" sz="1100" dirty="0" smtClean="0">
                <a:solidFill>
                  <a:srgbClr val="FFC000"/>
                </a:solidFill>
              </a:rPr>
              <a:t>현재 저탄소녹색성장기본법이 에너지기본본에 우선하여 적용 </a:t>
            </a:r>
            <a:r>
              <a:rPr lang="en-US" altLang="ko-KR" sz="1100" dirty="0" smtClean="0">
                <a:solidFill>
                  <a:srgbClr val="FFC000"/>
                </a:solidFill>
              </a:rPr>
              <a:t>(</a:t>
            </a:r>
            <a:r>
              <a:rPr lang="ko-KR" altLang="en-US" sz="1100" dirty="0" smtClean="0">
                <a:solidFill>
                  <a:srgbClr val="FFC000"/>
                </a:solidFill>
              </a:rPr>
              <a:t>동법 제</a:t>
            </a:r>
            <a:r>
              <a:rPr lang="en-US" altLang="ko-KR" sz="1100" dirty="0" smtClean="0">
                <a:solidFill>
                  <a:srgbClr val="FFC000"/>
                </a:solidFill>
              </a:rPr>
              <a:t>8</a:t>
            </a:r>
            <a:r>
              <a:rPr lang="ko-KR" altLang="en-US" sz="1100" dirty="0" smtClean="0">
                <a:solidFill>
                  <a:srgbClr val="FFC000"/>
                </a:solidFill>
              </a:rPr>
              <a:t>조</a:t>
            </a:r>
            <a:r>
              <a:rPr lang="en-US" altLang="ko-KR" sz="1100" dirty="0" smtClean="0">
                <a:solidFill>
                  <a:srgbClr val="FFC000"/>
                </a:solidFill>
              </a:rPr>
              <a:t>)</a:t>
            </a:r>
          </a:p>
          <a:p>
            <a:endParaRPr lang="en-US" altLang="ko-KR" sz="1100" dirty="0" smtClean="0">
              <a:solidFill>
                <a:srgbClr val="FFC000"/>
              </a:solidFill>
            </a:endParaRPr>
          </a:p>
          <a:p>
            <a:pPr>
              <a:buFontTx/>
              <a:buChar char="-"/>
            </a:pPr>
            <a:r>
              <a:rPr lang="en-US" altLang="ko-KR" sz="1100" dirty="0" smtClean="0">
                <a:solidFill>
                  <a:srgbClr val="FFC000"/>
                </a:solidFill>
              </a:rPr>
              <a:t> </a:t>
            </a:r>
            <a:r>
              <a:rPr lang="ko-KR" altLang="en-US" sz="1100" dirty="0" smtClean="0"/>
              <a:t> 제</a:t>
            </a:r>
            <a:r>
              <a:rPr lang="en-US" altLang="ko-KR" sz="1100" dirty="0" smtClean="0"/>
              <a:t>39</a:t>
            </a:r>
            <a:r>
              <a:rPr lang="ko-KR" altLang="en-US" sz="1100" dirty="0" smtClean="0"/>
              <a:t>조 </a:t>
            </a:r>
            <a:r>
              <a:rPr lang="en-US" altLang="ko-KR" sz="1100" dirty="0" smtClean="0"/>
              <a:t>(</a:t>
            </a:r>
            <a:r>
              <a:rPr lang="ko-KR" altLang="en-US" sz="1100" dirty="0" smtClean="0"/>
              <a:t>에너지정책 등의 기본원칙</a:t>
            </a:r>
            <a:r>
              <a:rPr lang="en-US" altLang="ko-KR" sz="1100" dirty="0" smtClean="0"/>
              <a:t>)</a:t>
            </a:r>
            <a:r>
              <a:rPr lang="ko-KR" altLang="en-US" sz="1100" u="sng" dirty="0" smtClean="0"/>
              <a:t>에너지가격 및 에너지산업에 대한 시장경쟁 요소의 도입을 확대하고 공정거래 질서를 확립하며</a:t>
            </a:r>
            <a:r>
              <a:rPr lang="en-US" altLang="ko-KR" sz="1100" dirty="0" smtClean="0"/>
              <a:t>, </a:t>
            </a:r>
            <a:r>
              <a:rPr lang="ko-KR" altLang="en-US" sz="1100" dirty="0" smtClean="0"/>
              <a:t>국제규범 및 외국의 법제도 등을 고려하여 에너지산업에 대한 규제를 합리적으로 도입</a:t>
            </a:r>
            <a:r>
              <a:rPr lang="en-US" altLang="ko-KR" sz="1100" dirty="0" smtClean="0"/>
              <a:t>·</a:t>
            </a:r>
            <a:r>
              <a:rPr lang="ko-KR" altLang="en-US" sz="1100" dirty="0" smtClean="0"/>
              <a:t>개선하여 새로운 시장을 창출한다</a:t>
            </a:r>
            <a:r>
              <a:rPr lang="en-US" altLang="ko-KR" sz="1100" dirty="0" smtClean="0"/>
              <a:t>.</a:t>
            </a:r>
            <a:endParaRPr lang="ko-KR" altLang="en-US" sz="1100" dirty="0" smtClean="0">
              <a:solidFill>
                <a:srgbClr val="FFC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153"/>
                                        </p:tgtEl>
                                        <p:attrNameLst>
                                          <p:attrName>style.visibility</p:attrName>
                                        </p:attrNameLst>
                                      </p:cBhvr>
                                      <p:to>
                                        <p:strVal val="visible"/>
                                      </p:to>
                                    </p:set>
                                    <p:animEffect transition="in" filter="wipe(down)">
                                      <p:cBhvr>
                                        <p:cTn id="7" dur="500"/>
                                        <p:tgtEl>
                                          <p:spTgt spid="491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trips(downRigh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strips(downRight)">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strips(downRight)">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strips(downRight)">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strips(downRight)">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strips(downRight)">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에너지수입이 국민경제에 갖는 의미</a:t>
            </a:r>
            <a:endParaRPr lang="ko-KR" altLang="en-US" dirty="0"/>
          </a:p>
        </p:txBody>
      </p:sp>
      <p:sp>
        <p:nvSpPr>
          <p:cNvPr id="3" name="Content Placeholder 2"/>
          <p:cNvSpPr>
            <a:spLocks noGrp="1"/>
          </p:cNvSpPr>
          <p:nvPr>
            <p:ph idx="1"/>
          </p:nvPr>
        </p:nvSpPr>
        <p:spPr>
          <a:xfrm>
            <a:off x="5143504" y="1371600"/>
            <a:ext cx="3643338" cy="4953000"/>
          </a:xfrm>
          <a:ln>
            <a:solidFill>
              <a:srgbClr val="00B050"/>
            </a:solidFill>
          </a:ln>
        </p:spPr>
        <p:txBody>
          <a:bodyPr/>
          <a:lstStyle/>
          <a:p>
            <a:r>
              <a:rPr lang="en-US" altLang="ko-KR" sz="2400" dirty="0" smtClean="0"/>
              <a:t>2011</a:t>
            </a:r>
            <a:r>
              <a:rPr lang="ko-KR" altLang="en-US" sz="2400" dirty="0" smtClean="0"/>
              <a:t>년 기준</a:t>
            </a:r>
            <a:endParaRPr lang="en-US" altLang="ko-KR" sz="2400" dirty="0" smtClean="0"/>
          </a:p>
          <a:p>
            <a:pPr lvl="1"/>
            <a:r>
              <a:rPr lang="ko-KR" altLang="en-US" sz="2000" dirty="0" smtClean="0">
                <a:solidFill>
                  <a:srgbClr val="FFC000"/>
                </a:solidFill>
              </a:rPr>
              <a:t>무역수지    </a:t>
            </a:r>
            <a:r>
              <a:rPr lang="en-US" altLang="ko-KR" sz="2000" dirty="0" smtClean="0">
                <a:solidFill>
                  <a:srgbClr val="FFC000"/>
                </a:solidFill>
              </a:rPr>
              <a:t>38.3 </a:t>
            </a:r>
            <a:r>
              <a:rPr lang="en-US" altLang="ko-KR" sz="1200" b="1" dirty="0" err="1" smtClean="0">
                <a:solidFill>
                  <a:srgbClr val="FFC000"/>
                </a:solidFill>
                <a:cs typeface="+mn-cs"/>
              </a:rPr>
              <a:t>Bil</a:t>
            </a:r>
            <a:r>
              <a:rPr lang="en-US" altLang="ko-KR" sz="1200" b="1" dirty="0" smtClean="0">
                <a:solidFill>
                  <a:srgbClr val="FFC000"/>
                </a:solidFill>
                <a:cs typeface="+mn-cs"/>
              </a:rPr>
              <a:t>. USD</a:t>
            </a:r>
            <a:endParaRPr lang="en-US" altLang="ko-KR" sz="2000" dirty="0" smtClean="0">
              <a:solidFill>
                <a:srgbClr val="FFC000"/>
              </a:solidFill>
            </a:endParaRPr>
          </a:p>
          <a:p>
            <a:pPr lvl="1"/>
            <a:r>
              <a:rPr lang="ko-KR" altLang="en-US" sz="2000" dirty="0" smtClean="0">
                <a:solidFill>
                  <a:srgbClr val="00B0F0"/>
                </a:solidFill>
              </a:rPr>
              <a:t>경상수지    </a:t>
            </a:r>
            <a:r>
              <a:rPr lang="en-US" altLang="ko-KR" sz="2000" dirty="0" smtClean="0">
                <a:solidFill>
                  <a:srgbClr val="00B0F0"/>
                </a:solidFill>
              </a:rPr>
              <a:t>26.0 </a:t>
            </a:r>
            <a:r>
              <a:rPr lang="en-US" altLang="ko-KR" sz="1200" b="1" dirty="0" err="1" smtClean="0">
                <a:solidFill>
                  <a:srgbClr val="00B0F0"/>
                </a:solidFill>
              </a:rPr>
              <a:t>Bil</a:t>
            </a:r>
            <a:r>
              <a:rPr lang="en-US" altLang="ko-KR" sz="1200" b="1" dirty="0" smtClean="0">
                <a:solidFill>
                  <a:srgbClr val="00B0F0"/>
                </a:solidFill>
              </a:rPr>
              <a:t>. USD</a:t>
            </a:r>
            <a:endParaRPr lang="en-US" altLang="ko-KR" sz="2000" dirty="0" smtClean="0">
              <a:solidFill>
                <a:srgbClr val="00B0F0"/>
              </a:solidFill>
            </a:endParaRPr>
          </a:p>
          <a:p>
            <a:pPr lvl="1"/>
            <a:r>
              <a:rPr lang="ko-KR" altLang="en-US" sz="2000" dirty="0" smtClean="0">
                <a:solidFill>
                  <a:srgbClr val="FF9999"/>
                </a:solidFill>
                <a:effectLst>
                  <a:outerShdw blurRad="38100" dist="38100" dir="2700000" algn="tl">
                    <a:srgbClr val="000000">
                      <a:alpha val="43137"/>
                    </a:srgbClr>
                  </a:outerShdw>
                </a:effectLst>
              </a:rPr>
              <a:t>가스수입액  </a:t>
            </a:r>
            <a:r>
              <a:rPr lang="en-US" altLang="ko-KR" sz="2000" dirty="0" smtClean="0">
                <a:solidFill>
                  <a:srgbClr val="FF9999"/>
                </a:solidFill>
                <a:effectLst>
                  <a:outerShdw blurRad="38100" dist="38100" dir="2700000" algn="tl">
                    <a:srgbClr val="000000">
                      <a:alpha val="43137"/>
                    </a:srgbClr>
                  </a:outerShdw>
                </a:effectLst>
              </a:rPr>
              <a:t>23.9</a:t>
            </a:r>
            <a:r>
              <a:rPr lang="en-US" altLang="ko-KR" sz="2000" dirty="0" smtClean="0">
                <a:solidFill>
                  <a:srgbClr val="FF9999"/>
                </a:solidFill>
              </a:rPr>
              <a:t> </a:t>
            </a:r>
            <a:r>
              <a:rPr lang="en-US" altLang="ko-KR" sz="1200" b="1" dirty="0" err="1" smtClean="0">
                <a:solidFill>
                  <a:srgbClr val="FF9999"/>
                </a:solidFill>
                <a:cs typeface="+mn-cs"/>
              </a:rPr>
              <a:t>Bil</a:t>
            </a:r>
            <a:r>
              <a:rPr lang="en-US" altLang="ko-KR" sz="1200" b="1" dirty="0" smtClean="0">
                <a:solidFill>
                  <a:srgbClr val="FF9999"/>
                </a:solidFill>
                <a:cs typeface="+mn-cs"/>
              </a:rPr>
              <a:t>. USD</a:t>
            </a:r>
            <a:r>
              <a:rPr lang="ko-KR" altLang="en-US" sz="2000" dirty="0" smtClean="0">
                <a:solidFill>
                  <a:srgbClr val="FF9999"/>
                </a:solidFill>
              </a:rPr>
              <a:t> </a:t>
            </a:r>
          </a:p>
          <a:p>
            <a:pPr lvl="1"/>
            <a:r>
              <a:rPr lang="ko-KR" altLang="en-US" sz="2000" dirty="0" smtClean="0">
                <a:solidFill>
                  <a:srgbClr val="FF9999"/>
                </a:solidFill>
                <a:effectLst>
                  <a:outerShdw blurRad="38100" dist="38100" dir="2700000" algn="tl">
                    <a:srgbClr val="000000">
                      <a:alpha val="43137"/>
                    </a:srgbClr>
                  </a:outerShdw>
                </a:effectLst>
              </a:rPr>
              <a:t>에너지수입액</a:t>
            </a:r>
            <a:r>
              <a:rPr lang="en-US" altLang="ko-KR" sz="2000" dirty="0" smtClean="0">
                <a:solidFill>
                  <a:srgbClr val="FF9999"/>
                </a:solidFill>
                <a:effectLst>
                  <a:outerShdw blurRad="38100" dist="38100" dir="2700000" algn="tl">
                    <a:srgbClr val="000000">
                      <a:alpha val="43137"/>
                    </a:srgbClr>
                  </a:outerShdw>
                </a:effectLst>
              </a:rPr>
              <a:t>172.4 </a:t>
            </a:r>
            <a:r>
              <a:rPr lang="en-US" altLang="ko-KR" sz="1200" b="1" dirty="0" err="1" smtClean="0">
                <a:solidFill>
                  <a:srgbClr val="FF9999"/>
                </a:solidFill>
                <a:effectLst>
                  <a:outerShdw blurRad="38100" dist="38100" dir="2700000" algn="tl">
                    <a:srgbClr val="000000">
                      <a:alpha val="43137"/>
                    </a:srgbClr>
                  </a:outerShdw>
                </a:effectLst>
                <a:cs typeface="+mn-cs"/>
              </a:rPr>
              <a:t>Bil</a:t>
            </a:r>
            <a:r>
              <a:rPr lang="en-US" altLang="ko-KR" sz="1200" b="1" dirty="0" smtClean="0">
                <a:solidFill>
                  <a:srgbClr val="FF9999"/>
                </a:solidFill>
                <a:effectLst>
                  <a:outerShdw blurRad="38100" dist="38100" dir="2700000" algn="tl">
                    <a:srgbClr val="000000">
                      <a:alpha val="43137"/>
                    </a:srgbClr>
                  </a:outerShdw>
                </a:effectLst>
                <a:cs typeface="+mn-cs"/>
              </a:rPr>
              <a:t>. USD  (</a:t>
            </a:r>
            <a:r>
              <a:rPr lang="ko-KR" altLang="en-US" sz="1200" b="1" dirty="0" smtClean="0">
                <a:solidFill>
                  <a:srgbClr val="FF9999"/>
                </a:solidFill>
                <a:effectLst>
                  <a:outerShdw blurRad="38100" dist="38100" dir="2700000" algn="tl">
                    <a:srgbClr val="000000">
                      <a:alpha val="43137"/>
                    </a:srgbClr>
                  </a:outerShdw>
                </a:effectLst>
                <a:cs typeface="+mn-cs"/>
              </a:rPr>
              <a:t>경상수지의 </a:t>
            </a:r>
            <a:r>
              <a:rPr lang="en-US" altLang="ko-KR" sz="1200" b="1" dirty="0" smtClean="0">
                <a:solidFill>
                  <a:srgbClr val="FF9999"/>
                </a:solidFill>
                <a:effectLst>
                  <a:outerShdw blurRad="38100" dist="38100" dir="2700000" algn="tl">
                    <a:srgbClr val="000000">
                      <a:alpha val="43137"/>
                    </a:srgbClr>
                  </a:outerShdw>
                </a:effectLst>
                <a:cs typeface="+mn-cs"/>
              </a:rPr>
              <a:t>6-7</a:t>
            </a:r>
            <a:r>
              <a:rPr lang="ko-KR" altLang="en-US" sz="1200" b="1" dirty="0" smtClean="0">
                <a:solidFill>
                  <a:srgbClr val="FF9999"/>
                </a:solidFill>
                <a:effectLst>
                  <a:outerShdw blurRad="38100" dist="38100" dir="2700000" algn="tl">
                    <a:srgbClr val="000000">
                      <a:alpha val="43137"/>
                    </a:srgbClr>
                  </a:outerShdw>
                </a:effectLst>
                <a:cs typeface="+mn-cs"/>
              </a:rPr>
              <a:t>배</a:t>
            </a:r>
            <a:r>
              <a:rPr lang="en-US" altLang="ko-KR" sz="1200" b="1" dirty="0" smtClean="0">
                <a:solidFill>
                  <a:srgbClr val="FF9999"/>
                </a:solidFill>
                <a:effectLst>
                  <a:outerShdw blurRad="38100" dist="38100" dir="2700000" algn="tl">
                    <a:srgbClr val="000000">
                      <a:alpha val="43137"/>
                    </a:srgbClr>
                  </a:outerShdw>
                </a:effectLst>
                <a:cs typeface="+mn-cs"/>
              </a:rPr>
              <a:t>)</a:t>
            </a:r>
            <a:endParaRPr lang="en-US" altLang="ko-KR" sz="2000" dirty="0" smtClean="0">
              <a:solidFill>
                <a:srgbClr val="FF9999"/>
              </a:solidFill>
              <a:effectLst>
                <a:outerShdw blurRad="38100" dist="38100" dir="2700000" algn="tl">
                  <a:srgbClr val="000000">
                    <a:alpha val="43137"/>
                  </a:srgbClr>
                </a:outerShdw>
              </a:effectLst>
            </a:endParaRPr>
          </a:p>
          <a:p>
            <a:pPr lvl="1"/>
            <a:endParaRPr lang="en-US" altLang="ko-KR" sz="2000" dirty="0" smtClean="0"/>
          </a:p>
          <a:p>
            <a:r>
              <a:rPr lang="ko-KR" altLang="en-US" sz="2400" dirty="0" smtClean="0"/>
              <a:t>일본</a:t>
            </a:r>
            <a:r>
              <a:rPr lang="en-US" altLang="ko-KR" sz="2400" dirty="0" smtClean="0"/>
              <a:t>, </a:t>
            </a:r>
            <a:r>
              <a:rPr lang="ko-KR" altLang="en-US" sz="2400" dirty="0" smtClean="0"/>
              <a:t>후쿠시마 사태 이후 </a:t>
            </a:r>
            <a:r>
              <a:rPr lang="en-US" altLang="ko-KR" sz="2400" dirty="0" smtClean="0"/>
              <a:t>30</a:t>
            </a:r>
            <a:r>
              <a:rPr lang="ko-KR" altLang="en-US" sz="2400" dirty="0" smtClean="0"/>
              <a:t>년만에 처음으로 무역수지 적자를 기록함</a:t>
            </a:r>
            <a:r>
              <a:rPr lang="en-US" altLang="ko-KR" sz="2400" dirty="0" smtClean="0"/>
              <a:t>.</a:t>
            </a:r>
            <a:endParaRPr lang="en-US" altLang="ko-KR" sz="2000" dirty="0" smtClean="0"/>
          </a:p>
          <a:p>
            <a:pPr lvl="2">
              <a:buNone/>
            </a:pPr>
            <a:endParaRPr lang="en-US" altLang="ko-KR" sz="2000" dirty="0" smtClean="0"/>
          </a:p>
          <a:p>
            <a:pPr lvl="2">
              <a:buNone/>
            </a:pPr>
            <a:endParaRPr lang="en-US" altLang="ko-KR" sz="2000" dirty="0" smtClean="0"/>
          </a:p>
          <a:p>
            <a:pPr>
              <a:buNone/>
            </a:pPr>
            <a:r>
              <a:rPr lang="ko-KR" altLang="en-US" sz="1400" dirty="0" smtClean="0"/>
              <a:t>경상수지 </a:t>
            </a:r>
            <a:endParaRPr lang="en-US" altLang="ko-KR" sz="1400" dirty="0" smtClean="0"/>
          </a:p>
          <a:p>
            <a:pPr>
              <a:buNone/>
            </a:pPr>
            <a:r>
              <a:rPr lang="en-US" altLang="ko-KR" sz="1400" dirty="0" smtClean="0"/>
              <a:t>=&gt; </a:t>
            </a:r>
            <a:r>
              <a:rPr lang="ko-KR" altLang="en-US" sz="1400" dirty="0" smtClean="0"/>
              <a:t>무역</a:t>
            </a:r>
            <a:r>
              <a:rPr lang="en-US" altLang="ko-KR" sz="1400" dirty="0" smtClean="0"/>
              <a:t>(</a:t>
            </a:r>
            <a:r>
              <a:rPr lang="ko-KR" altLang="en-US" sz="1400" dirty="0" smtClean="0"/>
              <a:t>상품</a:t>
            </a:r>
            <a:r>
              <a:rPr lang="en-US" altLang="ko-KR" sz="1400" dirty="0" smtClean="0"/>
              <a:t>)</a:t>
            </a:r>
            <a:r>
              <a:rPr lang="ko-KR" altLang="en-US" sz="1400" dirty="0" smtClean="0"/>
              <a:t>수지 </a:t>
            </a:r>
            <a:r>
              <a:rPr lang="en-US" altLang="ko-KR" sz="1400" dirty="0" smtClean="0"/>
              <a:t>+</a:t>
            </a:r>
            <a:r>
              <a:rPr lang="ko-KR" altLang="en-US" sz="1400" dirty="0" smtClean="0"/>
              <a:t>서비스수지</a:t>
            </a:r>
            <a:r>
              <a:rPr lang="en-US" altLang="ko-KR" sz="1400" dirty="0" smtClean="0"/>
              <a:t>+</a:t>
            </a:r>
            <a:r>
              <a:rPr lang="ko-KR" altLang="en-US" sz="1400" dirty="0" smtClean="0"/>
              <a:t>이전소득</a:t>
            </a:r>
            <a:endParaRPr lang="en-US" altLang="ko-KR" sz="1400" dirty="0" smtClean="0"/>
          </a:p>
        </p:txBody>
      </p:sp>
      <p:sp>
        <p:nvSpPr>
          <p:cNvPr id="5" name="Rectangle 4"/>
          <p:cNvSpPr/>
          <p:nvPr/>
        </p:nvSpPr>
        <p:spPr>
          <a:xfrm>
            <a:off x="928662" y="6429396"/>
            <a:ext cx="2377574" cy="261610"/>
          </a:xfrm>
          <a:prstGeom prst="rect">
            <a:avLst/>
          </a:prstGeom>
        </p:spPr>
        <p:txBody>
          <a:bodyPr wrap="none">
            <a:spAutoFit/>
          </a:bodyPr>
          <a:lstStyle/>
          <a:p>
            <a:pPr>
              <a:buNone/>
            </a:pPr>
            <a:r>
              <a:rPr lang="ko-KR" altLang="en-US" sz="1100" dirty="0" smtClean="0"/>
              <a:t>출처</a:t>
            </a:r>
            <a:r>
              <a:rPr lang="en-US" altLang="ko-KR" sz="1100" dirty="0" smtClean="0"/>
              <a:t>: </a:t>
            </a:r>
            <a:r>
              <a:rPr lang="ko-KR" altLang="en-US" sz="1100" dirty="0" smtClean="0"/>
              <a:t>한국은행</a:t>
            </a:r>
            <a:r>
              <a:rPr lang="en-US" altLang="ko-KR" sz="1100" dirty="0" smtClean="0"/>
              <a:t>, 2012 </a:t>
            </a:r>
            <a:r>
              <a:rPr lang="ko-KR" altLang="en-US" sz="1100" dirty="0" smtClean="0"/>
              <a:t>에너지통계연보 </a:t>
            </a:r>
            <a:endParaRPr lang="en-US" altLang="ko-KR" sz="1100" dirty="0" smtClean="0"/>
          </a:p>
        </p:txBody>
      </p:sp>
      <p:graphicFrame>
        <p:nvGraphicFramePr>
          <p:cNvPr id="8" name="Chart 7"/>
          <p:cNvGraphicFramePr/>
          <p:nvPr/>
        </p:nvGraphicFramePr>
        <p:xfrm>
          <a:off x="500034" y="1428736"/>
          <a:ext cx="4124330" cy="4552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strips(upRight)">
                                      <p:cBhvr>
                                        <p:cTn id="7" dur="500"/>
                                        <p:tgtEl>
                                          <p:spTgt spid="8">
                                            <p:graphicEl>
                                              <a:chart seriesIdx="-3" categoryIdx="-3" bldStep="gridLegend"/>
                                            </p:graphicEl>
                                          </p:spTgt>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 calcmode="lin" valueType="num">
                                      <p:cBhvr>
                                        <p:cTn id="10" dur="500" fill="hold"/>
                                        <p:tgtEl>
                                          <p:spTgt spid="3">
                                            <p:bg/>
                                          </p:spTgt>
                                        </p:tgtEl>
                                        <p:attrNameLst>
                                          <p:attrName>ppt_w</p:attrName>
                                        </p:attrNameLst>
                                      </p:cBhvr>
                                      <p:tavLst>
                                        <p:tav tm="0">
                                          <p:val>
                                            <p:fltVal val="0"/>
                                          </p:val>
                                        </p:tav>
                                        <p:tav tm="100000">
                                          <p:val>
                                            <p:strVal val="#ppt_w"/>
                                          </p:val>
                                        </p:tav>
                                      </p:tavLst>
                                    </p:anim>
                                    <p:anim calcmode="lin" valueType="num">
                                      <p:cBhvr>
                                        <p:cTn id="11" dur="500" fill="hold"/>
                                        <p:tgtEl>
                                          <p:spTgt spid="3">
                                            <p:bg/>
                                          </p:spTgt>
                                        </p:tgtEl>
                                        <p:attrNameLst>
                                          <p:attrName>ppt_h</p:attrName>
                                        </p:attrNameLst>
                                      </p:cBhvr>
                                      <p:tavLst>
                                        <p:tav tm="0">
                                          <p:val>
                                            <p:fltVal val="0"/>
                                          </p:val>
                                        </p:tav>
                                        <p:tav tm="100000">
                                          <p:val>
                                            <p:strVal val="#ppt_h"/>
                                          </p:val>
                                        </p:tav>
                                      </p:tavLst>
                                    </p:anim>
                                    <p:animEffect transition="in" filter="fade">
                                      <p:cBhvr>
                                        <p:cTn id="12" dur="500"/>
                                        <p:tgtEl>
                                          <p:spTgt spid="3">
                                            <p:bg/>
                                          </p:spTgt>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strips(upRight)">
                                      <p:cBhvr>
                                        <p:cTn id="22" dur="500"/>
                                        <p:tgtEl>
                                          <p:spTgt spid="8">
                                            <p:graphicEl>
                                              <a:chart seriesIdx="0" categoryIdx="-4" bldStep="series"/>
                                            </p:graphicEl>
                                          </p:spTgt>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strips(upRight)">
                                      <p:cBhvr>
                                        <p:cTn id="32" dur="500"/>
                                        <p:tgtEl>
                                          <p:spTgt spid="8">
                                            <p:graphicEl>
                                              <a:chart seriesIdx="1" categoryIdx="-4" bldStep="series"/>
                                            </p:graphicEl>
                                          </p:spTgt>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strips(upRight)">
                                      <p:cBhvr>
                                        <p:cTn id="42" dur="500"/>
                                        <p:tgtEl>
                                          <p:spTgt spid="8">
                                            <p:graphicEl>
                                              <a:chart seriesIdx="2" categoryIdx="-4" bldStep="series"/>
                                            </p:graphicEl>
                                          </p:spTgt>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grpId="0" nodeType="clickEffect">
                                  <p:stCondLst>
                                    <p:cond delay="0"/>
                                  </p:stCondLst>
                                  <p:childTnLst>
                                    <p:set>
                                      <p:cBhvr>
                                        <p:cTn id="51"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strips(upRight)">
                                      <p:cBhvr>
                                        <p:cTn id="52" dur="500"/>
                                        <p:tgtEl>
                                          <p:spTgt spid="8">
                                            <p:graphicEl>
                                              <a:chart seriesIdx="3" categoryIdx="-4" bldStep="series"/>
                                            </p:graphicEl>
                                          </p:spTgt>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7" dur="500"/>
                                        <p:tgtEl>
                                          <p:spTgt spid="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4" dur="500"/>
                                        <p:tgtEl>
                                          <p:spTgt spid="3">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p:cTn id="6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1" dur="500"/>
                                        <p:tgtEl>
                                          <p:spTgt spid="3">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 calcmode="lin" valueType="num">
                                      <p:cBhvr>
                                        <p:cTn id="76"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Graphic spid="8" grpId="0" uiExpand="1">
        <p:bldSub>
          <a:bldChart bld="series"/>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LNG</a:t>
            </a:r>
            <a:r>
              <a:rPr lang="ko-KR" altLang="en-US" dirty="0" smtClean="0"/>
              <a:t>도입관련 비공개의 법적근거</a:t>
            </a:r>
            <a:r>
              <a:rPr lang="en-US" altLang="ko-KR" dirty="0" smtClean="0"/>
              <a:t>?</a:t>
            </a:r>
            <a:endParaRPr lang="ko-KR" altLang="en-US" dirty="0"/>
          </a:p>
        </p:txBody>
      </p:sp>
      <p:pic>
        <p:nvPicPr>
          <p:cNvPr id="62466" name="Picture 2"/>
          <p:cNvPicPr>
            <a:picLocks noChangeAspect="1" noChangeArrowheads="1"/>
          </p:cNvPicPr>
          <p:nvPr/>
        </p:nvPicPr>
        <p:blipFill>
          <a:blip r:embed="rId2" cstate="print"/>
          <a:srcRect/>
          <a:stretch>
            <a:fillRect/>
          </a:stretch>
        </p:blipFill>
        <p:spPr bwMode="auto">
          <a:xfrm>
            <a:off x="357158" y="1571612"/>
            <a:ext cx="4143404" cy="1598274"/>
          </a:xfrm>
          <a:prstGeom prst="rect">
            <a:avLst/>
          </a:prstGeom>
          <a:noFill/>
          <a:ln w="9525">
            <a:solidFill>
              <a:schemeClr val="tx1"/>
            </a:solidFill>
            <a:miter lim="800000"/>
            <a:headEnd/>
            <a:tailEnd/>
          </a:ln>
          <a:effectLst/>
        </p:spPr>
      </p:pic>
      <p:sp>
        <p:nvSpPr>
          <p:cNvPr id="5" name="TextBox 4"/>
          <p:cNvSpPr txBox="1"/>
          <p:nvPr/>
        </p:nvSpPr>
        <p:spPr>
          <a:xfrm>
            <a:off x="1762974" y="2857497"/>
            <a:ext cx="2451836" cy="253916"/>
          </a:xfrm>
          <a:prstGeom prst="rect">
            <a:avLst/>
          </a:prstGeom>
          <a:noFill/>
          <a:ln>
            <a:solidFill>
              <a:schemeClr val="tx1"/>
            </a:solidFill>
          </a:ln>
        </p:spPr>
        <p:txBody>
          <a:bodyPr wrap="square" rtlCol="0">
            <a:spAutoFit/>
          </a:bodyPr>
          <a:lstStyle/>
          <a:p>
            <a:r>
              <a:rPr lang="en-US" altLang="ko-KR" sz="1050" dirty="0" smtClean="0"/>
              <a:t>2010</a:t>
            </a:r>
            <a:r>
              <a:rPr lang="ko-KR" altLang="en-US" sz="1050" dirty="0" smtClean="0"/>
              <a:t>년 </a:t>
            </a:r>
            <a:r>
              <a:rPr lang="en-US" altLang="ko-KR" sz="1050" dirty="0" smtClean="0"/>
              <a:t>6</a:t>
            </a:r>
            <a:r>
              <a:rPr lang="ko-KR" altLang="en-US" sz="1050" dirty="0" smtClean="0"/>
              <a:t>월 </a:t>
            </a:r>
            <a:r>
              <a:rPr lang="en-US" altLang="ko-KR" sz="1050" dirty="0" smtClean="0"/>
              <a:t>29</a:t>
            </a:r>
            <a:r>
              <a:rPr lang="ko-KR" altLang="en-US" sz="1050" dirty="0" smtClean="0"/>
              <a:t>일 </a:t>
            </a:r>
            <a:r>
              <a:rPr lang="en-US" altLang="ko-KR" sz="1050" dirty="0" smtClean="0"/>
              <a:t>(338</a:t>
            </a:r>
            <a:r>
              <a:rPr lang="ko-KR" altLang="en-US" sz="1050" dirty="0" smtClean="0"/>
              <a:t>회이사회 회의록</a:t>
            </a:r>
            <a:r>
              <a:rPr lang="en-US" altLang="ko-KR" sz="1050" dirty="0" smtClean="0"/>
              <a:t>)</a:t>
            </a:r>
            <a:endParaRPr lang="ko-KR" altLang="en-US" sz="1050" dirty="0"/>
          </a:p>
        </p:txBody>
      </p:sp>
      <p:pic>
        <p:nvPicPr>
          <p:cNvPr id="62467" name="Picture 3"/>
          <p:cNvPicPr>
            <a:picLocks noGrp="1" noChangeAspect="1" noChangeArrowheads="1"/>
          </p:cNvPicPr>
          <p:nvPr>
            <p:ph idx="1"/>
          </p:nvPr>
        </p:nvPicPr>
        <p:blipFill>
          <a:blip r:embed="rId3" cstate="print"/>
          <a:srcRect/>
          <a:stretch>
            <a:fillRect/>
          </a:stretch>
        </p:blipFill>
        <p:spPr bwMode="auto">
          <a:xfrm>
            <a:off x="357158" y="3357562"/>
            <a:ext cx="4143404" cy="1813508"/>
          </a:xfrm>
          <a:prstGeom prst="rect">
            <a:avLst/>
          </a:prstGeom>
          <a:noFill/>
          <a:ln w="9525">
            <a:solidFill>
              <a:schemeClr val="tx1"/>
            </a:solidFill>
            <a:miter lim="800000"/>
            <a:headEnd/>
            <a:tailEnd/>
          </a:ln>
          <a:effectLst/>
        </p:spPr>
      </p:pic>
      <p:sp>
        <p:nvSpPr>
          <p:cNvPr id="8" name="TextBox 7"/>
          <p:cNvSpPr txBox="1"/>
          <p:nvPr/>
        </p:nvSpPr>
        <p:spPr>
          <a:xfrm>
            <a:off x="1785918" y="4714884"/>
            <a:ext cx="2500330" cy="253916"/>
          </a:xfrm>
          <a:prstGeom prst="rect">
            <a:avLst/>
          </a:prstGeom>
          <a:noFill/>
          <a:ln>
            <a:solidFill>
              <a:schemeClr val="tx1"/>
            </a:solidFill>
          </a:ln>
        </p:spPr>
        <p:txBody>
          <a:bodyPr wrap="square" rtlCol="0">
            <a:spAutoFit/>
          </a:bodyPr>
          <a:lstStyle/>
          <a:p>
            <a:r>
              <a:rPr lang="en-US" altLang="ko-KR" sz="1050" dirty="0" smtClean="0"/>
              <a:t>2010</a:t>
            </a:r>
            <a:r>
              <a:rPr lang="ko-KR" altLang="en-US" sz="1050" dirty="0" smtClean="0"/>
              <a:t>년 </a:t>
            </a:r>
            <a:r>
              <a:rPr lang="en-US" altLang="ko-KR" sz="1050" dirty="0" smtClean="0"/>
              <a:t>7</a:t>
            </a:r>
            <a:r>
              <a:rPr lang="ko-KR" altLang="en-US" sz="1050" dirty="0" smtClean="0"/>
              <a:t>월 </a:t>
            </a:r>
            <a:r>
              <a:rPr lang="en-US" altLang="ko-KR" sz="1050" dirty="0" smtClean="0"/>
              <a:t>29</a:t>
            </a:r>
            <a:r>
              <a:rPr lang="ko-KR" altLang="en-US" sz="1050" dirty="0" smtClean="0"/>
              <a:t>일 </a:t>
            </a:r>
            <a:r>
              <a:rPr lang="en-US" altLang="ko-KR" sz="1050" dirty="0" smtClean="0"/>
              <a:t>(339</a:t>
            </a:r>
            <a:r>
              <a:rPr lang="ko-KR" altLang="en-US" sz="1050" dirty="0" smtClean="0"/>
              <a:t>회이사회 회의록</a:t>
            </a:r>
            <a:r>
              <a:rPr lang="en-US" altLang="ko-KR" sz="1050" dirty="0" smtClean="0"/>
              <a:t>)</a:t>
            </a:r>
            <a:endParaRPr lang="ko-KR" altLang="en-US" sz="1050" dirty="0"/>
          </a:p>
        </p:txBody>
      </p:sp>
      <p:cxnSp>
        <p:nvCxnSpPr>
          <p:cNvPr id="9" name="Straight Connector 8"/>
          <p:cNvCxnSpPr/>
          <p:nvPr/>
        </p:nvCxnSpPr>
        <p:spPr>
          <a:xfrm>
            <a:off x="1500166" y="2428868"/>
            <a:ext cx="2952000" cy="1588"/>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4182" y="2641594"/>
            <a:ext cx="1368000" cy="1588"/>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51770" y="4357694"/>
            <a:ext cx="2952000" cy="1588"/>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5786" y="4570420"/>
            <a:ext cx="1368000" cy="1588"/>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00034" y="5643578"/>
            <a:ext cx="3929058" cy="738664"/>
          </a:xfrm>
          <a:prstGeom prst="rect">
            <a:avLst/>
          </a:prstGeom>
        </p:spPr>
        <p:txBody>
          <a:bodyPr wrap="square">
            <a:spAutoFit/>
          </a:bodyPr>
          <a:lstStyle/>
          <a:p>
            <a:r>
              <a:rPr lang="ko-KR" altLang="en-US" sz="1050" dirty="0" smtClean="0"/>
              <a:t>출처</a:t>
            </a:r>
            <a:r>
              <a:rPr lang="en-US" altLang="ko-KR" sz="1050" dirty="0" smtClean="0"/>
              <a:t>: </a:t>
            </a:r>
            <a:r>
              <a:rPr lang="ko-KR" altLang="en-US" sz="1050" dirty="0" smtClean="0"/>
              <a:t>공공기관</a:t>
            </a:r>
            <a:r>
              <a:rPr lang="en-US" altLang="ko-KR" sz="1050" dirty="0" smtClean="0"/>
              <a:t> </a:t>
            </a:r>
            <a:r>
              <a:rPr lang="ko-KR" altLang="en-US" sz="1050" dirty="0" smtClean="0"/>
              <a:t>정보공개에 관한 법률</a:t>
            </a:r>
            <a:r>
              <a:rPr lang="en-US" altLang="ko-KR" sz="1050" dirty="0" smtClean="0"/>
              <a:t>: [</a:t>
            </a:r>
            <a:r>
              <a:rPr lang="ko-KR" altLang="en-US" sz="1050" dirty="0" smtClean="0"/>
              <a:t>시행 </a:t>
            </a:r>
            <a:r>
              <a:rPr lang="en-US" altLang="ko-KR" sz="1050" dirty="0" smtClean="0"/>
              <a:t>2008.2.29] [</a:t>
            </a:r>
            <a:r>
              <a:rPr lang="ko-KR" altLang="en-US" sz="1050" dirty="0" smtClean="0"/>
              <a:t>법률 제</a:t>
            </a:r>
            <a:r>
              <a:rPr lang="en-US" altLang="ko-KR" sz="1050" dirty="0" smtClean="0"/>
              <a:t>8871</a:t>
            </a:r>
            <a:r>
              <a:rPr lang="ko-KR" altLang="en-US" sz="1050" dirty="0" smtClean="0"/>
              <a:t>호</a:t>
            </a:r>
            <a:r>
              <a:rPr lang="en-US" altLang="ko-KR" sz="1050" dirty="0" smtClean="0"/>
              <a:t>, 2008.2.29, </a:t>
            </a:r>
            <a:r>
              <a:rPr lang="ko-KR" altLang="en-US" sz="1050" dirty="0" smtClean="0"/>
              <a:t>타법개정</a:t>
            </a:r>
            <a:r>
              <a:rPr lang="en-US" altLang="ko-KR" sz="1050" dirty="0" smtClean="0"/>
              <a:t>]</a:t>
            </a:r>
            <a:endParaRPr lang="en-US" altLang="ko-KR" sz="1050" dirty="0" smtClean="0">
              <a:hlinkClick r:id="rId4"/>
            </a:endParaRPr>
          </a:p>
          <a:p>
            <a:r>
              <a:rPr lang="en-US" sz="1050" dirty="0" smtClean="0">
                <a:hlinkClick r:id="rId4"/>
              </a:rPr>
              <a:t>http://www.law.go.kr/LSW/LsInfoP.do?lsiSeq=84171#0000</a:t>
            </a:r>
            <a:endParaRPr lang="en-US" sz="1050" dirty="0" smtClean="0"/>
          </a:p>
          <a:p>
            <a:r>
              <a:rPr lang="en-US" altLang="ko-KR" sz="1050" dirty="0" smtClean="0"/>
              <a:t>2013</a:t>
            </a:r>
            <a:r>
              <a:rPr lang="ko-KR" altLang="en-US" sz="1050" dirty="0" smtClean="0"/>
              <a:t>년 </a:t>
            </a:r>
            <a:r>
              <a:rPr lang="en-US" altLang="ko-KR" sz="1050" dirty="0" smtClean="0"/>
              <a:t>5</a:t>
            </a:r>
            <a:r>
              <a:rPr lang="ko-KR" altLang="en-US" sz="1050" dirty="0" smtClean="0"/>
              <a:t>월 </a:t>
            </a:r>
            <a:r>
              <a:rPr lang="en-US" altLang="ko-KR" sz="1050" dirty="0" smtClean="0"/>
              <a:t>6</a:t>
            </a:r>
            <a:r>
              <a:rPr lang="ko-KR" altLang="en-US" sz="1050" dirty="0" smtClean="0"/>
              <a:t>일 접속</a:t>
            </a:r>
            <a:endParaRPr lang="ko-KR" altLang="en-US" sz="1050" dirty="0"/>
          </a:p>
        </p:txBody>
      </p:sp>
      <p:grpSp>
        <p:nvGrpSpPr>
          <p:cNvPr id="22" name="Group 21"/>
          <p:cNvGrpSpPr/>
          <p:nvPr/>
        </p:nvGrpSpPr>
        <p:grpSpPr>
          <a:xfrm>
            <a:off x="4714876" y="1571612"/>
            <a:ext cx="3143272" cy="4572725"/>
            <a:chOff x="4714876" y="1571612"/>
            <a:chExt cx="3143272" cy="4572725"/>
          </a:xfrm>
        </p:grpSpPr>
        <p:pic>
          <p:nvPicPr>
            <p:cNvPr id="62470" name="Picture 6"/>
            <p:cNvPicPr>
              <a:picLocks noChangeAspect="1" noChangeArrowheads="1"/>
            </p:cNvPicPr>
            <p:nvPr/>
          </p:nvPicPr>
          <p:blipFill>
            <a:blip r:embed="rId5" cstate="print"/>
            <a:srcRect/>
            <a:stretch>
              <a:fillRect/>
            </a:stretch>
          </p:blipFill>
          <p:spPr bwMode="auto">
            <a:xfrm>
              <a:off x="4714876" y="1571612"/>
              <a:ext cx="3143272" cy="1661079"/>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cstate="print"/>
            <a:srcRect/>
            <a:stretch>
              <a:fillRect/>
            </a:stretch>
          </p:blipFill>
          <p:spPr bwMode="auto">
            <a:xfrm>
              <a:off x="4929190" y="3214686"/>
              <a:ext cx="2857520" cy="2929651"/>
            </a:xfrm>
            <a:prstGeom prst="rect">
              <a:avLst/>
            </a:prstGeom>
            <a:noFill/>
            <a:ln w="9525">
              <a:noFill/>
              <a:miter lim="800000"/>
              <a:headEnd/>
              <a:tailEnd/>
            </a:ln>
            <a:effectLst/>
          </p:spPr>
        </p:pic>
      </p:grpSp>
      <p:pic>
        <p:nvPicPr>
          <p:cNvPr id="1026" name="Picture 2"/>
          <p:cNvPicPr>
            <a:picLocks noChangeAspect="1" noChangeArrowheads="1"/>
          </p:cNvPicPr>
          <p:nvPr/>
        </p:nvPicPr>
        <p:blipFill>
          <a:blip r:embed="rId7" cstate="print"/>
          <a:srcRect/>
          <a:stretch>
            <a:fillRect/>
          </a:stretch>
        </p:blipFill>
        <p:spPr bwMode="auto">
          <a:xfrm>
            <a:off x="4857751" y="4357694"/>
            <a:ext cx="3736879" cy="1285884"/>
          </a:xfrm>
          <a:prstGeom prst="rect">
            <a:avLst/>
          </a:prstGeom>
          <a:noFill/>
          <a:ln w="9525">
            <a:solidFill>
              <a:schemeClr val="tx1"/>
            </a:solidFill>
            <a:miter lim="800000"/>
            <a:headEnd/>
            <a:tailEnd/>
          </a:ln>
          <a:effectLst>
            <a:outerShdw blurRad="12700" dist="50800" dir="5400000" algn="ctr" rotWithShape="0">
              <a:srgbClr val="000000">
                <a:alpha val="43137"/>
              </a:srgbClr>
            </a:outerShdw>
          </a:effectLst>
        </p:spPr>
      </p:pic>
      <p:cxnSp>
        <p:nvCxnSpPr>
          <p:cNvPr id="18" name="Straight Connector 17"/>
          <p:cNvCxnSpPr/>
          <p:nvPr/>
        </p:nvCxnSpPr>
        <p:spPr>
          <a:xfrm>
            <a:off x="5000628" y="4500570"/>
            <a:ext cx="3492000" cy="1588"/>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72066" y="4714884"/>
            <a:ext cx="3492000" cy="1588"/>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72066" y="4929198"/>
            <a:ext cx="900000" cy="1588"/>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72066" y="5429264"/>
            <a:ext cx="3492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072066" y="5620130"/>
            <a:ext cx="1620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02602" y="4904162"/>
            <a:ext cx="1512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43174" y="6162280"/>
            <a:ext cx="4786346" cy="338554"/>
          </a:xfrm>
          <a:prstGeom prst="rect">
            <a:avLst/>
          </a:prstGeom>
          <a:noFill/>
        </p:spPr>
        <p:txBody>
          <a:bodyPr wrap="square" rtlCol="0">
            <a:spAutoFit/>
          </a:bodyPr>
          <a:lstStyle/>
          <a:p>
            <a:r>
              <a:rPr lang="en-US" altLang="ko-KR" sz="1600" dirty="0" smtClean="0"/>
              <a:t>2010</a:t>
            </a:r>
            <a:r>
              <a:rPr lang="ko-KR" altLang="en-US" sz="1600" dirty="0" smtClean="0"/>
              <a:t>년 </a:t>
            </a:r>
            <a:r>
              <a:rPr lang="en-US" altLang="ko-KR" sz="1600" dirty="0" smtClean="0"/>
              <a:t>12</a:t>
            </a:r>
            <a:r>
              <a:rPr lang="ko-KR" altLang="en-US" sz="1600" dirty="0" smtClean="0"/>
              <a:t>월 이후의 모든계약이 이에 해당된다고 보임</a:t>
            </a:r>
            <a:r>
              <a:rPr lang="en-US" altLang="ko-KR" sz="1600" dirty="0" smtClean="0"/>
              <a:t>.</a:t>
            </a:r>
            <a:endParaRPr lang="ko-KR" altLang="en-US"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strips(downLeft)">
                                      <p:cBhvr>
                                        <p:cTn id="33" dur="50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strips(downRigh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trips(downRigh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strips(downRight)">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strips(downRight)">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6"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strips(downRigh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6"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ppt_x"/>
                                          </p:val>
                                        </p:tav>
                                        <p:tav tm="100000">
                                          <p:val>
                                            <p:strVal val="#ppt_x"/>
                                          </p:val>
                                        </p:tav>
                                      </p:tavLst>
                                    </p:anim>
                                    <p:anim calcmode="lin" valueType="num">
                                      <p:cBhvr additive="base">
                                        <p:cTn id="6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1" nodeType="click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Effect transition="in" filter="fade">
                                      <p:cBhvr>
                                        <p:cTn id="7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가스공사의 해명</a:t>
            </a:r>
            <a:r>
              <a:rPr lang="en-US" altLang="ko-KR" dirty="0" smtClean="0"/>
              <a:t>?</a:t>
            </a:r>
            <a:endParaRPr lang="ko-KR" altLang="en-US" dirty="0"/>
          </a:p>
        </p:txBody>
      </p:sp>
      <p:sp>
        <p:nvSpPr>
          <p:cNvPr id="3" name="Content Placeholder 2"/>
          <p:cNvSpPr>
            <a:spLocks noGrp="1"/>
          </p:cNvSpPr>
          <p:nvPr>
            <p:ph idx="1"/>
          </p:nvPr>
        </p:nvSpPr>
        <p:spPr>
          <a:xfrm>
            <a:off x="5143504" y="1857364"/>
            <a:ext cx="3543296" cy="4467236"/>
          </a:xfrm>
        </p:spPr>
        <p:txBody>
          <a:bodyPr>
            <a:normAutofit fontScale="92500" lnSpcReduction="10000"/>
          </a:bodyPr>
          <a:lstStyle/>
          <a:p>
            <a:r>
              <a:rPr lang="en-US" altLang="ko-KR" sz="1600" dirty="0" smtClean="0"/>
              <a:t>KOGAS</a:t>
            </a:r>
            <a:r>
              <a:rPr lang="ko-KR" altLang="en-US" sz="1600" dirty="0" smtClean="0"/>
              <a:t>는 세계 최대 </a:t>
            </a:r>
            <a:r>
              <a:rPr lang="en-US" altLang="ko-KR" sz="1600" dirty="0" smtClean="0"/>
              <a:t>LNG</a:t>
            </a:r>
            <a:r>
              <a:rPr lang="ko-KR" altLang="en-US" sz="1600" dirty="0" smtClean="0"/>
              <a:t>기업일 뿐 아니라</a:t>
            </a:r>
            <a:r>
              <a:rPr lang="en-US" altLang="ko-KR" sz="1600" dirty="0" smtClean="0"/>
              <a:t>, </a:t>
            </a:r>
            <a:r>
              <a:rPr lang="ko-KR" altLang="en-US" sz="1600" dirty="0" smtClean="0"/>
              <a:t>항상 대규모물량 단독구매를 통한 협상력 제고를 주장해 왔다는 점을 감안하면</a:t>
            </a:r>
            <a:r>
              <a:rPr lang="en-US" altLang="ko-KR" sz="1600" dirty="0" smtClean="0"/>
              <a:t>….</a:t>
            </a:r>
          </a:p>
          <a:p>
            <a:endParaRPr lang="en-US" altLang="ko-KR" sz="1400" dirty="0" smtClean="0"/>
          </a:p>
          <a:p>
            <a:r>
              <a:rPr lang="en-US" altLang="ko-KR" sz="1400" dirty="0" smtClean="0"/>
              <a:t>“</a:t>
            </a:r>
            <a:r>
              <a:rPr lang="ko-KR" altLang="en-US" sz="1400" dirty="0" smtClean="0"/>
              <a:t>가스공사 </a:t>
            </a:r>
            <a:r>
              <a:rPr lang="en-US" altLang="ko-KR" sz="1400" dirty="0" smtClean="0"/>
              <a:t>LNG </a:t>
            </a:r>
            <a:r>
              <a:rPr lang="ko-KR" altLang="en-US" sz="1400" dirty="0" smtClean="0"/>
              <a:t>일본보다 안비싸</a:t>
            </a:r>
            <a:r>
              <a:rPr lang="en-US" altLang="ko-KR" sz="1400" dirty="0" smtClean="0"/>
              <a:t>”</a:t>
            </a:r>
          </a:p>
          <a:p>
            <a:pPr lvl="1"/>
            <a:r>
              <a:rPr lang="ko-KR" altLang="en-US" sz="1200" dirty="0" smtClean="0"/>
              <a:t>이미 관련 지분투자</a:t>
            </a:r>
            <a:r>
              <a:rPr lang="en-US" altLang="ko-KR" sz="1200" dirty="0" smtClean="0"/>
              <a:t>, </a:t>
            </a:r>
            <a:r>
              <a:rPr lang="ko-KR" altLang="en-US" sz="1200" dirty="0" smtClean="0"/>
              <a:t>자금지원 등을 통해 별도의 수입을 확보하고 있는 일본</a:t>
            </a:r>
            <a:r>
              <a:rPr lang="en-US" altLang="ko-KR" sz="1200" dirty="0" smtClean="0"/>
              <a:t>.</a:t>
            </a:r>
          </a:p>
          <a:p>
            <a:pPr lvl="1"/>
            <a:r>
              <a:rPr lang="ko-KR" altLang="en-US" sz="1200" dirty="0" smtClean="0"/>
              <a:t>그럼에도</a:t>
            </a:r>
            <a:r>
              <a:rPr lang="en-US" altLang="ko-KR" sz="1200" dirty="0" smtClean="0"/>
              <a:t>,‘</a:t>
            </a:r>
            <a:r>
              <a:rPr lang="ko-KR" altLang="en-US" sz="1200" i="1" dirty="0" smtClean="0"/>
              <a:t>일본보다 안비싸</a:t>
            </a:r>
            <a:r>
              <a:rPr lang="en-US" altLang="ko-KR" sz="1200" dirty="0" smtClean="0"/>
              <a:t>’?</a:t>
            </a:r>
          </a:p>
          <a:p>
            <a:pPr lvl="1"/>
            <a:r>
              <a:rPr lang="ko-KR" altLang="en-US" sz="1200" dirty="0" smtClean="0">
                <a:solidFill>
                  <a:srgbClr val="FF0000"/>
                </a:solidFill>
              </a:rPr>
              <a:t>너무나 궁색한 변명</a:t>
            </a:r>
            <a:r>
              <a:rPr lang="en-US" altLang="ko-KR" sz="1200" dirty="0" smtClean="0">
                <a:solidFill>
                  <a:srgbClr val="FF0000"/>
                </a:solidFill>
              </a:rPr>
              <a:t>!!</a:t>
            </a:r>
          </a:p>
          <a:p>
            <a:pPr lvl="1"/>
            <a:r>
              <a:rPr lang="ko-KR" altLang="en-US" sz="1200" dirty="0" smtClean="0"/>
              <a:t>오히려 얼마나 일본보다 싸게 들여왔냐를 설명해야</a:t>
            </a:r>
            <a:r>
              <a:rPr lang="en-US" altLang="ko-KR" sz="1200" dirty="0" smtClean="0"/>
              <a:t>…</a:t>
            </a:r>
          </a:p>
          <a:p>
            <a:endParaRPr lang="en-US" altLang="ko-KR" sz="1400" dirty="0" smtClean="0"/>
          </a:p>
          <a:p>
            <a:r>
              <a:rPr lang="ko-KR" altLang="en-US" sz="1400" dirty="0" smtClean="0"/>
              <a:t>천연가스산업에 대한 오해와 진실</a:t>
            </a:r>
            <a:endParaRPr lang="en-US" altLang="ko-KR" sz="1400" dirty="0" smtClean="0"/>
          </a:p>
          <a:p>
            <a:pPr lvl="1"/>
            <a:r>
              <a:rPr lang="ko-KR" altLang="en-US" sz="1200" dirty="0" smtClean="0">
                <a:solidFill>
                  <a:srgbClr val="FF0000"/>
                </a:solidFill>
              </a:rPr>
              <a:t>오해를 할 수 있을 정도의 정보도 없음</a:t>
            </a:r>
            <a:r>
              <a:rPr lang="en-US" altLang="ko-KR" sz="1200" dirty="0" smtClean="0">
                <a:solidFill>
                  <a:srgbClr val="FF0000"/>
                </a:solidFill>
              </a:rPr>
              <a:t>!</a:t>
            </a:r>
          </a:p>
          <a:p>
            <a:pPr lvl="1"/>
            <a:r>
              <a:rPr lang="ko-KR" altLang="en-US" sz="1200" dirty="0" smtClean="0"/>
              <a:t>과연 제대로 </a:t>
            </a:r>
            <a:r>
              <a:rPr lang="en-US" altLang="ko-KR" sz="1200" dirty="0" smtClean="0"/>
              <a:t>‘</a:t>
            </a:r>
            <a:r>
              <a:rPr lang="ko-KR" altLang="en-US" sz="1200" dirty="0" smtClean="0"/>
              <a:t>진실</a:t>
            </a:r>
            <a:r>
              <a:rPr lang="en-US" altLang="ko-KR" sz="1200" dirty="0" smtClean="0"/>
              <a:t>’</a:t>
            </a:r>
            <a:r>
              <a:rPr lang="ko-KR" altLang="en-US" sz="1200" dirty="0" smtClean="0"/>
              <a:t>이 무엇인지 알 수 있도록</a:t>
            </a:r>
            <a:r>
              <a:rPr lang="en-US" altLang="ko-KR" sz="1200" dirty="0" smtClean="0"/>
              <a:t>, </a:t>
            </a:r>
            <a:r>
              <a:rPr lang="ko-KR" altLang="en-US" sz="1200" dirty="0" smtClean="0"/>
              <a:t>정보공개 등의 노력을 경주한 흔적은</a:t>
            </a:r>
            <a:r>
              <a:rPr lang="en-US" altLang="ko-KR" sz="1200" dirty="0" smtClean="0"/>
              <a:t>?</a:t>
            </a:r>
          </a:p>
          <a:p>
            <a:pPr lvl="1"/>
            <a:r>
              <a:rPr lang="ko-KR" altLang="en-US" sz="1200" dirty="0" smtClean="0"/>
              <a:t>이미 내부적으로 잉여물량처리를 위해 </a:t>
            </a:r>
            <a:r>
              <a:rPr lang="en-US" altLang="ko-KR" sz="1200" dirty="0" smtClean="0"/>
              <a:t>LNG </a:t>
            </a:r>
            <a:r>
              <a:rPr lang="ko-KR" altLang="en-US" sz="1200" dirty="0" smtClean="0"/>
              <a:t>트레이딩에 대해 논의 중인 것 확인가능 </a:t>
            </a:r>
            <a:r>
              <a:rPr lang="en-US" altLang="ko-KR" sz="1200" dirty="0" smtClean="0"/>
              <a:t>(2012.9.6, e2news.com)</a:t>
            </a:r>
          </a:p>
          <a:p>
            <a:pPr lvl="1"/>
            <a:r>
              <a:rPr lang="ko-KR" altLang="en-US" sz="1200" dirty="0" smtClean="0"/>
              <a:t>모든 결정에 대해 궁극적으로 책임지는 소비자의 알 권리는</a:t>
            </a:r>
            <a:r>
              <a:rPr lang="en-US" altLang="ko-KR" sz="1200" dirty="0" smtClean="0"/>
              <a:t>?</a:t>
            </a:r>
          </a:p>
          <a:p>
            <a:pPr>
              <a:buNone/>
            </a:pPr>
            <a:endParaRPr lang="ko-KR" altLang="en-US" sz="1400" dirty="0"/>
          </a:p>
        </p:txBody>
      </p:sp>
      <p:pic>
        <p:nvPicPr>
          <p:cNvPr id="1027" name="Picture 3"/>
          <p:cNvPicPr>
            <a:picLocks noChangeAspect="1" noChangeArrowheads="1"/>
          </p:cNvPicPr>
          <p:nvPr/>
        </p:nvPicPr>
        <p:blipFill>
          <a:blip r:embed="rId2" cstate="print"/>
          <a:srcRect/>
          <a:stretch>
            <a:fillRect/>
          </a:stretch>
        </p:blipFill>
        <p:spPr bwMode="auto">
          <a:xfrm>
            <a:off x="857224" y="1285860"/>
            <a:ext cx="3767132" cy="5291831"/>
          </a:xfrm>
          <a:prstGeom prst="rect">
            <a:avLst/>
          </a:prstGeom>
          <a:noFill/>
          <a:ln w="9525">
            <a:noFill/>
            <a:miter lim="800000"/>
            <a:headEnd/>
            <a:tailEnd/>
          </a:ln>
          <a:effectLst/>
        </p:spPr>
      </p:pic>
      <p:sp>
        <p:nvSpPr>
          <p:cNvPr id="6" name="Rectangle 5"/>
          <p:cNvSpPr/>
          <p:nvPr/>
        </p:nvSpPr>
        <p:spPr>
          <a:xfrm>
            <a:off x="1928794" y="3000372"/>
            <a:ext cx="1571636" cy="7143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1928794" y="4305308"/>
            <a:ext cx="1571636" cy="2667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 name="Curved Connector 8"/>
          <p:cNvCxnSpPr>
            <a:stCxn id="6" idx="3"/>
          </p:cNvCxnSpPr>
          <p:nvPr/>
        </p:nvCxnSpPr>
        <p:spPr>
          <a:xfrm flipV="1">
            <a:off x="3500430" y="3143248"/>
            <a:ext cx="1643074" cy="21431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7" idx="3"/>
          </p:cNvCxnSpPr>
          <p:nvPr/>
        </p:nvCxnSpPr>
        <p:spPr>
          <a:xfrm>
            <a:off x="3500430" y="4438658"/>
            <a:ext cx="1714512" cy="34766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trips(downRigh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Right)">
                                      <p:cBhvr>
                                        <p:cTn id="22" dur="500"/>
                                        <p:tgtEl>
                                          <p:spTgt spid="9"/>
                                        </p:tgtEl>
                                      </p:cBhvr>
                                    </p:animEffect>
                                  </p:childTnLst>
                                </p:cTn>
                              </p:par>
                            </p:childTnLst>
                          </p:cTn>
                        </p:par>
                        <p:par>
                          <p:cTn id="23" fill="hold">
                            <p:stCondLst>
                              <p:cond delay="500"/>
                            </p:stCondLst>
                            <p:childTnLst>
                              <p:par>
                                <p:cTn id="24" presetID="18" presetClass="entr" presetSubtype="6"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strips(downRight)">
                                      <p:cBhvr>
                                        <p:cTn id="26" dur="500"/>
                                        <p:tgtEl>
                                          <p:spTgt spid="3">
                                            <p:txEl>
                                              <p:pRg st="2" end="2"/>
                                            </p:txEl>
                                          </p:spTgt>
                                        </p:tgtEl>
                                      </p:cBhvr>
                                    </p:animEffect>
                                  </p:childTnLst>
                                </p:cTn>
                              </p:par>
                            </p:childTnLst>
                          </p:cTn>
                        </p:par>
                        <p:par>
                          <p:cTn id="27" fill="hold">
                            <p:stCondLst>
                              <p:cond delay="1000"/>
                            </p:stCondLst>
                            <p:childTnLst>
                              <p:par>
                                <p:cTn id="28" presetID="18" presetClass="entr" presetSubtype="6"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strips(downRight)">
                                      <p:cBhvr>
                                        <p:cTn id="30" dur="500"/>
                                        <p:tgtEl>
                                          <p:spTgt spid="3">
                                            <p:txEl>
                                              <p:pRg st="3" end="3"/>
                                            </p:txEl>
                                          </p:spTgt>
                                        </p:tgtEl>
                                      </p:cBhvr>
                                    </p:animEffect>
                                  </p:childTnLst>
                                </p:cTn>
                              </p:par>
                            </p:childTnLst>
                          </p:cTn>
                        </p:par>
                        <p:par>
                          <p:cTn id="31" fill="hold">
                            <p:stCondLst>
                              <p:cond delay="1500"/>
                            </p:stCondLst>
                            <p:childTnLst>
                              <p:par>
                                <p:cTn id="32" presetID="18" presetClass="entr" presetSubtype="3"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strips(upRight)">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strips(upRight)">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strips(upRight)">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strips(upRight)">
                                      <p:cBhvr>
                                        <p:cTn id="49" dur="500"/>
                                        <p:tgtEl>
                                          <p:spTgt spid="11"/>
                                        </p:tgtEl>
                                      </p:cBhvr>
                                    </p:animEffect>
                                  </p:childTnLst>
                                </p:cTn>
                              </p:par>
                            </p:childTnLst>
                          </p:cTn>
                        </p:par>
                        <p:par>
                          <p:cTn id="50" fill="hold">
                            <p:stCondLst>
                              <p:cond delay="500"/>
                            </p:stCondLst>
                            <p:childTnLst>
                              <p:par>
                                <p:cTn id="51" presetID="18" presetClass="entr" presetSubtype="6" fill="hold" nodeType="after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strips(downRight)">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6"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strips(downRight)">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3"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strips(upRight)">
                                      <p:cBhvr>
                                        <p:cTn id="63" dur="5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3"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strips(upRight)">
                                      <p:cBhvr>
                                        <p:cTn id="68" dur="500"/>
                                        <p:tgtEl>
                                          <p:spTgt spid="3">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3" fill="hold"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strips(upRight)">
                                      <p:cBhvr>
                                        <p:cTn id="7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정부의 해명</a:t>
            </a:r>
            <a:endParaRPr lang="ko-KR" altLang="en-US" dirty="0"/>
          </a:p>
        </p:txBody>
      </p:sp>
      <p:sp>
        <p:nvSpPr>
          <p:cNvPr id="3" name="Content Placeholder 2"/>
          <p:cNvSpPr>
            <a:spLocks noGrp="1"/>
          </p:cNvSpPr>
          <p:nvPr>
            <p:ph idx="1"/>
          </p:nvPr>
        </p:nvSpPr>
        <p:spPr>
          <a:xfrm>
            <a:off x="714348" y="1357298"/>
            <a:ext cx="8143932" cy="4953000"/>
          </a:xfrm>
        </p:spPr>
        <p:txBody>
          <a:bodyPr/>
          <a:lstStyle/>
          <a:p>
            <a:r>
              <a:rPr lang="ko-KR" altLang="en-US" sz="1400" dirty="0" smtClean="0"/>
              <a:t>“</a:t>
            </a:r>
            <a:r>
              <a:rPr lang="en-US" altLang="ko-KR" sz="1400" dirty="0" smtClean="0"/>
              <a:t>LNG </a:t>
            </a:r>
            <a:r>
              <a:rPr lang="ko-KR" altLang="en-US" sz="1400" dirty="0" smtClean="0"/>
              <a:t>장기도입계약은 수급안정 위해 당연한 것”산업부</a:t>
            </a:r>
            <a:r>
              <a:rPr lang="en-US" altLang="ko-KR" sz="1400" dirty="0" smtClean="0"/>
              <a:t>, </a:t>
            </a:r>
            <a:r>
              <a:rPr lang="ko-KR" altLang="en-US" sz="1400" dirty="0" smtClean="0"/>
              <a:t>일부 언론 국부낭비 보도에 즉각 해명 나서 </a:t>
            </a:r>
            <a:r>
              <a:rPr lang="en-US" altLang="ko-KR" sz="1400" dirty="0" smtClean="0"/>
              <a:t>(</a:t>
            </a:r>
            <a:r>
              <a:rPr lang="ko-KR" altLang="en-US" sz="1400" dirty="0" smtClean="0"/>
              <a:t>에너지경제</a:t>
            </a:r>
            <a:r>
              <a:rPr lang="en-US" altLang="ko-KR" sz="1400" dirty="0" smtClean="0"/>
              <a:t>, 2013.4.28)</a:t>
            </a:r>
          </a:p>
          <a:p>
            <a:pPr lvl="1"/>
            <a:r>
              <a:rPr lang="ko-KR" altLang="en-US" sz="1200" dirty="0" smtClean="0"/>
              <a:t>산업부는 지난 </a:t>
            </a:r>
            <a:r>
              <a:rPr lang="en-US" altLang="ko-KR" sz="1200" dirty="0" smtClean="0"/>
              <a:t>23</a:t>
            </a:r>
            <a:r>
              <a:rPr lang="ko-KR" altLang="en-US" sz="1200" dirty="0" smtClean="0"/>
              <a:t>일 </a:t>
            </a:r>
            <a:r>
              <a:rPr lang="en-US" altLang="ko-KR" sz="1200" b="1" i="1" dirty="0" smtClean="0">
                <a:solidFill>
                  <a:srgbClr val="00B050"/>
                </a:solidFill>
              </a:rPr>
              <a:t>2010.12~2012.2</a:t>
            </a:r>
            <a:r>
              <a:rPr lang="ko-KR" altLang="en-US" sz="1200" b="1" i="1" dirty="0" smtClean="0">
                <a:solidFill>
                  <a:srgbClr val="00B050"/>
                </a:solidFill>
              </a:rPr>
              <a:t>월간</a:t>
            </a:r>
            <a:r>
              <a:rPr lang="ko-KR" altLang="en-US" sz="1200" b="1" i="1" dirty="0" smtClean="0"/>
              <a:t> 체결한 장기계약은 </a:t>
            </a:r>
            <a:r>
              <a:rPr lang="en-US" altLang="ko-KR" sz="1200" b="1" i="1" dirty="0" smtClean="0"/>
              <a:t>6</a:t>
            </a:r>
            <a:r>
              <a:rPr lang="ko-KR" altLang="en-US" sz="1200" b="1" i="1" dirty="0" smtClean="0"/>
              <a:t>건으로 연간 약 </a:t>
            </a:r>
            <a:r>
              <a:rPr lang="en-US" altLang="ko-KR" sz="1200" b="1" i="1" dirty="0" smtClean="0"/>
              <a:t>1500</a:t>
            </a:r>
            <a:r>
              <a:rPr lang="ko-KR" altLang="en-US" sz="1200" b="1" i="1" dirty="0" smtClean="0"/>
              <a:t>만톤 규모</a:t>
            </a:r>
            <a:r>
              <a:rPr lang="ko-KR" altLang="en-US" sz="1200" dirty="0" smtClean="0"/>
              <a:t>이며</a:t>
            </a:r>
            <a:r>
              <a:rPr lang="en-US" altLang="ko-KR" sz="1200" dirty="0" smtClean="0"/>
              <a:t>…</a:t>
            </a:r>
          </a:p>
          <a:p>
            <a:pPr lvl="2"/>
            <a:r>
              <a:rPr lang="ko-KR" altLang="en-US" sz="1200" dirty="0" smtClean="0">
                <a:solidFill>
                  <a:srgbClr val="FF0000"/>
                </a:solidFill>
              </a:rPr>
              <a:t>그렇다면 </a:t>
            </a:r>
            <a:r>
              <a:rPr lang="en-US" altLang="ko-KR" sz="1200" dirty="0" smtClean="0">
                <a:solidFill>
                  <a:srgbClr val="FF0000"/>
                </a:solidFill>
              </a:rPr>
              <a:t>2010.12-2012.5</a:t>
            </a:r>
            <a:r>
              <a:rPr lang="ko-KR" altLang="en-US" sz="1200" dirty="0" smtClean="0">
                <a:solidFill>
                  <a:srgbClr val="FF0000"/>
                </a:solidFill>
              </a:rPr>
              <a:t>기간은 </a:t>
            </a:r>
            <a:endParaRPr lang="en-US" altLang="ko-KR" sz="1200" dirty="0" smtClean="0">
              <a:solidFill>
                <a:srgbClr val="FF0000"/>
              </a:solidFill>
            </a:endParaRPr>
          </a:p>
          <a:p>
            <a:pPr lvl="2">
              <a:buNone/>
            </a:pPr>
            <a:r>
              <a:rPr lang="en-US" altLang="ko-KR" sz="1200" dirty="0" smtClean="0">
                <a:solidFill>
                  <a:srgbClr val="FF0000"/>
                </a:solidFill>
              </a:rPr>
              <a:t>1500</a:t>
            </a:r>
            <a:r>
              <a:rPr lang="ko-KR" altLang="en-US" sz="1200" dirty="0" smtClean="0">
                <a:solidFill>
                  <a:srgbClr val="FF0000"/>
                </a:solidFill>
              </a:rPr>
              <a:t>만톤</a:t>
            </a:r>
            <a:r>
              <a:rPr lang="en-US" altLang="ko-KR" sz="1200" dirty="0" smtClean="0">
                <a:solidFill>
                  <a:srgbClr val="FF0000"/>
                </a:solidFill>
              </a:rPr>
              <a:t>+(350+240)</a:t>
            </a:r>
            <a:r>
              <a:rPr lang="ko-KR" altLang="en-US" sz="1200" dirty="0" smtClean="0">
                <a:solidFill>
                  <a:srgbClr val="FF0000"/>
                </a:solidFill>
              </a:rPr>
              <a:t>만톤</a:t>
            </a:r>
            <a:r>
              <a:rPr lang="en-US" altLang="ko-KR" sz="1200" dirty="0" smtClean="0">
                <a:solidFill>
                  <a:srgbClr val="FF0000"/>
                </a:solidFill>
              </a:rPr>
              <a:t>=2,090</a:t>
            </a:r>
            <a:r>
              <a:rPr lang="ko-KR" altLang="en-US" sz="1200" dirty="0" smtClean="0">
                <a:solidFill>
                  <a:srgbClr val="FF0000"/>
                </a:solidFill>
              </a:rPr>
              <a:t>만톤</a:t>
            </a:r>
            <a:r>
              <a:rPr lang="en-US" altLang="ko-KR" sz="1200" dirty="0" smtClean="0">
                <a:solidFill>
                  <a:srgbClr val="FF0000"/>
                </a:solidFill>
              </a:rPr>
              <a:t>?</a:t>
            </a:r>
          </a:p>
          <a:p>
            <a:pPr lvl="1"/>
            <a:r>
              <a:rPr lang="ko-KR" altLang="en-US" sz="1200" dirty="0" smtClean="0"/>
              <a:t>셰일가스 효과가 향후 </a:t>
            </a:r>
            <a:r>
              <a:rPr lang="en-US" altLang="ko-KR" sz="1200" dirty="0" smtClean="0"/>
              <a:t>1~2</a:t>
            </a:r>
            <a:r>
              <a:rPr lang="ko-KR" altLang="en-US" sz="1200" dirty="0" smtClean="0"/>
              <a:t>년내에 동북아시아 시장의 </a:t>
            </a:r>
            <a:r>
              <a:rPr lang="en-US" altLang="ko-KR" sz="1200" dirty="0" smtClean="0"/>
              <a:t>LNG </a:t>
            </a:r>
            <a:r>
              <a:rPr lang="ko-KR" altLang="en-US" sz="1200" dirty="0" smtClean="0"/>
              <a:t>가격에 실질적으로 반영되기는 어려울 것으로 전망</a:t>
            </a:r>
            <a:r>
              <a:rPr lang="en-US" altLang="ko-KR" sz="1200" dirty="0" smtClean="0"/>
              <a:t>..</a:t>
            </a:r>
          </a:p>
          <a:p>
            <a:pPr lvl="2"/>
            <a:r>
              <a:rPr lang="en-US" altLang="ko-KR" sz="1200" dirty="0" smtClean="0">
                <a:solidFill>
                  <a:srgbClr val="FF0000"/>
                </a:solidFill>
              </a:rPr>
              <a:t>1-2</a:t>
            </a:r>
            <a:r>
              <a:rPr lang="ko-KR" altLang="en-US" sz="1200" dirty="0" smtClean="0">
                <a:solidFill>
                  <a:srgbClr val="FF0000"/>
                </a:solidFill>
              </a:rPr>
              <a:t>년 내의 상황에 대한 논의가 아님</a:t>
            </a:r>
            <a:r>
              <a:rPr lang="en-US" altLang="ko-KR" sz="1200" dirty="0" smtClean="0">
                <a:solidFill>
                  <a:srgbClr val="FF0000"/>
                </a:solidFill>
              </a:rPr>
              <a:t>.</a:t>
            </a:r>
          </a:p>
          <a:p>
            <a:pPr lvl="1"/>
            <a:r>
              <a:rPr lang="ko-KR" altLang="en-US" sz="1200" dirty="0" smtClean="0"/>
              <a:t>중장기도입계약 비중을 수요대비 일정 수준 이상으로 확보하는 것은 바람직한 현상이며 ‘중장기계약이 과다하게 체결됐다’는 비난은 잘못된 지적</a:t>
            </a:r>
            <a:r>
              <a:rPr lang="en-US" altLang="ko-KR" sz="1200" dirty="0" smtClean="0"/>
              <a:t>…</a:t>
            </a:r>
          </a:p>
          <a:p>
            <a:pPr lvl="2">
              <a:defRPr/>
            </a:pPr>
            <a:r>
              <a:rPr lang="ko-KR" altLang="en-US" sz="1200" dirty="0" smtClean="0"/>
              <a:t>항상 제기되는 문제로 논의의 촛점을 벗어남</a:t>
            </a:r>
            <a:r>
              <a:rPr lang="en-US" altLang="ko-KR" sz="1200" dirty="0" smtClean="0"/>
              <a:t>.</a:t>
            </a:r>
          </a:p>
          <a:p>
            <a:pPr lvl="2">
              <a:defRPr/>
            </a:pPr>
            <a:endParaRPr lang="en-US" altLang="ko-KR" sz="1200" dirty="0" smtClean="0"/>
          </a:p>
          <a:p>
            <a:pPr lvl="1">
              <a:buNone/>
              <a:defRPr/>
            </a:pPr>
            <a:r>
              <a:rPr lang="ko-KR" altLang="en-US" sz="1200" dirty="0" smtClean="0">
                <a:solidFill>
                  <a:srgbClr val="FF0000"/>
                </a:solidFill>
              </a:rPr>
              <a:t>      안정적 수급 </a:t>
            </a:r>
            <a:r>
              <a:rPr lang="en-US" altLang="ko-KR" sz="1200" dirty="0" smtClean="0">
                <a:solidFill>
                  <a:srgbClr val="FF0000"/>
                </a:solidFill>
              </a:rPr>
              <a:t>vs. </a:t>
            </a:r>
            <a:r>
              <a:rPr lang="ko-KR" altLang="en-US" sz="1200" dirty="0" smtClean="0">
                <a:solidFill>
                  <a:srgbClr val="FF0000"/>
                </a:solidFill>
              </a:rPr>
              <a:t>에너지시장의 효율</a:t>
            </a:r>
            <a:endParaRPr lang="en-US" altLang="ko-KR" sz="1200" dirty="0" smtClean="0"/>
          </a:p>
          <a:p>
            <a:pPr lvl="2">
              <a:defRPr/>
            </a:pPr>
            <a:endParaRPr lang="en-US" altLang="ko-KR" sz="1200" dirty="0" smtClean="0"/>
          </a:p>
          <a:p>
            <a:pPr lvl="1">
              <a:defRPr/>
            </a:pPr>
            <a:r>
              <a:rPr lang="ko-KR" altLang="en-US" sz="1200" b="1" dirty="0" smtClean="0"/>
              <a:t>이슈는</a:t>
            </a:r>
            <a:endParaRPr lang="en-US" altLang="ko-KR" sz="1200" b="1" dirty="0" smtClean="0"/>
          </a:p>
          <a:p>
            <a:pPr lvl="2">
              <a:defRPr/>
            </a:pPr>
            <a:r>
              <a:rPr lang="ko-KR" altLang="en-US" sz="1200" b="1" dirty="0" smtClean="0"/>
              <a:t>엄청난 비용이 드는 관련 수급계약 체결 내역인 가격</a:t>
            </a:r>
            <a:r>
              <a:rPr lang="en-US" altLang="ko-KR" sz="1200" b="1" dirty="0" smtClean="0"/>
              <a:t>, </a:t>
            </a:r>
            <a:r>
              <a:rPr lang="ko-KR" altLang="en-US" sz="1200" b="1" dirty="0" smtClean="0"/>
              <a:t>물량 등 관련된 정보가 공개적으로 논의되지 않고 있음</a:t>
            </a:r>
            <a:r>
              <a:rPr lang="en-US" altLang="ko-KR" sz="1200" b="1" dirty="0" smtClean="0"/>
              <a:t>.</a:t>
            </a:r>
          </a:p>
          <a:p>
            <a:pPr lvl="2">
              <a:defRPr/>
            </a:pPr>
            <a:r>
              <a:rPr lang="ko-KR" altLang="en-US" sz="1200" b="1" dirty="0" smtClean="0"/>
              <a:t>셰일가스의 논의가 한창인 시점에</a:t>
            </a:r>
            <a:r>
              <a:rPr lang="en-US" altLang="ko-KR" sz="1200" b="1" dirty="0" smtClean="0"/>
              <a:t>, 1</a:t>
            </a:r>
            <a:r>
              <a:rPr lang="ko-KR" altLang="en-US" sz="1200" b="1" dirty="0" smtClean="0"/>
              <a:t>년반이라는 짧은 기간 동안</a:t>
            </a:r>
            <a:r>
              <a:rPr lang="en-US" altLang="ko-KR" sz="1200" b="1" dirty="0" smtClean="0"/>
              <a:t>,</a:t>
            </a:r>
            <a:r>
              <a:rPr lang="ko-KR" altLang="en-US" sz="1200" b="1" dirty="0" smtClean="0"/>
              <a:t> </a:t>
            </a:r>
            <a:r>
              <a:rPr lang="en-US" altLang="ko-KR" sz="1200" b="1" dirty="0" smtClean="0"/>
              <a:t>‘</a:t>
            </a:r>
            <a:r>
              <a:rPr lang="ko-KR" altLang="en-US" sz="1200" b="1" dirty="0" smtClean="0"/>
              <a:t>단군 이래 최대계약규모</a:t>
            </a:r>
            <a:r>
              <a:rPr lang="en-US" altLang="ko-KR" sz="1200" b="1" dirty="0" smtClean="0"/>
              <a:t>’</a:t>
            </a:r>
            <a:r>
              <a:rPr lang="ko-KR" altLang="en-US" sz="1200" b="1" dirty="0" smtClean="0"/>
              <a:t>로 이루어졌다는 점</a:t>
            </a:r>
            <a:r>
              <a:rPr lang="en-US" altLang="ko-KR" sz="1200" b="1" dirty="0" smtClean="0"/>
              <a:t>.</a:t>
            </a:r>
          </a:p>
          <a:p>
            <a:pPr lvl="2">
              <a:defRPr/>
            </a:pPr>
            <a:r>
              <a:rPr lang="ko-KR" altLang="en-US" sz="1200" b="1" dirty="0" smtClean="0"/>
              <a:t>계약규모 </a:t>
            </a:r>
            <a:r>
              <a:rPr lang="en-US" altLang="ko-KR" sz="1200" b="1" dirty="0" smtClean="0"/>
              <a:t>250</a:t>
            </a:r>
            <a:r>
              <a:rPr lang="ko-KR" altLang="en-US" sz="1200" b="1" dirty="0" smtClean="0"/>
              <a:t>조원은 </a:t>
            </a:r>
            <a:r>
              <a:rPr lang="en-US" altLang="ko-KR" sz="1200" b="1" dirty="0" smtClean="0"/>
              <a:t>4</a:t>
            </a:r>
            <a:r>
              <a:rPr lang="ko-KR" altLang="en-US" sz="1200" b="1" dirty="0" smtClean="0"/>
              <a:t>인 가구당 </a:t>
            </a:r>
            <a:r>
              <a:rPr lang="en-US" altLang="ko-KR" sz="1200" b="1" dirty="0" smtClean="0"/>
              <a:t>2000</a:t>
            </a:r>
            <a:r>
              <a:rPr lang="ko-KR" altLang="en-US" sz="1200" b="1" dirty="0" smtClean="0"/>
              <a:t>만원의 소비자 부담</a:t>
            </a:r>
            <a:endParaRPr lang="en-US" altLang="ko-KR" sz="1200" b="1" dirty="0" smtClean="0"/>
          </a:p>
          <a:p>
            <a:pPr lvl="2">
              <a:defRPr/>
            </a:pPr>
            <a:r>
              <a:rPr lang="ko-KR" altLang="en-US" sz="1200" b="1" dirty="0" smtClean="0"/>
              <a:t>소비를 궁극적으로 책임져야하는 최종소비자는 충분히 문제제기를 할 수 있는 중요한 사안</a:t>
            </a:r>
            <a:endParaRPr lang="en-US" altLang="ko-KR" sz="1200" b="1" dirty="0" smtClean="0"/>
          </a:p>
          <a:p>
            <a:pPr lvl="2"/>
            <a:endParaRPr lang="en-US" altLang="ko-KR" sz="1200" dirty="0" smtClean="0"/>
          </a:p>
          <a:p>
            <a:r>
              <a:rPr lang="ko-KR" altLang="en-US" sz="1400" dirty="0" smtClean="0"/>
              <a:t>상기 논의를 통해 살펴본 바</a:t>
            </a:r>
            <a:r>
              <a:rPr lang="en-US" altLang="ko-KR" sz="1400" dirty="0" smtClean="0"/>
              <a:t>, </a:t>
            </a:r>
            <a:r>
              <a:rPr lang="ko-KR" altLang="en-US" sz="1400" dirty="0" smtClean="0"/>
              <a:t>최소한 아무런 문제가 없다고 할 수 있는지는 검토해야 </a:t>
            </a:r>
            <a:r>
              <a:rPr lang="en-US" altLang="ko-KR" sz="1400" dirty="0" smtClean="0"/>
              <a:t>…!!</a:t>
            </a:r>
          </a:p>
          <a:p>
            <a:r>
              <a:rPr lang="ko-KR" altLang="en-US" sz="1600" dirty="0" smtClean="0"/>
              <a:t>엄청난 비용과 비효율적인 현재의 수급체계를 이제는 바꾸어야 할 시점</a:t>
            </a:r>
            <a:r>
              <a:rPr lang="en-US" altLang="ko-KR" sz="1600" dirty="0" smtClean="0"/>
              <a:t>!!</a:t>
            </a:r>
          </a:p>
          <a:p>
            <a:pPr>
              <a:buNone/>
            </a:pPr>
            <a:endParaRPr lang="ko-KR" alt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3">
                                            <p:txEl>
                                              <p:pRg st="3" end="3"/>
                                            </p:txEl>
                                          </p:spTgt>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strips(downRight)">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strips(downRight)">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strips(downRight)">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strips(downRight)">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strips(downRight)">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nodeType="clickEffect">
                                  <p:stCondLst>
                                    <p:cond delay="0"/>
                                  </p:stCondLst>
                                  <p:childTnLst>
                                    <p:animScale>
                                      <p:cBhvr>
                                        <p:cTn id="55" dur="2000" fill="hold"/>
                                        <p:tgtEl>
                                          <p:spTgt spid="3">
                                            <p:txEl>
                                              <p:pRg st="9" end="9"/>
                                            </p:txEl>
                                          </p:spTgt>
                                        </p:tgtEl>
                                      </p:cBhvr>
                                      <p:by x="150000" y="150000"/>
                                    </p:animScale>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strips(downLeft)">
                                      <p:cBhvr>
                                        <p:cTn id="60" dur="500"/>
                                        <p:tgtEl>
                                          <p:spTgt spid="3">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3" fill="hold"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strips(upRight)">
                                      <p:cBhvr>
                                        <p:cTn id="65" dur="500"/>
                                        <p:tgtEl>
                                          <p:spTgt spid="3">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3" fill="hold" nodeType="click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animEffect transition="in" filter="strips(upRight)">
                                      <p:cBhvr>
                                        <p:cTn id="70" dur="500"/>
                                        <p:tgtEl>
                                          <p:spTgt spid="3">
                                            <p:txEl>
                                              <p:pRg st="13" end="1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3" fill="hold" nodeType="click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Effect transition="in" filter="strips(upRight)">
                                      <p:cBhvr>
                                        <p:cTn id="75" dur="500"/>
                                        <p:tgtEl>
                                          <p:spTgt spid="3">
                                            <p:txEl>
                                              <p:pRg st="14" end="1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3" fill="hold" nodeType="clickEffect">
                                  <p:stCondLst>
                                    <p:cond delay="0"/>
                                  </p:stCondLst>
                                  <p:childTnLst>
                                    <p:set>
                                      <p:cBhvr>
                                        <p:cTn id="79" dur="1" fill="hold">
                                          <p:stCondLst>
                                            <p:cond delay="0"/>
                                          </p:stCondLst>
                                        </p:cTn>
                                        <p:tgtEl>
                                          <p:spTgt spid="3">
                                            <p:txEl>
                                              <p:pRg st="15" end="15"/>
                                            </p:txEl>
                                          </p:spTgt>
                                        </p:tgtEl>
                                        <p:attrNameLst>
                                          <p:attrName>style.visibility</p:attrName>
                                        </p:attrNameLst>
                                      </p:cBhvr>
                                      <p:to>
                                        <p:strVal val="visible"/>
                                      </p:to>
                                    </p:set>
                                    <p:animEffect transition="in" filter="strips(upRight)">
                                      <p:cBhvr>
                                        <p:cTn id="80" dur="500"/>
                                        <p:tgtEl>
                                          <p:spTgt spid="3">
                                            <p:txEl>
                                              <p:pRg st="15" end="1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3">
                                            <p:txEl>
                                              <p:pRg st="17" end="17"/>
                                            </p:txEl>
                                          </p:spTgt>
                                        </p:tgtEl>
                                        <p:attrNameLst>
                                          <p:attrName>style.visibility</p:attrName>
                                        </p:attrNameLst>
                                      </p:cBhvr>
                                      <p:to>
                                        <p:strVal val="visible"/>
                                      </p:to>
                                    </p:set>
                                    <p:animEffect transition="in" filter="strips(upRight)">
                                      <p:cBhvr>
                                        <p:cTn id="85" dur="500"/>
                                        <p:tgtEl>
                                          <p:spTgt spid="3">
                                            <p:txEl>
                                              <p:pRg st="17" end="17"/>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3" fill="hold" nodeType="clickEffect">
                                  <p:stCondLst>
                                    <p:cond delay="0"/>
                                  </p:stCondLst>
                                  <p:childTnLst>
                                    <p:set>
                                      <p:cBhvr>
                                        <p:cTn id="89" dur="1" fill="hold">
                                          <p:stCondLst>
                                            <p:cond delay="0"/>
                                          </p:stCondLst>
                                        </p:cTn>
                                        <p:tgtEl>
                                          <p:spTgt spid="3">
                                            <p:txEl>
                                              <p:pRg st="18" end="18"/>
                                            </p:txEl>
                                          </p:spTgt>
                                        </p:tgtEl>
                                        <p:attrNameLst>
                                          <p:attrName>style.visibility</p:attrName>
                                        </p:attrNameLst>
                                      </p:cBhvr>
                                      <p:to>
                                        <p:strVal val="visible"/>
                                      </p:to>
                                    </p:set>
                                    <p:animEffect transition="in" filter="strips(upRight)">
                                      <p:cBhvr>
                                        <p:cTn id="90"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0.1% and LNG value-chain</a:t>
            </a:r>
            <a:endParaRPr lang="ko-KR" altLang="en-US" dirty="0"/>
          </a:p>
        </p:txBody>
      </p:sp>
      <p:pic>
        <p:nvPicPr>
          <p:cNvPr id="1026" name="Picture 2" descr="http://www.gasplant.or.kr/img_sub/ct_01_01_cycle.gif"/>
          <p:cNvPicPr>
            <a:picLocks noChangeAspect="1" noChangeArrowheads="1"/>
          </p:cNvPicPr>
          <p:nvPr/>
        </p:nvPicPr>
        <p:blipFill>
          <a:blip r:embed="rId3" cstate="print"/>
          <a:srcRect/>
          <a:stretch>
            <a:fillRect/>
          </a:stretch>
        </p:blipFill>
        <p:spPr bwMode="auto">
          <a:xfrm>
            <a:off x="2357422" y="2857496"/>
            <a:ext cx="4894330" cy="2476492"/>
          </a:xfrm>
          <a:prstGeom prst="rect">
            <a:avLst/>
          </a:prstGeom>
          <a:noFill/>
        </p:spPr>
      </p:pic>
      <p:sp>
        <p:nvSpPr>
          <p:cNvPr id="5" name="Rectangle 4"/>
          <p:cNvSpPr/>
          <p:nvPr/>
        </p:nvSpPr>
        <p:spPr>
          <a:xfrm>
            <a:off x="806229" y="6215106"/>
            <a:ext cx="2122697" cy="200055"/>
          </a:xfrm>
          <a:prstGeom prst="rect">
            <a:avLst/>
          </a:prstGeom>
        </p:spPr>
        <p:txBody>
          <a:bodyPr wrap="none">
            <a:spAutoFit/>
          </a:bodyPr>
          <a:lstStyle/>
          <a:p>
            <a:r>
              <a:rPr lang="ko-KR" altLang="en-US" sz="700" dirty="0" smtClean="0">
                <a:hlinkClick r:id="rId4"/>
              </a:rPr>
              <a:t>출처</a:t>
            </a:r>
            <a:r>
              <a:rPr lang="en-US" altLang="ko-KR" sz="700" dirty="0" smtClean="0">
                <a:hlinkClick r:id="rId4"/>
              </a:rPr>
              <a:t>: LNG</a:t>
            </a:r>
            <a:r>
              <a:rPr lang="ko-KR" altLang="en-US" sz="700" dirty="0" smtClean="0">
                <a:hlinkClick r:id="rId4"/>
              </a:rPr>
              <a:t>플랜트사업단</a:t>
            </a:r>
            <a:r>
              <a:rPr lang="en-US" altLang="ko-KR" sz="700" dirty="0" smtClean="0">
                <a:hlinkClick r:id="rId4"/>
              </a:rPr>
              <a:t>,</a:t>
            </a:r>
            <a:r>
              <a:rPr lang="ko-KR" altLang="en-US" sz="700" dirty="0" smtClean="0">
                <a:hlinkClick r:id="rId4"/>
              </a:rPr>
              <a:t> </a:t>
            </a:r>
            <a:r>
              <a:rPr lang="en-US" sz="700" dirty="0" smtClean="0">
                <a:hlinkClick r:id="rId4"/>
              </a:rPr>
              <a:t>http://www.gasplant.or.kr/</a:t>
            </a:r>
            <a:endParaRPr lang="ko-KR" altLang="en-US" sz="700" dirty="0"/>
          </a:p>
        </p:txBody>
      </p:sp>
      <p:sp>
        <p:nvSpPr>
          <p:cNvPr id="6" name="TextBox 5"/>
          <p:cNvSpPr txBox="1"/>
          <p:nvPr/>
        </p:nvSpPr>
        <p:spPr>
          <a:xfrm>
            <a:off x="4357686" y="1857364"/>
            <a:ext cx="642942" cy="253916"/>
          </a:xfrm>
          <a:prstGeom prst="rect">
            <a:avLst/>
          </a:prstGeom>
          <a:noFill/>
          <a:ln>
            <a:solidFill>
              <a:schemeClr val="accent1"/>
            </a:solidFill>
          </a:ln>
        </p:spPr>
        <p:txBody>
          <a:bodyPr wrap="square" rtlCol="0">
            <a:spAutoFit/>
          </a:bodyPr>
          <a:lstStyle/>
          <a:p>
            <a:r>
              <a:rPr lang="ko-KR" altLang="en-US" sz="1050" dirty="0" smtClean="0"/>
              <a:t>도시가스</a:t>
            </a:r>
            <a:endParaRPr lang="ko-KR" altLang="en-US" sz="1050" dirty="0"/>
          </a:p>
        </p:txBody>
      </p:sp>
      <p:sp>
        <p:nvSpPr>
          <p:cNvPr id="7" name="TextBox 6"/>
          <p:cNvSpPr txBox="1"/>
          <p:nvPr/>
        </p:nvSpPr>
        <p:spPr>
          <a:xfrm>
            <a:off x="5072066" y="1857364"/>
            <a:ext cx="3714776" cy="261610"/>
          </a:xfrm>
          <a:prstGeom prst="rect">
            <a:avLst/>
          </a:prstGeom>
          <a:noFill/>
        </p:spPr>
        <p:txBody>
          <a:bodyPr wrap="square" rtlCol="0">
            <a:spAutoFit/>
          </a:bodyPr>
          <a:lstStyle/>
          <a:p>
            <a:r>
              <a:rPr lang="ko-KR" altLang="en-US" sz="1100" dirty="0" smtClean="0"/>
              <a:t>가정용</a:t>
            </a:r>
            <a:r>
              <a:rPr lang="en-US" altLang="ko-KR" sz="1100" dirty="0" smtClean="0"/>
              <a:t>(</a:t>
            </a:r>
            <a:r>
              <a:rPr lang="ko-KR" altLang="en-US" sz="1100" dirty="0" smtClean="0"/>
              <a:t>난방</a:t>
            </a:r>
            <a:r>
              <a:rPr lang="en-US" altLang="ko-KR" sz="1100" dirty="0" smtClean="0"/>
              <a:t>, </a:t>
            </a:r>
            <a:r>
              <a:rPr lang="ko-KR" altLang="en-US" sz="1100" dirty="0" smtClean="0"/>
              <a:t>취사</a:t>
            </a:r>
            <a:r>
              <a:rPr lang="en-US" altLang="ko-KR" sz="1100" dirty="0" smtClean="0"/>
              <a:t>), </a:t>
            </a:r>
            <a:r>
              <a:rPr lang="ko-KR" altLang="en-US" sz="1100" dirty="0" smtClean="0"/>
              <a:t>업무용</a:t>
            </a:r>
            <a:r>
              <a:rPr lang="en-US" altLang="ko-KR" sz="1100" dirty="0" smtClean="0"/>
              <a:t>1,2, </a:t>
            </a:r>
            <a:r>
              <a:rPr lang="ko-KR" altLang="en-US" sz="1100" dirty="0" smtClean="0"/>
              <a:t>산업용</a:t>
            </a:r>
            <a:r>
              <a:rPr lang="en-US" altLang="ko-KR" sz="1100" dirty="0" smtClean="0"/>
              <a:t>, </a:t>
            </a:r>
            <a:r>
              <a:rPr lang="ko-KR" altLang="en-US" sz="1100" dirty="0" smtClean="0"/>
              <a:t>열병합용 </a:t>
            </a:r>
            <a:r>
              <a:rPr lang="en-US" altLang="ko-KR" sz="1100" dirty="0" smtClean="0"/>
              <a:t>(</a:t>
            </a:r>
            <a:r>
              <a:rPr lang="ko-KR" altLang="en-US" sz="1100" dirty="0" smtClean="0"/>
              <a:t>지역난방</a:t>
            </a:r>
            <a:r>
              <a:rPr lang="en-US" altLang="ko-KR" sz="1100" dirty="0" smtClean="0"/>
              <a:t>)</a:t>
            </a:r>
            <a:endParaRPr lang="ko-KR" altLang="en-US" sz="1100" dirty="0"/>
          </a:p>
        </p:txBody>
      </p:sp>
      <p:sp>
        <p:nvSpPr>
          <p:cNvPr id="8" name="TextBox 7"/>
          <p:cNvSpPr txBox="1"/>
          <p:nvPr/>
        </p:nvSpPr>
        <p:spPr>
          <a:xfrm>
            <a:off x="4357686" y="2214554"/>
            <a:ext cx="642942" cy="253916"/>
          </a:xfrm>
          <a:prstGeom prst="rect">
            <a:avLst/>
          </a:prstGeom>
          <a:noFill/>
          <a:ln>
            <a:solidFill>
              <a:schemeClr val="accent1"/>
            </a:solidFill>
          </a:ln>
        </p:spPr>
        <p:txBody>
          <a:bodyPr wrap="square" rtlCol="0">
            <a:spAutoFit/>
          </a:bodyPr>
          <a:lstStyle/>
          <a:p>
            <a:pPr algn="ctr"/>
            <a:r>
              <a:rPr lang="ko-KR" altLang="en-US" sz="1050" smtClean="0"/>
              <a:t>발전용</a:t>
            </a:r>
            <a:endParaRPr lang="ko-KR" altLang="en-US" sz="1050" dirty="0"/>
          </a:p>
        </p:txBody>
      </p:sp>
      <p:sp>
        <p:nvSpPr>
          <p:cNvPr id="9" name="TextBox 8"/>
          <p:cNvSpPr txBox="1"/>
          <p:nvPr/>
        </p:nvSpPr>
        <p:spPr>
          <a:xfrm>
            <a:off x="5072066" y="2214554"/>
            <a:ext cx="3357586" cy="261610"/>
          </a:xfrm>
          <a:prstGeom prst="rect">
            <a:avLst/>
          </a:prstGeom>
          <a:noFill/>
        </p:spPr>
        <p:txBody>
          <a:bodyPr wrap="square" rtlCol="0">
            <a:spAutoFit/>
          </a:bodyPr>
          <a:lstStyle/>
          <a:p>
            <a:r>
              <a:rPr lang="en-US" altLang="ko-KR" sz="1100" dirty="0" smtClean="0"/>
              <a:t>LNG CC, Simple Cycle, </a:t>
            </a:r>
            <a:r>
              <a:rPr lang="ko-KR" altLang="en-US" sz="800" dirty="0" smtClean="0">
                <a:solidFill>
                  <a:srgbClr val="00B050"/>
                </a:solidFill>
              </a:rPr>
              <a:t>발전설비산업</a:t>
            </a:r>
            <a:endParaRPr lang="ko-KR" altLang="en-US" sz="1100" dirty="0">
              <a:solidFill>
                <a:srgbClr val="00B050"/>
              </a:solidFill>
            </a:endParaRPr>
          </a:p>
        </p:txBody>
      </p:sp>
      <p:cxnSp>
        <p:nvCxnSpPr>
          <p:cNvPr id="11" name="Shape 10"/>
          <p:cNvCxnSpPr>
            <a:stCxn id="6" idx="1"/>
            <a:endCxn id="1026" idx="0"/>
          </p:cNvCxnSpPr>
          <p:nvPr/>
        </p:nvCxnSpPr>
        <p:spPr>
          <a:xfrm rot="10800000" flipH="1" flipV="1">
            <a:off x="4357685" y="1984322"/>
            <a:ext cx="446901" cy="873174"/>
          </a:xfrm>
          <a:prstGeom prst="curvedConnector4">
            <a:avLst>
              <a:gd name="adj1" fmla="val -51152"/>
              <a:gd name="adj2" fmla="val 5727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hape 12"/>
          <p:cNvCxnSpPr>
            <a:stCxn id="8" idx="1"/>
            <a:endCxn id="1026" idx="0"/>
          </p:cNvCxnSpPr>
          <p:nvPr/>
        </p:nvCxnSpPr>
        <p:spPr>
          <a:xfrm rot="10800000" flipH="1" flipV="1">
            <a:off x="4357685" y="2341512"/>
            <a:ext cx="446901" cy="515984"/>
          </a:xfrm>
          <a:prstGeom prst="curvedConnector4">
            <a:avLst>
              <a:gd name="adj1" fmla="val -51152"/>
              <a:gd name="adj2" fmla="val 62303"/>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29190" y="2500306"/>
            <a:ext cx="642942" cy="253916"/>
          </a:xfrm>
          <a:prstGeom prst="rect">
            <a:avLst/>
          </a:prstGeom>
          <a:noFill/>
          <a:ln>
            <a:solidFill>
              <a:schemeClr val="accent1"/>
            </a:solidFill>
          </a:ln>
        </p:spPr>
        <p:txBody>
          <a:bodyPr wrap="square" rtlCol="0">
            <a:spAutoFit/>
          </a:bodyPr>
          <a:lstStyle/>
          <a:p>
            <a:pPr algn="ctr"/>
            <a:r>
              <a:rPr lang="ko-KR" altLang="en-US" sz="1050" dirty="0" smtClean="0"/>
              <a:t>냉열이용</a:t>
            </a:r>
            <a:endParaRPr lang="ko-KR" altLang="en-US" sz="1050" dirty="0"/>
          </a:p>
        </p:txBody>
      </p:sp>
      <p:cxnSp>
        <p:nvCxnSpPr>
          <p:cNvPr id="16" name="Shape 15"/>
          <p:cNvCxnSpPr>
            <a:stCxn id="14" idx="1"/>
            <a:endCxn id="1026" idx="0"/>
          </p:cNvCxnSpPr>
          <p:nvPr/>
        </p:nvCxnSpPr>
        <p:spPr>
          <a:xfrm rot="10800000" flipV="1">
            <a:off x="4804588" y="2627264"/>
            <a:ext cx="124603" cy="230232"/>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86446" y="2500306"/>
            <a:ext cx="3286148" cy="377026"/>
          </a:xfrm>
          <a:prstGeom prst="rect">
            <a:avLst/>
          </a:prstGeom>
          <a:noFill/>
          <a:ln>
            <a:solidFill>
              <a:schemeClr val="accent1"/>
            </a:solidFill>
          </a:ln>
        </p:spPr>
        <p:txBody>
          <a:bodyPr wrap="square" rtlCol="0">
            <a:spAutoFit/>
          </a:bodyPr>
          <a:lstStyle/>
          <a:p>
            <a:pPr algn="ctr"/>
            <a:r>
              <a:rPr lang="en-US" altLang="ko-KR" sz="1050" dirty="0" smtClean="0"/>
              <a:t>LNG, CNG </a:t>
            </a:r>
            <a:r>
              <a:rPr lang="ko-KR" altLang="en-US" sz="1050" dirty="0" smtClean="0"/>
              <a:t>자동차</a:t>
            </a:r>
            <a:r>
              <a:rPr lang="en-US" altLang="ko-KR" sz="1050" dirty="0" smtClean="0"/>
              <a:t>, </a:t>
            </a:r>
            <a:r>
              <a:rPr lang="ko-KR" altLang="en-US" sz="1050" dirty="0" smtClean="0"/>
              <a:t>충전소</a:t>
            </a:r>
            <a:r>
              <a:rPr lang="en-US" altLang="ko-KR" sz="1050" dirty="0" smtClean="0"/>
              <a:t>, </a:t>
            </a:r>
            <a:r>
              <a:rPr lang="ko-KR" altLang="en-US" sz="1050" dirty="0" smtClean="0"/>
              <a:t>탱크로리수송</a:t>
            </a:r>
            <a:r>
              <a:rPr lang="en-US" altLang="ko-KR" sz="1050" dirty="0" smtClean="0"/>
              <a:t>, </a:t>
            </a:r>
            <a:r>
              <a:rPr lang="ko-KR" altLang="en-US" sz="1050" dirty="0" smtClean="0"/>
              <a:t>기타</a:t>
            </a:r>
            <a:r>
              <a:rPr lang="en-US" altLang="ko-KR" sz="1050" dirty="0" smtClean="0"/>
              <a:t>, </a:t>
            </a:r>
          </a:p>
          <a:p>
            <a:pPr algn="ctr"/>
            <a:r>
              <a:rPr lang="ko-KR" altLang="en-US" sz="800" dirty="0" smtClean="0">
                <a:solidFill>
                  <a:srgbClr val="00B050"/>
                </a:solidFill>
              </a:rPr>
              <a:t>각종기계 및 장치산업</a:t>
            </a:r>
            <a:endParaRPr lang="ko-KR" altLang="en-US" sz="800" dirty="0">
              <a:solidFill>
                <a:srgbClr val="00B050"/>
              </a:solidFill>
            </a:endParaRPr>
          </a:p>
        </p:txBody>
      </p:sp>
      <p:cxnSp>
        <p:nvCxnSpPr>
          <p:cNvPr id="18" name="Shape 17"/>
          <p:cNvCxnSpPr>
            <a:stCxn id="17" idx="1"/>
            <a:endCxn id="1026" idx="0"/>
          </p:cNvCxnSpPr>
          <p:nvPr/>
        </p:nvCxnSpPr>
        <p:spPr>
          <a:xfrm rot="10800000" flipV="1">
            <a:off x="4804588" y="2688818"/>
            <a:ext cx="981859" cy="168677"/>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14414" y="2786058"/>
            <a:ext cx="785818" cy="392415"/>
          </a:xfrm>
          <a:prstGeom prst="rect">
            <a:avLst/>
          </a:prstGeom>
          <a:noFill/>
          <a:ln>
            <a:solidFill>
              <a:schemeClr val="accent1"/>
            </a:solidFill>
          </a:ln>
        </p:spPr>
        <p:txBody>
          <a:bodyPr wrap="square" rtlCol="0">
            <a:spAutoFit/>
          </a:bodyPr>
          <a:lstStyle/>
          <a:p>
            <a:pPr algn="ctr"/>
            <a:r>
              <a:rPr lang="ko-KR" altLang="en-US" sz="1050" dirty="0" smtClean="0"/>
              <a:t>전국배관망</a:t>
            </a:r>
            <a:endParaRPr lang="en-US" altLang="ko-KR" sz="1050" dirty="0" smtClean="0"/>
          </a:p>
          <a:p>
            <a:pPr algn="ctr"/>
            <a:r>
              <a:rPr lang="ko-KR" altLang="en-US" sz="900" dirty="0" smtClean="0">
                <a:solidFill>
                  <a:srgbClr val="00B050"/>
                </a:solidFill>
              </a:rPr>
              <a:t>강관업체</a:t>
            </a:r>
            <a:endParaRPr lang="ko-KR" altLang="en-US" sz="900" dirty="0">
              <a:solidFill>
                <a:srgbClr val="00B050"/>
              </a:solidFill>
            </a:endParaRPr>
          </a:p>
        </p:txBody>
      </p:sp>
      <p:cxnSp>
        <p:nvCxnSpPr>
          <p:cNvPr id="26" name="Curved Connector 25"/>
          <p:cNvCxnSpPr>
            <a:stCxn id="24" idx="2"/>
          </p:cNvCxnSpPr>
          <p:nvPr/>
        </p:nvCxnSpPr>
        <p:spPr>
          <a:xfrm rot="16200000" flipH="1">
            <a:off x="2214300" y="2571495"/>
            <a:ext cx="964906" cy="2178861"/>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14546" y="2214554"/>
            <a:ext cx="1000132" cy="392415"/>
          </a:xfrm>
          <a:prstGeom prst="rect">
            <a:avLst/>
          </a:prstGeom>
          <a:noFill/>
          <a:ln>
            <a:solidFill>
              <a:schemeClr val="accent1"/>
            </a:solidFill>
          </a:ln>
        </p:spPr>
        <p:txBody>
          <a:bodyPr wrap="square" rtlCol="0">
            <a:spAutoFit/>
          </a:bodyPr>
          <a:lstStyle/>
          <a:p>
            <a:pPr algn="ctr"/>
            <a:r>
              <a:rPr lang="ko-KR" altLang="en-US" sz="1050" dirty="0" smtClean="0"/>
              <a:t>도시가스배관망</a:t>
            </a:r>
            <a:endParaRPr lang="en-US" altLang="ko-KR" sz="1050" dirty="0" smtClean="0"/>
          </a:p>
          <a:p>
            <a:pPr algn="ctr"/>
            <a:r>
              <a:rPr lang="ko-KR" altLang="en-US" sz="900" dirty="0" smtClean="0">
                <a:solidFill>
                  <a:srgbClr val="00B050"/>
                </a:solidFill>
              </a:rPr>
              <a:t>강관업체</a:t>
            </a:r>
          </a:p>
        </p:txBody>
      </p:sp>
      <p:cxnSp>
        <p:nvCxnSpPr>
          <p:cNvPr id="30" name="Curved Connector 29"/>
          <p:cNvCxnSpPr>
            <a:stCxn id="28" idx="2"/>
          </p:cNvCxnSpPr>
          <p:nvPr/>
        </p:nvCxnSpPr>
        <p:spPr>
          <a:xfrm rot="16200000" flipH="1">
            <a:off x="2767945" y="2553635"/>
            <a:ext cx="1107780" cy="1214447"/>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2910" y="1928802"/>
            <a:ext cx="1500198" cy="738664"/>
          </a:xfrm>
          <a:prstGeom prst="rect">
            <a:avLst/>
          </a:prstGeom>
          <a:solidFill>
            <a:srgbClr val="FFC000">
              <a:alpha val="39000"/>
            </a:srgbClr>
          </a:solidFill>
          <a:ln>
            <a:solidFill>
              <a:schemeClr val="accent1"/>
            </a:solidFill>
          </a:ln>
        </p:spPr>
        <p:txBody>
          <a:bodyPr wrap="square" rtlCol="0">
            <a:spAutoFit/>
          </a:bodyPr>
          <a:lstStyle/>
          <a:p>
            <a:pPr algn="ctr"/>
            <a:r>
              <a:rPr lang="ko-KR" altLang="en-US" sz="1050" dirty="0" smtClean="0"/>
              <a:t>배관망 이용관련</a:t>
            </a:r>
            <a:endParaRPr lang="en-US" altLang="ko-KR" sz="1050" dirty="0" smtClean="0"/>
          </a:p>
          <a:p>
            <a:pPr algn="ctr">
              <a:buFontTx/>
              <a:buChar char="-"/>
            </a:pPr>
            <a:r>
              <a:rPr lang="en-US" altLang="ko-KR" sz="1050" dirty="0" smtClean="0"/>
              <a:t>Governor Station</a:t>
            </a:r>
            <a:r>
              <a:rPr lang="ko-KR" altLang="en-US" sz="1050" dirty="0" smtClean="0"/>
              <a:t>운영 및 관련 각종기준</a:t>
            </a:r>
            <a:endParaRPr lang="en-US" altLang="ko-KR" sz="1050" dirty="0" smtClean="0"/>
          </a:p>
          <a:p>
            <a:pPr algn="ctr">
              <a:buFontTx/>
              <a:buChar char="-"/>
            </a:pPr>
            <a:r>
              <a:rPr lang="ko-KR" altLang="en-US" sz="1050" dirty="0" smtClean="0"/>
              <a:t>망이용규제 및 접속요금</a:t>
            </a:r>
            <a:endParaRPr lang="ko-KR" altLang="en-US" sz="1050" dirty="0"/>
          </a:p>
        </p:txBody>
      </p:sp>
      <p:sp>
        <p:nvSpPr>
          <p:cNvPr id="33" name="TextBox 32"/>
          <p:cNvSpPr txBox="1"/>
          <p:nvPr/>
        </p:nvSpPr>
        <p:spPr>
          <a:xfrm>
            <a:off x="928662" y="3929066"/>
            <a:ext cx="785818" cy="684803"/>
          </a:xfrm>
          <a:prstGeom prst="rect">
            <a:avLst/>
          </a:prstGeom>
          <a:noFill/>
          <a:ln>
            <a:solidFill>
              <a:schemeClr val="accent1"/>
            </a:solidFill>
          </a:ln>
        </p:spPr>
        <p:txBody>
          <a:bodyPr wrap="square" rtlCol="0">
            <a:spAutoFit/>
          </a:bodyPr>
          <a:lstStyle/>
          <a:p>
            <a:pPr algn="ctr"/>
            <a:r>
              <a:rPr lang="ko-KR" altLang="en-US" sz="1050" dirty="0" smtClean="0"/>
              <a:t>하역설비</a:t>
            </a:r>
            <a:endParaRPr lang="en-US" altLang="ko-KR" sz="1050" dirty="0" smtClean="0"/>
          </a:p>
          <a:p>
            <a:pPr algn="ctr"/>
            <a:r>
              <a:rPr lang="ko-KR" altLang="en-US" sz="1050" dirty="0" smtClean="0"/>
              <a:t>저장설비</a:t>
            </a:r>
            <a:endParaRPr lang="en-US" altLang="ko-KR" sz="1050" dirty="0" smtClean="0"/>
          </a:p>
          <a:p>
            <a:pPr algn="ctr"/>
            <a:r>
              <a:rPr lang="ko-KR" altLang="en-US" sz="1050" dirty="0" smtClean="0"/>
              <a:t>기화설비</a:t>
            </a:r>
            <a:endParaRPr lang="en-US" altLang="ko-KR" sz="1050" dirty="0" smtClean="0"/>
          </a:p>
          <a:p>
            <a:pPr algn="ctr"/>
            <a:r>
              <a:rPr lang="ko-KR" altLang="en-US" sz="700" dirty="0" smtClean="0">
                <a:solidFill>
                  <a:srgbClr val="00B050"/>
                </a:solidFill>
              </a:rPr>
              <a:t>각종설비산업</a:t>
            </a:r>
          </a:p>
        </p:txBody>
      </p:sp>
      <p:cxnSp>
        <p:nvCxnSpPr>
          <p:cNvPr id="35" name="Curved Connector 34"/>
          <p:cNvCxnSpPr>
            <a:stCxn id="33" idx="3"/>
          </p:cNvCxnSpPr>
          <p:nvPr/>
        </p:nvCxnSpPr>
        <p:spPr>
          <a:xfrm>
            <a:off x="1714480" y="4271468"/>
            <a:ext cx="928694" cy="22910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28662" y="4643447"/>
            <a:ext cx="785818" cy="669414"/>
          </a:xfrm>
          <a:prstGeom prst="rect">
            <a:avLst/>
          </a:prstGeom>
          <a:noFill/>
          <a:ln>
            <a:solidFill>
              <a:schemeClr val="accent1"/>
            </a:solidFill>
          </a:ln>
        </p:spPr>
        <p:txBody>
          <a:bodyPr wrap="square" rtlCol="0">
            <a:spAutoFit/>
          </a:bodyPr>
          <a:lstStyle/>
          <a:p>
            <a:pPr algn="ctr"/>
            <a:r>
              <a:rPr lang="ko-KR" altLang="en-US" sz="1050" dirty="0" smtClean="0"/>
              <a:t>수송설비</a:t>
            </a:r>
            <a:endParaRPr lang="en-US" altLang="ko-KR" sz="1050" dirty="0" smtClean="0"/>
          </a:p>
          <a:p>
            <a:pPr algn="ctr"/>
            <a:r>
              <a:rPr lang="ko-KR" altLang="en-US" sz="900" dirty="0" smtClean="0">
                <a:solidFill>
                  <a:srgbClr val="00B050"/>
                </a:solidFill>
              </a:rPr>
              <a:t>조선산업 </a:t>
            </a:r>
            <a:endParaRPr lang="en-US" altLang="ko-KR" sz="900" dirty="0" smtClean="0">
              <a:solidFill>
                <a:srgbClr val="00B050"/>
              </a:solidFill>
            </a:endParaRPr>
          </a:p>
          <a:p>
            <a:pPr algn="ctr"/>
            <a:r>
              <a:rPr lang="en-US" altLang="ko-KR" sz="900" dirty="0" smtClean="0">
                <a:solidFill>
                  <a:srgbClr val="00B050"/>
                </a:solidFill>
              </a:rPr>
              <a:t>(</a:t>
            </a:r>
            <a:r>
              <a:rPr lang="ko-KR" altLang="en-US" sz="900" dirty="0" smtClean="0">
                <a:solidFill>
                  <a:srgbClr val="00B050"/>
                </a:solidFill>
              </a:rPr>
              <a:t>수송</a:t>
            </a:r>
            <a:r>
              <a:rPr lang="en-US" altLang="ko-KR" sz="900" dirty="0" smtClean="0">
                <a:solidFill>
                  <a:srgbClr val="00B050"/>
                </a:solidFill>
              </a:rPr>
              <a:t>- LNG trading?)</a:t>
            </a:r>
            <a:endParaRPr lang="ko-KR" altLang="en-US" sz="900" dirty="0">
              <a:solidFill>
                <a:srgbClr val="00B050"/>
              </a:solidFill>
            </a:endParaRPr>
          </a:p>
        </p:txBody>
      </p:sp>
      <p:cxnSp>
        <p:nvCxnSpPr>
          <p:cNvPr id="38" name="Curved Connector 37"/>
          <p:cNvCxnSpPr>
            <a:stCxn id="36" idx="3"/>
          </p:cNvCxnSpPr>
          <p:nvPr/>
        </p:nvCxnSpPr>
        <p:spPr>
          <a:xfrm flipV="1">
            <a:off x="1714480" y="4572016"/>
            <a:ext cx="1714512" cy="406138"/>
          </a:xfrm>
          <a:prstGeom prst="curvedConnector3">
            <a:avLst>
              <a:gd name="adj1" fmla="val 50000"/>
            </a:avLst>
          </a:prstGeom>
          <a:ln>
            <a:solidFill>
              <a:schemeClr val="tx1"/>
            </a:solidFill>
            <a:tailEnd type="arrow"/>
          </a:ln>
          <a:effectLst>
            <a:outerShdw blurRad="749300" dir="14040000" sx="142000" sy="142000" algn="ctr" rotWithShape="0">
              <a:srgbClr val="000000">
                <a:alpha val="35000"/>
              </a:srgbClr>
            </a:outerShdw>
          </a:effectLst>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28662" y="5429264"/>
            <a:ext cx="3286148" cy="230832"/>
          </a:xfrm>
          <a:prstGeom prst="rect">
            <a:avLst/>
          </a:prstGeom>
          <a:noFill/>
        </p:spPr>
        <p:txBody>
          <a:bodyPr wrap="square" rtlCol="0">
            <a:spAutoFit/>
          </a:bodyPr>
          <a:lstStyle/>
          <a:p>
            <a:r>
              <a:rPr lang="ko-KR" altLang="en-US" sz="900" dirty="0" smtClean="0">
                <a:solidFill>
                  <a:srgbClr val="00B050"/>
                </a:solidFill>
              </a:rPr>
              <a:t>인천</a:t>
            </a:r>
            <a:r>
              <a:rPr lang="en-US" altLang="ko-KR" sz="900" dirty="0" smtClean="0">
                <a:solidFill>
                  <a:srgbClr val="00B050"/>
                </a:solidFill>
              </a:rPr>
              <a:t>, </a:t>
            </a:r>
            <a:r>
              <a:rPr lang="ko-KR" altLang="en-US" sz="900" dirty="0" smtClean="0">
                <a:solidFill>
                  <a:srgbClr val="00B050"/>
                </a:solidFill>
              </a:rPr>
              <a:t>평택</a:t>
            </a:r>
            <a:r>
              <a:rPr lang="en-US" altLang="ko-KR" sz="900" dirty="0" smtClean="0">
                <a:solidFill>
                  <a:srgbClr val="00B050"/>
                </a:solidFill>
              </a:rPr>
              <a:t>, </a:t>
            </a:r>
            <a:r>
              <a:rPr lang="ko-KR" altLang="en-US" sz="900" dirty="0" smtClean="0">
                <a:solidFill>
                  <a:srgbClr val="00B050"/>
                </a:solidFill>
              </a:rPr>
              <a:t>통영 등의 입출항관리 및 </a:t>
            </a:r>
            <a:r>
              <a:rPr lang="en-US" altLang="ko-KR" sz="900" dirty="0" smtClean="0">
                <a:solidFill>
                  <a:srgbClr val="00B050"/>
                </a:solidFill>
              </a:rPr>
              <a:t>pilot </a:t>
            </a:r>
            <a:r>
              <a:rPr lang="ko-KR" altLang="en-US" sz="900" dirty="0" smtClean="0">
                <a:solidFill>
                  <a:srgbClr val="00B050"/>
                </a:solidFill>
              </a:rPr>
              <a:t>서비스</a:t>
            </a:r>
            <a:endParaRPr lang="ko-KR" altLang="en-US" sz="900" dirty="0">
              <a:solidFill>
                <a:srgbClr val="00B050"/>
              </a:solidFill>
            </a:endParaRPr>
          </a:p>
        </p:txBody>
      </p:sp>
      <p:sp>
        <p:nvSpPr>
          <p:cNvPr id="41" name="Oval 40"/>
          <p:cNvSpPr/>
          <p:nvPr/>
        </p:nvSpPr>
        <p:spPr>
          <a:xfrm rot="19814580">
            <a:off x="1139673" y="1657725"/>
            <a:ext cx="5591545" cy="3487324"/>
          </a:xfrm>
          <a:prstGeom prst="ellipse">
            <a:avLst/>
          </a:prstGeom>
          <a:solidFill>
            <a:srgbClr val="FFC000">
              <a:alpha val="27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TextBox 41"/>
          <p:cNvSpPr txBox="1"/>
          <p:nvPr/>
        </p:nvSpPr>
        <p:spPr>
          <a:xfrm>
            <a:off x="2571736" y="1571612"/>
            <a:ext cx="1357322" cy="253916"/>
          </a:xfrm>
          <a:prstGeom prst="rect">
            <a:avLst/>
          </a:prstGeom>
          <a:solidFill>
            <a:srgbClr val="FFC000">
              <a:alpha val="49000"/>
            </a:srgbClr>
          </a:solidFill>
          <a:ln>
            <a:solidFill>
              <a:srgbClr val="FF0000"/>
            </a:solidFill>
          </a:ln>
        </p:spPr>
        <p:txBody>
          <a:bodyPr wrap="square" rtlCol="0">
            <a:spAutoFit/>
          </a:bodyPr>
          <a:lstStyle/>
          <a:p>
            <a:pPr algn="ctr"/>
            <a:r>
              <a:rPr lang="ko-KR" altLang="en-US" sz="1050" dirty="0" smtClean="0">
                <a:solidFill>
                  <a:srgbClr val="00B050"/>
                </a:solidFill>
              </a:rPr>
              <a:t>가스안전공사</a:t>
            </a:r>
            <a:endParaRPr lang="ko-KR" altLang="en-US" sz="1050" dirty="0">
              <a:solidFill>
                <a:srgbClr val="00B050"/>
              </a:solidFill>
            </a:endParaRPr>
          </a:p>
        </p:txBody>
      </p:sp>
      <p:sp>
        <p:nvSpPr>
          <p:cNvPr id="46" name="TextBox 45"/>
          <p:cNvSpPr txBox="1"/>
          <p:nvPr/>
        </p:nvSpPr>
        <p:spPr>
          <a:xfrm>
            <a:off x="3643306" y="5404980"/>
            <a:ext cx="1500198" cy="738664"/>
          </a:xfrm>
          <a:prstGeom prst="rect">
            <a:avLst/>
          </a:prstGeom>
          <a:noFill/>
          <a:ln>
            <a:solidFill>
              <a:schemeClr val="accent1"/>
            </a:solidFill>
          </a:ln>
        </p:spPr>
        <p:txBody>
          <a:bodyPr wrap="square" rtlCol="0">
            <a:spAutoFit/>
          </a:bodyPr>
          <a:lstStyle/>
          <a:p>
            <a:pPr algn="ctr"/>
            <a:r>
              <a:rPr lang="ko-KR" altLang="en-US" sz="1050" dirty="0" smtClean="0"/>
              <a:t>직도입</a:t>
            </a:r>
            <a:r>
              <a:rPr lang="en-US" altLang="ko-KR" sz="1050" dirty="0" smtClean="0"/>
              <a:t>, </a:t>
            </a:r>
            <a:r>
              <a:rPr lang="ko-KR" altLang="en-US" sz="1050" dirty="0" smtClean="0"/>
              <a:t>자가소비</a:t>
            </a:r>
            <a:endParaRPr lang="en-US" altLang="ko-KR" sz="1050" dirty="0" smtClean="0"/>
          </a:p>
          <a:p>
            <a:pPr algn="ctr"/>
            <a:r>
              <a:rPr lang="ko-KR" altLang="en-US" sz="1050" dirty="0" smtClean="0"/>
              <a:t>저장의무 유무</a:t>
            </a:r>
            <a:endParaRPr lang="en-US" altLang="ko-KR" sz="1050" dirty="0" smtClean="0"/>
          </a:p>
          <a:p>
            <a:pPr algn="ctr"/>
            <a:r>
              <a:rPr lang="ko-KR" altLang="en-US" sz="1050" dirty="0" smtClean="0"/>
              <a:t>각종설비이용 규제</a:t>
            </a:r>
            <a:endParaRPr lang="en-US" altLang="ko-KR" sz="1050" dirty="0" smtClean="0"/>
          </a:p>
          <a:p>
            <a:pPr algn="ctr"/>
            <a:r>
              <a:rPr lang="en-US" altLang="ko-KR" sz="1050" dirty="0" smtClean="0"/>
              <a:t>LNG trading</a:t>
            </a:r>
            <a:endParaRPr lang="ko-KR" altLang="en-US" sz="1050" dirty="0"/>
          </a:p>
        </p:txBody>
      </p:sp>
      <p:sp>
        <p:nvSpPr>
          <p:cNvPr id="47" name="Oval 46"/>
          <p:cNvSpPr/>
          <p:nvPr/>
        </p:nvSpPr>
        <p:spPr>
          <a:xfrm rot="21032558">
            <a:off x="4908512" y="2178891"/>
            <a:ext cx="2643206" cy="3823587"/>
          </a:xfrm>
          <a:prstGeom prst="ellipse">
            <a:avLst/>
          </a:prstGeom>
          <a:solidFill>
            <a:srgbClr val="92D050">
              <a:alpha val="13000"/>
            </a:srgb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TextBox 47"/>
          <p:cNvSpPr txBox="1"/>
          <p:nvPr/>
        </p:nvSpPr>
        <p:spPr>
          <a:xfrm>
            <a:off x="6072198" y="5357826"/>
            <a:ext cx="1357322" cy="415498"/>
          </a:xfrm>
          <a:prstGeom prst="rect">
            <a:avLst/>
          </a:prstGeom>
          <a:solidFill>
            <a:srgbClr val="92D050">
              <a:alpha val="49000"/>
            </a:srgbClr>
          </a:solidFill>
          <a:ln>
            <a:solidFill>
              <a:srgbClr val="00B050"/>
            </a:solidFill>
          </a:ln>
        </p:spPr>
        <p:txBody>
          <a:bodyPr wrap="square" rtlCol="0">
            <a:spAutoFit/>
          </a:bodyPr>
          <a:lstStyle/>
          <a:p>
            <a:pPr algn="ctr"/>
            <a:r>
              <a:rPr lang="ko-KR" altLang="en-US" sz="1050" dirty="0" smtClean="0">
                <a:solidFill>
                  <a:srgbClr val="00B050"/>
                </a:solidFill>
              </a:rPr>
              <a:t>국내 미확보 기술개발</a:t>
            </a:r>
            <a:endParaRPr lang="en-US" altLang="ko-KR" sz="1050" dirty="0" smtClean="0">
              <a:solidFill>
                <a:srgbClr val="00B050"/>
              </a:solidFill>
            </a:endParaRPr>
          </a:p>
          <a:p>
            <a:pPr algn="ctr"/>
            <a:r>
              <a:rPr lang="en-US" altLang="ko-KR" sz="1050" dirty="0" smtClean="0">
                <a:solidFill>
                  <a:srgbClr val="00B050"/>
                </a:solidFill>
              </a:rPr>
              <a:t>LNG</a:t>
            </a:r>
            <a:r>
              <a:rPr lang="ko-KR" altLang="en-US" sz="1050" dirty="0" smtClean="0">
                <a:solidFill>
                  <a:srgbClr val="00B050"/>
                </a:solidFill>
              </a:rPr>
              <a:t>플랜트사업단</a:t>
            </a:r>
            <a:endParaRPr lang="ko-KR" altLang="en-US" sz="1050" dirty="0">
              <a:solidFill>
                <a:srgbClr val="00B050"/>
              </a:solidFill>
            </a:endParaRPr>
          </a:p>
        </p:txBody>
      </p:sp>
      <p:sp>
        <p:nvSpPr>
          <p:cNvPr id="49" name="TextBox 48"/>
          <p:cNvSpPr txBox="1"/>
          <p:nvPr/>
        </p:nvSpPr>
        <p:spPr>
          <a:xfrm>
            <a:off x="7786710" y="4795846"/>
            <a:ext cx="1071570" cy="253916"/>
          </a:xfrm>
          <a:prstGeom prst="rect">
            <a:avLst/>
          </a:prstGeom>
          <a:noFill/>
          <a:ln>
            <a:solidFill>
              <a:schemeClr val="accent1"/>
            </a:solidFill>
          </a:ln>
        </p:spPr>
        <p:txBody>
          <a:bodyPr wrap="square" rtlCol="0">
            <a:spAutoFit/>
          </a:bodyPr>
          <a:lstStyle/>
          <a:p>
            <a:pPr algn="ctr"/>
            <a:r>
              <a:rPr lang="ko-KR" altLang="en-US" sz="1050" dirty="0" smtClean="0"/>
              <a:t>해외사업본부</a:t>
            </a:r>
            <a:endParaRPr lang="ko-KR" altLang="en-US" sz="900" dirty="0">
              <a:solidFill>
                <a:srgbClr val="00B050"/>
              </a:solidFill>
            </a:endParaRPr>
          </a:p>
        </p:txBody>
      </p:sp>
      <p:cxnSp>
        <p:nvCxnSpPr>
          <p:cNvPr id="51" name="Curved Connector 50"/>
          <p:cNvCxnSpPr>
            <a:stCxn id="49" idx="1"/>
          </p:cNvCxnSpPr>
          <p:nvPr/>
        </p:nvCxnSpPr>
        <p:spPr>
          <a:xfrm rot="10800000">
            <a:off x="5715008" y="4500570"/>
            <a:ext cx="2071702" cy="422234"/>
          </a:xfrm>
          <a:prstGeom prst="curvedConnector3">
            <a:avLst>
              <a:gd name="adj1" fmla="val 50000"/>
            </a:avLst>
          </a:prstGeom>
          <a:ln>
            <a:solidFill>
              <a:schemeClr val="tx1"/>
            </a:solidFill>
            <a:tailEnd type="arrow"/>
          </a:ln>
          <a:effectLst>
            <a:outerShdw blurRad="850900" dist="508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786710" y="5143512"/>
            <a:ext cx="1071570" cy="577081"/>
          </a:xfrm>
          <a:prstGeom prst="rect">
            <a:avLst/>
          </a:prstGeom>
          <a:noFill/>
          <a:ln>
            <a:solidFill>
              <a:schemeClr val="accent1"/>
            </a:solidFill>
          </a:ln>
        </p:spPr>
        <p:txBody>
          <a:bodyPr wrap="square" rtlCol="0">
            <a:spAutoFit/>
          </a:bodyPr>
          <a:lstStyle/>
          <a:p>
            <a:pPr algn="ctr"/>
            <a:r>
              <a:rPr lang="ko-KR" altLang="en-US" sz="1050" dirty="0" smtClean="0"/>
              <a:t>해외사업운영위탁</a:t>
            </a:r>
            <a:endParaRPr lang="en-US" altLang="ko-KR" sz="1050" dirty="0" smtClean="0"/>
          </a:p>
          <a:p>
            <a:pPr algn="ctr"/>
            <a:r>
              <a:rPr lang="ko-KR" altLang="en-US" sz="1050" dirty="0" smtClean="0"/>
              <a:t>및</a:t>
            </a:r>
            <a:endParaRPr lang="en-US" altLang="ko-KR" sz="1050" dirty="0" smtClean="0"/>
          </a:p>
          <a:p>
            <a:pPr algn="ctr"/>
            <a:r>
              <a:rPr lang="ko-KR" altLang="en-US" sz="1050" dirty="0" smtClean="0"/>
              <a:t>기술개발</a:t>
            </a:r>
            <a:endParaRPr lang="ko-KR" altLang="en-US" sz="900" dirty="0"/>
          </a:p>
        </p:txBody>
      </p:sp>
      <p:sp>
        <p:nvSpPr>
          <p:cNvPr id="39" name="TextBox 38"/>
          <p:cNvSpPr txBox="1"/>
          <p:nvPr/>
        </p:nvSpPr>
        <p:spPr>
          <a:xfrm>
            <a:off x="3929058" y="4786322"/>
            <a:ext cx="1357322" cy="253916"/>
          </a:xfrm>
          <a:prstGeom prst="rect">
            <a:avLst/>
          </a:prstGeom>
          <a:solidFill>
            <a:srgbClr val="FFC000">
              <a:alpha val="49000"/>
            </a:srgbClr>
          </a:solidFill>
          <a:ln>
            <a:solidFill>
              <a:srgbClr val="FF0000"/>
            </a:solidFill>
          </a:ln>
        </p:spPr>
        <p:txBody>
          <a:bodyPr wrap="square" rtlCol="0">
            <a:spAutoFit/>
          </a:bodyPr>
          <a:lstStyle/>
          <a:p>
            <a:pPr algn="ctr"/>
            <a:r>
              <a:rPr lang="ko-KR" altLang="en-US" sz="1050" smtClean="0">
                <a:solidFill>
                  <a:srgbClr val="00B050"/>
                </a:solidFill>
              </a:rPr>
              <a:t>가스기술공사</a:t>
            </a:r>
            <a:endParaRPr lang="ko-KR" altLang="en-US" sz="1050" dirty="0">
              <a:solidFill>
                <a:srgbClr val="00B050"/>
              </a:solidFill>
            </a:endParaRPr>
          </a:p>
        </p:txBody>
      </p:sp>
      <p:sp>
        <p:nvSpPr>
          <p:cNvPr id="43" name="TextBox 42"/>
          <p:cNvSpPr txBox="1"/>
          <p:nvPr/>
        </p:nvSpPr>
        <p:spPr>
          <a:xfrm>
            <a:off x="1785918" y="5103910"/>
            <a:ext cx="1500198" cy="253916"/>
          </a:xfrm>
          <a:prstGeom prst="rect">
            <a:avLst/>
          </a:prstGeom>
          <a:solidFill>
            <a:srgbClr val="FFC000">
              <a:alpha val="49000"/>
            </a:srgbClr>
          </a:solidFill>
          <a:ln>
            <a:solidFill>
              <a:srgbClr val="FF0000"/>
            </a:solidFill>
          </a:ln>
        </p:spPr>
        <p:txBody>
          <a:bodyPr wrap="square" rtlCol="0">
            <a:spAutoFit/>
          </a:bodyPr>
          <a:lstStyle/>
          <a:p>
            <a:pPr algn="ctr"/>
            <a:r>
              <a:rPr lang="ko-KR" altLang="en-US" sz="1050" smtClean="0">
                <a:solidFill>
                  <a:srgbClr val="00B050"/>
                </a:solidFill>
              </a:rPr>
              <a:t>코리아</a:t>
            </a:r>
            <a:r>
              <a:rPr lang="en-US" altLang="ko-KR" sz="1050" dirty="0" smtClean="0">
                <a:solidFill>
                  <a:srgbClr val="00B050"/>
                </a:solidFill>
              </a:rPr>
              <a:t>LNG </a:t>
            </a:r>
            <a:r>
              <a:rPr lang="ko-KR" altLang="en-US" sz="1050" dirty="0" smtClean="0">
                <a:solidFill>
                  <a:srgbClr val="00B050"/>
                </a:solidFill>
              </a:rPr>
              <a:t>트레이딩</a:t>
            </a:r>
            <a:r>
              <a:rPr lang="en-US" altLang="ko-KR" sz="1050" dirty="0" smtClean="0">
                <a:solidFill>
                  <a:srgbClr val="00B050"/>
                </a:solidFill>
              </a:rPr>
              <a:t>(</a:t>
            </a:r>
            <a:r>
              <a:rPr lang="ko-KR" altLang="en-US" sz="1050" dirty="0" smtClean="0">
                <a:solidFill>
                  <a:srgbClr val="00B050"/>
                </a:solidFill>
              </a:rPr>
              <a:t>주</a:t>
            </a:r>
            <a:r>
              <a:rPr lang="en-US" altLang="ko-KR" sz="1050" dirty="0" smtClean="0">
                <a:solidFill>
                  <a:srgbClr val="00B050"/>
                </a:solidFill>
              </a:rPr>
              <a:t>)</a:t>
            </a:r>
            <a:endParaRPr lang="ko-KR" altLang="en-US" sz="1050" dirty="0">
              <a:solidFill>
                <a:srgbClr val="00B050"/>
              </a:solidFill>
            </a:endParaRPr>
          </a:p>
        </p:txBody>
      </p:sp>
      <p:sp>
        <p:nvSpPr>
          <p:cNvPr id="44" name="TextBox 43"/>
          <p:cNvSpPr txBox="1"/>
          <p:nvPr/>
        </p:nvSpPr>
        <p:spPr>
          <a:xfrm>
            <a:off x="1500166" y="5675414"/>
            <a:ext cx="1000132" cy="253916"/>
          </a:xfrm>
          <a:prstGeom prst="rect">
            <a:avLst/>
          </a:prstGeom>
          <a:solidFill>
            <a:srgbClr val="FFC000">
              <a:alpha val="49000"/>
            </a:srgbClr>
          </a:solidFill>
          <a:ln>
            <a:solidFill>
              <a:srgbClr val="FF0000"/>
            </a:solidFill>
          </a:ln>
        </p:spPr>
        <p:txBody>
          <a:bodyPr wrap="square" rtlCol="0">
            <a:spAutoFit/>
          </a:bodyPr>
          <a:lstStyle/>
          <a:p>
            <a:pPr algn="ctr"/>
            <a:r>
              <a:rPr lang="ko-KR" altLang="en-US" sz="1050" dirty="0" smtClean="0">
                <a:solidFill>
                  <a:srgbClr val="00B050"/>
                </a:solidFill>
              </a:rPr>
              <a:t>한국가스해운</a:t>
            </a:r>
            <a:endParaRPr lang="ko-KR" altLang="en-US" sz="1050" dirty="0">
              <a:solidFill>
                <a:srgbClr val="00B050"/>
              </a:solidFill>
            </a:endParaRPr>
          </a:p>
        </p:txBody>
      </p:sp>
      <p:sp>
        <p:nvSpPr>
          <p:cNvPr id="45" name="TextBox 44"/>
          <p:cNvSpPr txBox="1"/>
          <p:nvPr/>
        </p:nvSpPr>
        <p:spPr>
          <a:xfrm>
            <a:off x="2071670" y="5961166"/>
            <a:ext cx="938218" cy="253916"/>
          </a:xfrm>
          <a:prstGeom prst="rect">
            <a:avLst/>
          </a:prstGeom>
          <a:solidFill>
            <a:srgbClr val="FFC000">
              <a:alpha val="49000"/>
            </a:srgbClr>
          </a:solidFill>
          <a:ln>
            <a:solidFill>
              <a:srgbClr val="FF0000"/>
            </a:solidFill>
          </a:ln>
        </p:spPr>
        <p:txBody>
          <a:bodyPr wrap="square" rtlCol="0">
            <a:spAutoFit/>
          </a:bodyPr>
          <a:lstStyle/>
          <a:p>
            <a:pPr algn="ctr"/>
            <a:r>
              <a:rPr lang="ko-KR" altLang="en-US" sz="1050" dirty="0" smtClean="0">
                <a:solidFill>
                  <a:srgbClr val="00B050"/>
                </a:solidFill>
              </a:rPr>
              <a:t>통영예선</a:t>
            </a:r>
            <a:endParaRPr lang="ko-KR" altLang="en-US" sz="1050" dirty="0">
              <a:solidFill>
                <a:srgbClr val="00B050"/>
              </a:solidFill>
            </a:endParaRPr>
          </a:p>
        </p:txBody>
      </p:sp>
      <p:sp>
        <p:nvSpPr>
          <p:cNvPr id="37" name="TextBox 36"/>
          <p:cNvSpPr txBox="1"/>
          <p:nvPr/>
        </p:nvSpPr>
        <p:spPr>
          <a:xfrm>
            <a:off x="5715008" y="1568754"/>
            <a:ext cx="1285884" cy="253916"/>
          </a:xfrm>
          <a:prstGeom prst="rect">
            <a:avLst/>
          </a:prstGeom>
          <a:solidFill>
            <a:srgbClr val="FFC000">
              <a:alpha val="49000"/>
            </a:srgbClr>
          </a:solidFill>
          <a:ln>
            <a:solidFill>
              <a:srgbClr val="FF0000"/>
            </a:solidFill>
          </a:ln>
        </p:spPr>
        <p:txBody>
          <a:bodyPr wrap="square" rtlCol="0">
            <a:spAutoFit/>
          </a:bodyPr>
          <a:lstStyle/>
          <a:p>
            <a:pPr algn="ctr"/>
            <a:r>
              <a:rPr lang="en-US" altLang="ko-KR" sz="1050" dirty="0" smtClean="0">
                <a:solidFill>
                  <a:srgbClr val="00B050"/>
                </a:solidFill>
              </a:rPr>
              <a:t>LNG </a:t>
            </a:r>
            <a:r>
              <a:rPr lang="ko-KR" altLang="en-US" sz="1050" dirty="0" smtClean="0">
                <a:solidFill>
                  <a:srgbClr val="00B050"/>
                </a:solidFill>
              </a:rPr>
              <a:t>벙커링협의체</a:t>
            </a:r>
            <a:endParaRPr lang="ko-KR" altLang="en-US" sz="1050" dirty="0">
              <a:solidFill>
                <a:srgbClr val="00B050"/>
              </a:solidFill>
            </a:endParaRPr>
          </a:p>
        </p:txBody>
      </p:sp>
      <p:sp>
        <p:nvSpPr>
          <p:cNvPr id="50" name="Rectangle 49"/>
          <p:cNvSpPr/>
          <p:nvPr/>
        </p:nvSpPr>
        <p:spPr>
          <a:xfrm>
            <a:off x="785786" y="6357982"/>
            <a:ext cx="4572000" cy="200055"/>
          </a:xfrm>
          <a:prstGeom prst="rect">
            <a:avLst/>
          </a:prstGeom>
        </p:spPr>
        <p:txBody>
          <a:bodyPr>
            <a:spAutoFit/>
          </a:bodyPr>
          <a:lstStyle/>
          <a:p>
            <a:r>
              <a:rPr lang="ko-KR" altLang="en-US" sz="700" dirty="0" smtClean="0"/>
              <a:t>출처</a:t>
            </a:r>
            <a:r>
              <a:rPr lang="en-US" altLang="ko-KR" sz="700" dirty="0" smtClean="0"/>
              <a:t>: </a:t>
            </a:r>
            <a:r>
              <a:rPr lang="ko-KR" altLang="en-US" sz="700" dirty="0" smtClean="0"/>
              <a:t>도시가스 판매량오차원인 분석결과에 따른 제도개선 </a:t>
            </a:r>
            <a:r>
              <a:rPr lang="en-US" altLang="ko-KR" sz="700" dirty="0" smtClean="0"/>
              <a:t>(</a:t>
            </a:r>
            <a:r>
              <a:rPr lang="ko-KR" altLang="en-US" sz="700" dirty="0" smtClean="0"/>
              <a:t>공동</a:t>
            </a:r>
            <a:r>
              <a:rPr lang="en-US" altLang="ko-KR" sz="700" dirty="0" smtClean="0"/>
              <a:t>), </a:t>
            </a:r>
            <a:r>
              <a:rPr lang="ko-KR" altLang="en-US" sz="700" dirty="0" smtClean="0"/>
              <a:t>산업자원부</a:t>
            </a:r>
            <a:r>
              <a:rPr lang="en-US" altLang="ko-KR" sz="700" dirty="0" smtClean="0"/>
              <a:t>, KRISS/IR–2003-045, 2003.3</a:t>
            </a:r>
            <a:endParaRPr lang="ko-KR" altLang="en-US" sz="700" dirty="0"/>
          </a:p>
        </p:txBody>
      </p:sp>
      <p:sp>
        <p:nvSpPr>
          <p:cNvPr id="53" name="Rectangle 52"/>
          <p:cNvSpPr/>
          <p:nvPr/>
        </p:nvSpPr>
        <p:spPr>
          <a:xfrm>
            <a:off x="681010" y="701656"/>
            <a:ext cx="1357322" cy="584775"/>
          </a:xfrm>
          <a:prstGeom prst="rect">
            <a:avLst/>
          </a:prstGeom>
        </p:spPr>
        <p:txBody>
          <a:bodyPr wrap="square">
            <a:spAutoFit/>
          </a:bodyPr>
          <a:lstStyle/>
          <a:p>
            <a:r>
              <a:rPr lang="en-US" altLang="ko-KR" sz="3200" dirty="0" smtClean="0">
                <a:solidFill>
                  <a:srgbClr val="FF0000"/>
                </a:solidFill>
              </a:rPr>
              <a:t>0.1%</a:t>
            </a:r>
            <a:endParaRPr lang="ko-KR" altLang="en-US" sz="3200" dirty="0">
              <a:solidFill>
                <a:srgbClr val="FF0000"/>
              </a:solidFill>
            </a:endParaRPr>
          </a:p>
        </p:txBody>
      </p:sp>
      <p:sp>
        <p:nvSpPr>
          <p:cNvPr id="54" name="TextBox 53"/>
          <p:cNvSpPr txBox="1"/>
          <p:nvPr/>
        </p:nvSpPr>
        <p:spPr>
          <a:xfrm>
            <a:off x="130404" y="5882772"/>
            <a:ext cx="1643074" cy="400110"/>
          </a:xfrm>
          <a:prstGeom prst="rect">
            <a:avLst/>
          </a:prstGeom>
          <a:noFill/>
        </p:spPr>
        <p:txBody>
          <a:bodyPr wrap="square" rtlCol="0">
            <a:spAutoFit/>
          </a:bodyPr>
          <a:lstStyle/>
          <a:p>
            <a:r>
              <a:rPr lang="en-US" altLang="ko-KR" sz="1000" dirty="0" smtClean="0"/>
              <a:t>2009</a:t>
            </a:r>
            <a:r>
              <a:rPr lang="ko-KR" altLang="en-US" sz="1000" dirty="0" smtClean="0"/>
              <a:t>년 현재 </a:t>
            </a:r>
            <a:r>
              <a:rPr lang="en-US" altLang="ko-KR" sz="1000" dirty="0" smtClean="0"/>
              <a:t>53</a:t>
            </a:r>
            <a:r>
              <a:rPr lang="ko-KR" altLang="en-US" sz="1000" dirty="0" smtClean="0"/>
              <a:t>개 회원사</a:t>
            </a:r>
            <a:endParaRPr lang="en-US" altLang="ko-KR" sz="1000" dirty="0" smtClean="0"/>
          </a:p>
          <a:p>
            <a:r>
              <a:rPr lang="en-US" altLang="ko-KR" sz="1000" dirty="0" smtClean="0"/>
              <a:t>6</a:t>
            </a:r>
            <a:r>
              <a:rPr lang="ko-KR" altLang="en-US" sz="1000" dirty="0" smtClean="0"/>
              <a:t>천톤이상 선박 </a:t>
            </a:r>
            <a:r>
              <a:rPr lang="en-US" altLang="ko-KR" sz="1000" dirty="0" smtClean="0"/>
              <a:t>5</a:t>
            </a:r>
            <a:r>
              <a:rPr lang="ko-KR" altLang="en-US" sz="1000" dirty="0" smtClean="0"/>
              <a:t>년선장경력</a:t>
            </a:r>
            <a:endParaRPr lang="ko-KR" altLang="en-US" sz="1000" dirty="0"/>
          </a:p>
        </p:txBody>
      </p:sp>
      <p:sp>
        <p:nvSpPr>
          <p:cNvPr id="55" name="Rectangle 54"/>
          <p:cNvSpPr/>
          <p:nvPr/>
        </p:nvSpPr>
        <p:spPr>
          <a:xfrm>
            <a:off x="785818" y="6657969"/>
            <a:ext cx="4572000" cy="200055"/>
          </a:xfrm>
          <a:prstGeom prst="rect">
            <a:avLst/>
          </a:prstGeom>
        </p:spPr>
        <p:txBody>
          <a:bodyPr>
            <a:spAutoFit/>
          </a:bodyPr>
          <a:lstStyle/>
          <a:p>
            <a:r>
              <a:rPr lang="ko-KR" altLang="en-US" sz="700" dirty="0" smtClean="0"/>
              <a:t>출처</a:t>
            </a:r>
            <a:r>
              <a:rPr lang="en-US" altLang="ko-KR" sz="700" dirty="0" smtClean="0"/>
              <a:t>: </a:t>
            </a:r>
            <a:r>
              <a:rPr lang="ko-KR" altLang="en-US" sz="700" dirty="0" smtClean="0"/>
              <a:t>부산대학교 산학협력단</a:t>
            </a:r>
            <a:r>
              <a:rPr lang="en-US" altLang="ko-KR" sz="700" dirty="0" smtClean="0"/>
              <a:t>, </a:t>
            </a:r>
            <a:r>
              <a:rPr lang="ko-KR" altLang="en-US" sz="700" dirty="0" smtClean="0"/>
              <a:t>항만예선업에 대한 새로운 시장구조도입방안 연구</a:t>
            </a:r>
            <a:r>
              <a:rPr lang="en-US" altLang="ko-KR" sz="700" dirty="0" smtClean="0"/>
              <a:t>, 2009. 04. 22.</a:t>
            </a:r>
            <a:endParaRPr lang="ko-KR" altLang="en-US" sz="700" dirty="0"/>
          </a:p>
        </p:txBody>
      </p:sp>
      <p:sp>
        <p:nvSpPr>
          <p:cNvPr id="56" name="Rectangle 55"/>
          <p:cNvSpPr/>
          <p:nvPr/>
        </p:nvSpPr>
        <p:spPr>
          <a:xfrm>
            <a:off x="785818" y="6500834"/>
            <a:ext cx="4572000" cy="200055"/>
          </a:xfrm>
          <a:prstGeom prst="rect">
            <a:avLst/>
          </a:prstGeom>
        </p:spPr>
        <p:txBody>
          <a:bodyPr>
            <a:spAutoFit/>
          </a:bodyPr>
          <a:lstStyle/>
          <a:p>
            <a:r>
              <a:rPr lang="ko-KR" altLang="en-US" sz="700" dirty="0" smtClean="0"/>
              <a:t>출처</a:t>
            </a:r>
            <a:r>
              <a:rPr lang="en-US" altLang="ko-KR" sz="700" dirty="0" smtClean="0"/>
              <a:t>: </a:t>
            </a:r>
            <a:r>
              <a:rPr lang="ko-KR" altLang="en-US" sz="700" dirty="0" smtClean="0"/>
              <a:t>에너지산업 주요통계</a:t>
            </a:r>
            <a:r>
              <a:rPr lang="en-US" altLang="ko-KR" sz="700" dirty="0" smtClean="0"/>
              <a:t>, </a:t>
            </a:r>
            <a:r>
              <a:rPr lang="ko-KR" altLang="en-US" sz="700" dirty="0" smtClean="0"/>
              <a:t>지식경제부</a:t>
            </a:r>
            <a:r>
              <a:rPr lang="en-US" altLang="ko-KR" sz="700" dirty="0" smtClean="0"/>
              <a:t>, </a:t>
            </a:r>
            <a:r>
              <a:rPr lang="ko-KR" altLang="en-US" sz="700" dirty="0" smtClean="0"/>
              <a:t>에너지산업정책실</a:t>
            </a:r>
            <a:r>
              <a:rPr lang="en-US" altLang="ko-KR" sz="700" dirty="0" smtClean="0"/>
              <a:t>, 2012.6 </a:t>
            </a:r>
          </a:p>
        </p:txBody>
      </p:sp>
      <p:sp>
        <p:nvSpPr>
          <p:cNvPr id="57" name="TextBox 56"/>
          <p:cNvSpPr txBox="1"/>
          <p:nvPr/>
        </p:nvSpPr>
        <p:spPr>
          <a:xfrm>
            <a:off x="62168" y="4854558"/>
            <a:ext cx="1071570" cy="553998"/>
          </a:xfrm>
          <a:prstGeom prst="rect">
            <a:avLst/>
          </a:prstGeom>
          <a:noFill/>
        </p:spPr>
        <p:txBody>
          <a:bodyPr wrap="square" rtlCol="0">
            <a:spAutoFit/>
          </a:bodyPr>
          <a:lstStyle/>
          <a:p>
            <a:r>
              <a:rPr lang="en-US" altLang="ko-KR" sz="1000" dirty="0" smtClean="0"/>
              <a:t>2008</a:t>
            </a:r>
            <a:r>
              <a:rPr lang="ko-KR" altLang="en-US" sz="1000" dirty="0" smtClean="0"/>
              <a:t>년</a:t>
            </a:r>
            <a:r>
              <a:rPr lang="en-US" altLang="ko-KR" sz="1000" dirty="0" smtClean="0"/>
              <a:t>5-12</a:t>
            </a:r>
            <a:r>
              <a:rPr lang="ko-KR" altLang="en-US" sz="1000" dirty="0" smtClean="0"/>
              <a:t>월</a:t>
            </a:r>
            <a:endParaRPr lang="en-US" altLang="ko-KR" sz="1000" dirty="0" smtClean="0"/>
          </a:p>
          <a:p>
            <a:r>
              <a:rPr lang="en-US" altLang="ko-KR" sz="1000" dirty="0" smtClean="0"/>
              <a:t>18-21</a:t>
            </a:r>
            <a:r>
              <a:rPr lang="ko-KR" altLang="en-US" sz="1000" dirty="0" smtClean="0"/>
              <a:t>호선</a:t>
            </a:r>
            <a:endParaRPr lang="en-US" altLang="ko-KR" sz="1000" dirty="0" smtClean="0"/>
          </a:p>
          <a:p>
            <a:r>
              <a:rPr lang="en-US" altLang="ko-KR" sz="1000" dirty="0" smtClean="0"/>
              <a:t>350</a:t>
            </a:r>
            <a:r>
              <a:rPr lang="ko-KR" altLang="en-US" sz="1000" dirty="0" smtClean="0"/>
              <a:t>만톤용선계약</a:t>
            </a:r>
            <a:endParaRPr lang="ko-KR" altLang="en-US" sz="1000" dirty="0"/>
          </a:p>
        </p:txBody>
      </p:sp>
      <p:sp>
        <p:nvSpPr>
          <p:cNvPr id="8193" name="Rectangle 1"/>
          <p:cNvSpPr>
            <a:spLocks noChangeArrowheads="1"/>
          </p:cNvSpPr>
          <p:nvPr/>
        </p:nvSpPr>
        <p:spPr bwMode="auto">
          <a:xfrm>
            <a:off x="5857884" y="0"/>
            <a:ext cx="3286116" cy="1508105"/>
          </a:xfrm>
          <a:prstGeom prst="rect">
            <a:avLst/>
          </a:prstGeom>
          <a:solidFill>
            <a:schemeClr val="bg1"/>
          </a:solidFill>
          <a:ln w="9525">
            <a:solidFill>
              <a:schemeClr val="accent1"/>
            </a:solidFill>
            <a:miter lim="800000"/>
            <a:headEnd/>
            <a:tailEnd/>
          </a:ln>
          <a:effectLst/>
        </p:spPr>
        <p:txBody>
          <a:bodyPr vert="horz" wrap="square" lIns="91440" tIns="0" rIns="91440" bIns="0" numCol="1" anchor="ctr" anchorCtr="0" compatLnSpc="1">
            <a:prstTxWarp prst="textNoShape">
              <a:avLst/>
            </a:prstTxWarp>
            <a:spAutoFit/>
          </a:bodyPr>
          <a:lstStyle/>
          <a:p>
            <a:pPr lvl="0" eaLnBrk="0" fontAlgn="base" latinLnBrk="0" hangingPunct="0">
              <a:spcBef>
                <a:spcPct val="0"/>
              </a:spcBef>
              <a:spcAft>
                <a:spcPct val="0"/>
              </a:spcAft>
            </a:pPr>
            <a:r>
              <a:rPr kumimoji="1" lang="ko-KR" altLang="en-US" sz="700" b="1" dirty="0" smtClean="0">
                <a:solidFill>
                  <a:srgbClr val="000000"/>
                </a:solidFill>
                <a:latin typeface="굴림" pitchFamily="50" charset="-127"/>
                <a:ea typeface="굴림" pitchFamily="50" charset="-127"/>
                <a:cs typeface="굴림" pitchFamily="50" charset="-127"/>
              </a:rPr>
              <a:t>한국가스공사법</a:t>
            </a:r>
            <a:r>
              <a:rPr kumimoji="1" lang="en-US" altLang="ko-KR" sz="700" b="1" dirty="0" smtClean="0">
                <a:solidFill>
                  <a:srgbClr val="000000"/>
                </a:solidFill>
                <a:latin typeface="굴림" pitchFamily="50" charset="-127"/>
                <a:ea typeface="굴림" pitchFamily="50" charset="-127"/>
                <a:cs typeface="굴림" pitchFamily="50" charset="-127"/>
              </a:rPr>
              <a:t>(</a:t>
            </a:r>
            <a:r>
              <a:rPr kumimoji="1" lang="ko-KR" altLang="en-US" sz="700" b="1" dirty="0" smtClean="0">
                <a:solidFill>
                  <a:srgbClr val="000000"/>
                </a:solidFill>
                <a:latin typeface="굴림" pitchFamily="50" charset="-127"/>
                <a:ea typeface="굴림" pitchFamily="50" charset="-127"/>
                <a:cs typeface="굴림" pitchFamily="50" charset="-127"/>
              </a:rPr>
              <a:t>신</a:t>
            </a:r>
            <a:r>
              <a:rPr kumimoji="1" lang="en-US" altLang="ko-KR" sz="700" b="1" dirty="0" smtClean="0">
                <a:solidFill>
                  <a:srgbClr val="000000"/>
                </a:solidFill>
                <a:latin typeface="굴림" pitchFamily="50" charset="-127"/>
                <a:ea typeface="굴림" pitchFamily="50" charset="-127"/>
                <a:cs typeface="굴림" pitchFamily="50" charset="-127"/>
              </a:rPr>
              <a:t>), </a:t>
            </a:r>
            <a:r>
              <a:rPr kumimoji="1" lang="ko-KR" altLang="en-US" sz="700" b="1" dirty="0" smtClean="0">
                <a:solidFill>
                  <a:srgbClr val="000000"/>
                </a:solidFill>
                <a:latin typeface="굴림" pitchFamily="50" charset="-127"/>
                <a:ea typeface="굴림" pitchFamily="50" charset="-127"/>
                <a:cs typeface="굴림" pitchFamily="50" charset="-127"/>
              </a:rPr>
              <a:t>일부개정 </a:t>
            </a:r>
            <a:r>
              <a:rPr kumimoji="1" lang="en-US" altLang="ko-KR" sz="700" b="1" dirty="0" smtClean="0">
                <a:solidFill>
                  <a:srgbClr val="000000"/>
                </a:solidFill>
                <a:latin typeface="굴림" pitchFamily="50" charset="-127"/>
                <a:ea typeface="굴림" pitchFamily="50" charset="-127"/>
                <a:cs typeface="굴림" pitchFamily="50" charset="-127"/>
              </a:rPr>
              <a:t>2009.1.30, </a:t>
            </a:r>
          </a:p>
          <a:p>
            <a:pPr lvl="0" eaLnBrk="0" fontAlgn="base" latinLnBrk="0" hangingPunct="0">
              <a:spcBef>
                <a:spcPct val="0"/>
              </a:spcBef>
              <a:spcAft>
                <a:spcPct val="0"/>
              </a:spcAft>
            </a:pPr>
            <a:r>
              <a:rPr kumimoji="1" lang="ko-KR" altLang="en-US" sz="700" b="1" dirty="0" smtClean="0">
                <a:solidFill>
                  <a:srgbClr val="000000"/>
                </a:solidFill>
                <a:latin typeface="굴림" pitchFamily="50" charset="-127"/>
                <a:ea typeface="굴림" pitchFamily="50" charset="-127"/>
                <a:cs typeface="굴림" pitchFamily="50" charset="-127"/>
              </a:rPr>
              <a:t>제</a:t>
            </a:r>
            <a:r>
              <a:rPr kumimoji="1" lang="en-US" altLang="ko-KR" sz="700" b="1" dirty="0" smtClean="0">
                <a:solidFill>
                  <a:srgbClr val="000000"/>
                </a:solidFill>
                <a:latin typeface="굴림" pitchFamily="50" charset="-127"/>
                <a:ea typeface="굴림" pitchFamily="50" charset="-127"/>
                <a:cs typeface="굴림" pitchFamily="50" charset="-127"/>
              </a:rPr>
              <a:t>1</a:t>
            </a:r>
            <a:r>
              <a:rPr kumimoji="1" lang="ko-KR" altLang="en-US" sz="700" b="1" dirty="0" smtClean="0">
                <a:solidFill>
                  <a:srgbClr val="000000"/>
                </a:solidFill>
                <a:latin typeface="굴림" pitchFamily="50" charset="-127"/>
                <a:ea typeface="굴림" pitchFamily="50" charset="-127"/>
                <a:cs typeface="굴림" pitchFamily="50" charset="-127"/>
              </a:rPr>
              <a:t>조 </a:t>
            </a:r>
            <a:r>
              <a:rPr kumimoji="1" lang="en-US" altLang="ko-KR" sz="700" b="1" dirty="0" smtClean="0">
                <a:solidFill>
                  <a:srgbClr val="000000"/>
                </a:solidFill>
                <a:latin typeface="굴림" pitchFamily="50" charset="-127"/>
                <a:ea typeface="굴림" pitchFamily="50" charset="-127"/>
                <a:cs typeface="굴림" pitchFamily="50" charset="-127"/>
              </a:rPr>
              <a:t>(</a:t>
            </a:r>
            <a:r>
              <a:rPr kumimoji="1" lang="ko-KR" altLang="en-US" sz="700" b="1" dirty="0" smtClean="0">
                <a:solidFill>
                  <a:srgbClr val="000000"/>
                </a:solidFill>
                <a:latin typeface="굴림" pitchFamily="50" charset="-127"/>
                <a:ea typeface="굴림" pitchFamily="50" charset="-127"/>
                <a:cs typeface="굴림" pitchFamily="50" charset="-127"/>
              </a:rPr>
              <a:t>목적</a:t>
            </a:r>
            <a:r>
              <a:rPr kumimoji="1" lang="en-US" altLang="ko-KR" sz="700" b="1" dirty="0" smtClean="0">
                <a:solidFill>
                  <a:srgbClr val="000000"/>
                </a:solidFill>
                <a:latin typeface="굴림" pitchFamily="50" charset="-127"/>
                <a:ea typeface="굴림" pitchFamily="50" charset="-127"/>
                <a:cs typeface="굴림" pitchFamily="50" charset="-127"/>
              </a:rPr>
              <a:t>) </a:t>
            </a:r>
            <a:r>
              <a:rPr kumimoji="1" lang="ko-KR" altLang="en-US" sz="700" dirty="0" smtClean="0">
                <a:solidFill>
                  <a:srgbClr val="000000"/>
                </a:solidFill>
                <a:latin typeface="굴림" pitchFamily="50" charset="-127"/>
                <a:ea typeface="굴림" pitchFamily="50" charset="-127"/>
                <a:cs typeface="굴림" pitchFamily="50" charset="-127"/>
              </a:rPr>
              <a:t>이 법은 한국가스공사를 설립하여 가스를 장기적으로 안정되게 공급할 수 있는 기반을 마련함으로써 </a:t>
            </a:r>
            <a:r>
              <a:rPr kumimoji="1" lang="ko-KR" altLang="en-US" sz="700" b="1" dirty="0" smtClean="0">
                <a:solidFill>
                  <a:srgbClr val="000000"/>
                </a:solidFill>
                <a:latin typeface="굴림" pitchFamily="50" charset="-127"/>
                <a:ea typeface="굴림" pitchFamily="50" charset="-127"/>
                <a:cs typeface="굴림" pitchFamily="50" charset="-127"/>
              </a:rPr>
              <a:t>국민생활의 편익 증진과 공공복리의 향상에 이바지하게 함을 목적</a:t>
            </a:r>
            <a:r>
              <a:rPr kumimoji="1" lang="ko-KR" altLang="en-US" sz="700" dirty="0" smtClean="0">
                <a:solidFill>
                  <a:srgbClr val="000000"/>
                </a:solidFill>
                <a:latin typeface="굴림" pitchFamily="50" charset="-127"/>
                <a:ea typeface="굴림" pitchFamily="50" charset="-127"/>
                <a:cs typeface="굴림" pitchFamily="50" charset="-127"/>
              </a:rPr>
              <a:t>으로 한다</a:t>
            </a:r>
            <a:r>
              <a:rPr kumimoji="1" lang="en-US" altLang="ko-KR" sz="700" dirty="0" smtClean="0">
                <a:solidFill>
                  <a:srgbClr val="000000"/>
                </a:solidFill>
                <a:latin typeface="굴림" pitchFamily="50" charset="-127"/>
                <a:ea typeface="굴림" pitchFamily="50" charset="-127"/>
                <a:cs typeface="굴림" pitchFamily="50" charset="-127"/>
              </a:rPr>
              <a:t>.</a:t>
            </a:r>
          </a:p>
          <a:p>
            <a:pPr lvl="0" eaLnBrk="0" fontAlgn="base" latinLnBrk="0" hangingPunct="0">
              <a:spcBef>
                <a:spcPct val="0"/>
              </a:spcBef>
              <a:spcAft>
                <a:spcPct val="0"/>
              </a:spcAft>
            </a:pPr>
            <a:r>
              <a:rPr kumimoji="1" lang="ko-KR" altLang="en-US" sz="700" b="1" dirty="0" smtClean="0">
                <a:solidFill>
                  <a:srgbClr val="000000"/>
                </a:solidFill>
                <a:latin typeface="굴림" pitchFamily="50" charset="-127"/>
                <a:ea typeface="굴림" pitchFamily="50" charset="-127"/>
                <a:cs typeface="굴림" pitchFamily="50" charset="-127"/>
              </a:rPr>
              <a:t>제</a:t>
            </a:r>
            <a:r>
              <a:rPr kumimoji="1" lang="ko-KR" altLang="ko-KR" sz="700" b="1" dirty="0" smtClean="0" bmk="">
                <a:solidFill>
                  <a:srgbClr val="000000"/>
                </a:solidFill>
                <a:latin typeface="굴림" pitchFamily="50" charset="-127"/>
                <a:ea typeface="굴림" pitchFamily="50" charset="-127"/>
                <a:cs typeface="굴림" pitchFamily="50" charset="-127"/>
              </a:rPr>
              <a:t>11</a:t>
            </a:r>
            <a:r>
              <a:rPr kumimoji="1" lang="ko-KR" altLang="en-US" sz="700" b="1" dirty="0" smtClean="0" bmk="">
                <a:solidFill>
                  <a:srgbClr val="000000"/>
                </a:solidFill>
                <a:latin typeface="굴림" pitchFamily="50" charset="-127"/>
                <a:ea typeface="굴림" pitchFamily="50" charset="-127"/>
                <a:cs typeface="굴림" pitchFamily="50" charset="-127"/>
              </a:rPr>
              <a:t>조 </a:t>
            </a:r>
            <a:r>
              <a:rPr kumimoji="1" lang="ko-KR" altLang="ko-KR" sz="700" b="1" dirty="0" smtClean="0" bmk="">
                <a:solidFill>
                  <a:srgbClr val="000000"/>
                </a:solidFill>
                <a:latin typeface="굴림" pitchFamily="50" charset="-127"/>
                <a:ea typeface="굴림" pitchFamily="50" charset="-127"/>
                <a:cs typeface="굴림" pitchFamily="50" charset="-127"/>
              </a:rPr>
              <a:t>(</a:t>
            </a:r>
            <a:r>
              <a:rPr kumimoji="1" lang="ko-KR" altLang="en-US" sz="700" b="1" dirty="0" smtClean="0" bmk="">
                <a:solidFill>
                  <a:srgbClr val="000000"/>
                </a:solidFill>
                <a:latin typeface="굴림" pitchFamily="50" charset="-127"/>
                <a:ea typeface="굴림" pitchFamily="50" charset="-127"/>
                <a:cs typeface="굴림" pitchFamily="50" charset="-127"/>
              </a:rPr>
              <a:t>사업</a:t>
            </a:r>
            <a:r>
              <a:rPr kumimoji="1" lang="ko-KR" altLang="ko-KR" sz="700" b="1" dirty="0" smtClean="0" bmk="">
                <a:solidFill>
                  <a:srgbClr val="000000"/>
                </a:solidFill>
                <a:latin typeface="굴림" pitchFamily="50" charset="-127"/>
                <a:ea typeface="굴림" pitchFamily="50" charset="-127"/>
                <a:cs typeface="굴림" pitchFamily="50" charset="-127"/>
              </a:rPr>
              <a:t>)</a:t>
            </a:r>
            <a:r>
              <a:rPr kumimoji="1" lang="en-US" altLang="ko-KR" sz="700" b="1" dirty="0" smtClean="0" bmk="">
                <a:solidFill>
                  <a:srgbClr val="000000"/>
                </a:solidFill>
                <a:latin typeface="굴림" pitchFamily="50" charset="-127"/>
                <a:ea typeface="굴림" pitchFamily="50" charset="-127"/>
                <a:cs typeface="굴림" pitchFamily="50" charset="-127"/>
              </a:rPr>
              <a:t> </a:t>
            </a:r>
            <a:r>
              <a:rPr kumimoji="1" lang="ko-KR" altLang="en-US" sz="700" dirty="0" smtClean="0">
                <a:solidFill>
                  <a:srgbClr val="000000"/>
                </a:solidFill>
                <a:latin typeface="굴림" pitchFamily="50" charset="-127"/>
                <a:ea typeface="굴림" pitchFamily="50" charset="-127"/>
                <a:cs typeface="굴림" pitchFamily="50" charset="-127"/>
              </a:rPr>
              <a:t>공사는 제</a:t>
            </a:r>
            <a:r>
              <a:rPr kumimoji="1" lang="ko-KR" altLang="ko-KR" sz="700" dirty="0" smtClean="0">
                <a:solidFill>
                  <a:srgbClr val="000000"/>
                </a:solidFill>
                <a:latin typeface="굴림" pitchFamily="50" charset="-127"/>
                <a:ea typeface="굴림" pitchFamily="50" charset="-127"/>
                <a:cs typeface="굴림" pitchFamily="50" charset="-127"/>
              </a:rPr>
              <a:t>1</a:t>
            </a:r>
            <a:r>
              <a:rPr kumimoji="1" lang="ko-KR" altLang="en-US" sz="700" dirty="0" smtClean="0">
                <a:solidFill>
                  <a:srgbClr val="000000"/>
                </a:solidFill>
                <a:latin typeface="굴림" pitchFamily="50" charset="-127"/>
                <a:ea typeface="굴림" pitchFamily="50" charset="-127"/>
                <a:cs typeface="굴림" pitchFamily="50" charset="-127"/>
              </a:rPr>
              <a:t>조의 목적을 달성하기 위하여 다음 각호의 사업을 행한다</a:t>
            </a:r>
            <a:r>
              <a:rPr kumimoji="1" lang="ko-KR" altLang="ko-KR" sz="700" dirty="0" smtClean="0">
                <a:solidFill>
                  <a:srgbClr val="000000"/>
                </a:solidFill>
                <a:latin typeface="굴림" pitchFamily="50" charset="-127"/>
                <a:ea typeface="굴림" pitchFamily="50" charset="-127"/>
                <a:cs typeface="굴림" pitchFamily="50" charset="-127"/>
              </a:rPr>
              <a:t>.&lt;</a:t>
            </a:r>
            <a:r>
              <a:rPr kumimoji="1" lang="ko-KR" altLang="en-US" sz="700" dirty="0" smtClean="0">
                <a:solidFill>
                  <a:srgbClr val="000000"/>
                </a:solidFill>
                <a:latin typeface="굴림" pitchFamily="50" charset="-127"/>
                <a:ea typeface="굴림" pitchFamily="50" charset="-127"/>
                <a:cs typeface="굴림" pitchFamily="50" charset="-127"/>
              </a:rPr>
              <a:t>개정 </a:t>
            </a:r>
            <a:r>
              <a:rPr kumimoji="1" lang="ko-KR" altLang="ko-KR" sz="700" dirty="0" smtClean="0">
                <a:solidFill>
                  <a:srgbClr val="000000"/>
                </a:solidFill>
                <a:latin typeface="굴림" pitchFamily="50" charset="-127"/>
                <a:ea typeface="굴림" pitchFamily="50" charset="-127"/>
                <a:cs typeface="굴림" pitchFamily="50" charset="-127"/>
              </a:rPr>
              <a:t>1991.1.14&gt;</a:t>
            </a:r>
          </a:p>
          <a:p>
            <a:pPr lvl="1" indent="-457200" eaLnBrk="0" fontAlgn="base" latinLnBrk="0" hangingPunct="0">
              <a:spcBef>
                <a:spcPct val="0"/>
              </a:spcBef>
              <a:spcAft>
                <a:spcPct val="0"/>
              </a:spcAft>
            </a:pPr>
            <a:r>
              <a:rPr kumimoji="1" lang="ko-KR" altLang="ko-KR" sz="700" dirty="0" smtClean="0">
                <a:solidFill>
                  <a:srgbClr val="000000"/>
                </a:solidFill>
                <a:latin typeface="굴림" pitchFamily="50" charset="-127"/>
                <a:ea typeface="굴림" pitchFamily="50" charset="-127"/>
                <a:cs typeface="굴림" pitchFamily="50" charset="-127"/>
              </a:rPr>
              <a:t>1. </a:t>
            </a:r>
            <a:r>
              <a:rPr kumimoji="1" lang="ko-KR" altLang="en-US" sz="700" dirty="0" smtClean="0">
                <a:solidFill>
                  <a:srgbClr val="000000"/>
                </a:solidFill>
                <a:latin typeface="굴림" pitchFamily="50" charset="-127"/>
                <a:ea typeface="굴림" pitchFamily="50" charset="-127"/>
                <a:cs typeface="굴림" pitchFamily="50" charset="-127"/>
              </a:rPr>
              <a:t>천연가스</a:t>
            </a:r>
            <a:r>
              <a:rPr kumimoji="1" lang="ko-KR" altLang="ko-KR" sz="700" dirty="0" smtClean="0">
                <a:solidFill>
                  <a:srgbClr val="000000"/>
                </a:solidFill>
                <a:latin typeface="굴림" pitchFamily="50" charset="-127"/>
                <a:ea typeface="굴림" pitchFamily="50" charset="-127"/>
                <a:cs typeface="굴림" pitchFamily="50" charset="-127"/>
              </a:rPr>
              <a:t>(</a:t>
            </a:r>
            <a:r>
              <a:rPr kumimoji="1" lang="ko-KR" altLang="en-US" sz="700" dirty="0" smtClean="0">
                <a:solidFill>
                  <a:srgbClr val="000000"/>
                </a:solidFill>
                <a:latin typeface="굴림" pitchFamily="50" charset="-127"/>
                <a:ea typeface="굴림" pitchFamily="50" charset="-127"/>
                <a:cs typeface="굴림" pitchFamily="50" charset="-127"/>
              </a:rPr>
              <a:t>액화한 것을 포함한다</a:t>
            </a:r>
            <a:r>
              <a:rPr kumimoji="1" lang="ko-KR" altLang="ko-KR" sz="700" dirty="0" smtClean="0">
                <a:solidFill>
                  <a:srgbClr val="000000"/>
                </a:solidFill>
                <a:latin typeface="굴림" pitchFamily="50" charset="-127"/>
                <a:ea typeface="굴림" pitchFamily="50" charset="-127"/>
                <a:cs typeface="굴림" pitchFamily="50" charset="-127"/>
              </a:rPr>
              <a:t>. </a:t>
            </a:r>
            <a:r>
              <a:rPr kumimoji="1" lang="ko-KR" altLang="en-US" sz="700" dirty="0" smtClean="0">
                <a:solidFill>
                  <a:srgbClr val="000000"/>
                </a:solidFill>
                <a:latin typeface="굴림" pitchFamily="50" charset="-127"/>
                <a:ea typeface="굴림" pitchFamily="50" charset="-127"/>
                <a:cs typeface="굴림" pitchFamily="50" charset="-127"/>
              </a:rPr>
              <a:t>이하 같다</a:t>
            </a:r>
            <a:r>
              <a:rPr kumimoji="1" lang="ko-KR" altLang="ko-KR" sz="700" dirty="0" smtClean="0">
                <a:solidFill>
                  <a:srgbClr val="000000"/>
                </a:solidFill>
                <a:latin typeface="굴림" pitchFamily="50" charset="-127"/>
                <a:ea typeface="굴림" pitchFamily="50" charset="-127"/>
                <a:cs typeface="굴림" pitchFamily="50" charset="-127"/>
              </a:rPr>
              <a:t>)</a:t>
            </a:r>
            <a:r>
              <a:rPr kumimoji="1" lang="ko-KR" altLang="en-US" sz="700" dirty="0" smtClean="0">
                <a:solidFill>
                  <a:srgbClr val="000000"/>
                </a:solidFill>
                <a:latin typeface="굴림" pitchFamily="50" charset="-127"/>
                <a:ea typeface="굴림" pitchFamily="50" charset="-127"/>
                <a:cs typeface="굴림" pitchFamily="50" charset="-127"/>
              </a:rPr>
              <a:t>의 제조 </a:t>
            </a:r>
            <a:r>
              <a:rPr kumimoji="1" lang="ko-KR" altLang="ko-KR" sz="700" dirty="0" smtClean="0">
                <a:solidFill>
                  <a:srgbClr val="000000"/>
                </a:solidFill>
                <a:latin typeface="Arial"/>
                <a:ea typeface="굴림" pitchFamily="50" charset="-127"/>
                <a:cs typeface="굴림" pitchFamily="50" charset="-127"/>
              </a:rPr>
              <a:t>·</a:t>
            </a:r>
            <a:r>
              <a:rPr kumimoji="1" lang="ko-KR" altLang="ko-KR" sz="700" dirty="0" smtClean="0">
                <a:solidFill>
                  <a:srgbClr val="000000"/>
                </a:solidFill>
                <a:latin typeface="굴림" pitchFamily="50" charset="-127"/>
                <a:ea typeface="굴림" pitchFamily="50" charset="-127"/>
                <a:cs typeface="굴림" pitchFamily="50" charset="-127"/>
              </a:rPr>
              <a:t> </a:t>
            </a:r>
            <a:r>
              <a:rPr kumimoji="1" lang="ko-KR" altLang="en-US" sz="700" dirty="0" smtClean="0">
                <a:solidFill>
                  <a:srgbClr val="000000"/>
                </a:solidFill>
                <a:latin typeface="굴림" pitchFamily="50" charset="-127"/>
                <a:ea typeface="굴림" pitchFamily="50" charset="-127"/>
                <a:cs typeface="굴림" pitchFamily="50" charset="-127"/>
              </a:rPr>
              <a:t>공급과 그 부산물의 정제 </a:t>
            </a:r>
            <a:r>
              <a:rPr kumimoji="1" lang="ko-KR" altLang="ko-KR" sz="700" dirty="0" smtClean="0">
                <a:solidFill>
                  <a:srgbClr val="000000"/>
                </a:solidFill>
                <a:latin typeface="Arial"/>
                <a:ea typeface="굴림" pitchFamily="50" charset="-127"/>
                <a:cs typeface="굴림" pitchFamily="50" charset="-127"/>
              </a:rPr>
              <a:t>·</a:t>
            </a:r>
            <a:r>
              <a:rPr kumimoji="1" lang="ko-KR" altLang="ko-KR" sz="700" dirty="0" smtClean="0">
                <a:solidFill>
                  <a:srgbClr val="000000"/>
                </a:solidFill>
                <a:latin typeface="굴림" pitchFamily="50" charset="-127"/>
                <a:ea typeface="굴림" pitchFamily="50" charset="-127"/>
                <a:cs typeface="굴림" pitchFamily="50" charset="-127"/>
              </a:rPr>
              <a:t> </a:t>
            </a:r>
            <a:r>
              <a:rPr kumimoji="1" lang="ko-KR" altLang="en-US" sz="700" dirty="0" smtClean="0">
                <a:solidFill>
                  <a:srgbClr val="000000"/>
                </a:solidFill>
                <a:latin typeface="굴림" pitchFamily="50" charset="-127"/>
                <a:ea typeface="굴림" pitchFamily="50" charset="-127"/>
                <a:cs typeface="굴림" pitchFamily="50" charset="-127"/>
              </a:rPr>
              <a:t>판매</a:t>
            </a:r>
          </a:p>
          <a:p>
            <a:pPr lvl="1" indent="-457200" eaLnBrk="0" fontAlgn="base" latinLnBrk="0" hangingPunct="0">
              <a:spcBef>
                <a:spcPct val="0"/>
              </a:spcBef>
              <a:spcAft>
                <a:spcPct val="0"/>
              </a:spcAft>
            </a:pPr>
            <a:r>
              <a:rPr kumimoji="1" lang="ko-KR" altLang="ko-KR" sz="700" dirty="0" smtClean="0">
                <a:solidFill>
                  <a:srgbClr val="000000"/>
                </a:solidFill>
                <a:latin typeface="굴림" pitchFamily="50" charset="-127"/>
                <a:ea typeface="굴림" pitchFamily="50" charset="-127"/>
                <a:cs typeface="굴림" pitchFamily="50" charset="-127"/>
              </a:rPr>
              <a:t>2. </a:t>
            </a:r>
            <a:r>
              <a:rPr kumimoji="1" lang="ko-KR" altLang="en-US" sz="700" dirty="0" smtClean="0">
                <a:solidFill>
                  <a:srgbClr val="000000"/>
                </a:solidFill>
                <a:latin typeface="굴림" pitchFamily="50" charset="-127"/>
                <a:ea typeface="굴림" pitchFamily="50" charset="-127"/>
                <a:cs typeface="굴림" pitchFamily="50" charset="-127"/>
              </a:rPr>
              <a:t>천연가스의 인수기지 및 공급망의 건설 </a:t>
            </a:r>
            <a:r>
              <a:rPr kumimoji="1" lang="ko-KR" altLang="ko-KR" sz="700" dirty="0" smtClean="0">
                <a:solidFill>
                  <a:srgbClr val="000000"/>
                </a:solidFill>
                <a:latin typeface="Arial"/>
                <a:ea typeface="굴림" pitchFamily="50" charset="-127"/>
                <a:cs typeface="굴림" pitchFamily="50" charset="-127"/>
              </a:rPr>
              <a:t>·</a:t>
            </a:r>
            <a:r>
              <a:rPr kumimoji="1" lang="ko-KR" altLang="ko-KR" sz="700" dirty="0" smtClean="0">
                <a:solidFill>
                  <a:srgbClr val="000000"/>
                </a:solidFill>
                <a:latin typeface="굴림" pitchFamily="50" charset="-127"/>
                <a:ea typeface="굴림" pitchFamily="50" charset="-127"/>
                <a:cs typeface="굴림" pitchFamily="50" charset="-127"/>
              </a:rPr>
              <a:t> </a:t>
            </a:r>
            <a:r>
              <a:rPr kumimoji="1" lang="ko-KR" altLang="en-US" sz="700" dirty="0" smtClean="0">
                <a:solidFill>
                  <a:srgbClr val="000000"/>
                </a:solidFill>
                <a:latin typeface="굴림" pitchFamily="50" charset="-127"/>
                <a:ea typeface="굴림" pitchFamily="50" charset="-127"/>
                <a:cs typeface="굴림" pitchFamily="50" charset="-127"/>
              </a:rPr>
              <a:t>운영</a:t>
            </a:r>
          </a:p>
          <a:p>
            <a:pPr lvl="1" indent="-457200" eaLnBrk="0" fontAlgn="base" latinLnBrk="0" hangingPunct="0">
              <a:spcBef>
                <a:spcPct val="0"/>
              </a:spcBef>
              <a:spcAft>
                <a:spcPct val="0"/>
              </a:spcAft>
            </a:pPr>
            <a:r>
              <a:rPr kumimoji="1" lang="ko-KR" altLang="ko-KR" sz="700" dirty="0" smtClean="0">
                <a:solidFill>
                  <a:srgbClr val="000000"/>
                </a:solidFill>
                <a:latin typeface="굴림" pitchFamily="50" charset="-127"/>
                <a:ea typeface="굴림" pitchFamily="50" charset="-127"/>
                <a:cs typeface="굴림" pitchFamily="50" charset="-127"/>
              </a:rPr>
              <a:t>3. </a:t>
            </a:r>
            <a:r>
              <a:rPr kumimoji="1" lang="ko-KR" altLang="en-US" sz="700" dirty="0" smtClean="0">
                <a:solidFill>
                  <a:srgbClr val="000000"/>
                </a:solidFill>
                <a:latin typeface="굴림" pitchFamily="50" charset="-127"/>
                <a:ea typeface="굴림" pitchFamily="50" charset="-127"/>
                <a:cs typeface="굴림" pitchFamily="50" charset="-127"/>
              </a:rPr>
              <a:t>천연가스의 개발 및 수출입</a:t>
            </a:r>
          </a:p>
          <a:p>
            <a:pPr lvl="1" indent="-457200" eaLnBrk="0" fontAlgn="base" latinLnBrk="0" hangingPunct="0">
              <a:spcBef>
                <a:spcPct val="0"/>
              </a:spcBef>
              <a:spcAft>
                <a:spcPct val="0"/>
              </a:spcAft>
            </a:pPr>
            <a:r>
              <a:rPr kumimoji="1" lang="ko-KR" altLang="ko-KR" sz="700" dirty="0" smtClean="0">
                <a:solidFill>
                  <a:srgbClr val="000000"/>
                </a:solidFill>
                <a:latin typeface="굴림" pitchFamily="50" charset="-127"/>
                <a:ea typeface="굴림" pitchFamily="50" charset="-127"/>
                <a:cs typeface="굴림" pitchFamily="50" charset="-127"/>
              </a:rPr>
              <a:t>4. </a:t>
            </a:r>
            <a:r>
              <a:rPr kumimoji="1" lang="ko-KR" altLang="en-US" sz="700" dirty="0" smtClean="0">
                <a:solidFill>
                  <a:srgbClr val="000000"/>
                </a:solidFill>
                <a:latin typeface="굴림" pitchFamily="50" charset="-127"/>
                <a:ea typeface="굴림" pitchFamily="50" charset="-127"/>
                <a:cs typeface="굴림" pitchFamily="50" charset="-127"/>
              </a:rPr>
              <a:t>액화석유가스의 개발 및 수출입</a:t>
            </a:r>
          </a:p>
          <a:p>
            <a:pPr lvl="1" indent="-457200" eaLnBrk="0" fontAlgn="base" latinLnBrk="0" hangingPunct="0">
              <a:spcBef>
                <a:spcPct val="0"/>
              </a:spcBef>
              <a:spcAft>
                <a:spcPct val="0"/>
              </a:spcAft>
            </a:pPr>
            <a:r>
              <a:rPr kumimoji="1" lang="ko-KR" altLang="ko-KR" sz="700" dirty="0" smtClean="0">
                <a:solidFill>
                  <a:srgbClr val="000000"/>
                </a:solidFill>
                <a:latin typeface="굴림" pitchFamily="50" charset="-127"/>
                <a:ea typeface="굴림" pitchFamily="50" charset="-127"/>
                <a:cs typeface="굴림" pitchFamily="50" charset="-127"/>
              </a:rPr>
              <a:t>5. </a:t>
            </a:r>
            <a:r>
              <a:rPr kumimoji="1" lang="ko-KR" altLang="en-US" sz="700" dirty="0" smtClean="0">
                <a:solidFill>
                  <a:srgbClr val="000000"/>
                </a:solidFill>
                <a:latin typeface="굴림" pitchFamily="50" charset="-127"/>
                <a:ea typeface="굴림" pitchFamily="50" charset="-127"/>
                <a:cs typeface="굴림" pitchFamily="50" charset="-127"/>
              </a:rPr>
              <a:t>제</a:t>
            </a:r>
            <a:r>
              <a:rPr kumimoji="1" lang="ko-KR" altLang="ko-KR" sz="700" dirty="0" smtClean="0">
                <a:solidFill>
                  <a:srgbClr val="000000"/>
                </a:solidFill>
                <a:latin typeface="굴림" pitchFamily="50" charset="-127"/>
                <a:ea typeface="굴림" pitchFamily="50" charset="-127"/>
                <a:cs typeface="굴림" pitchFamily="50" charset="-127"/>
              </a:rPr>
              <a:t>1</a:t>
            </a:r>
            <a:r>
              <a:rPr kumimoji="1" lang="ko-KR" altLang="en-US" sz="700" dirty="0" smtClean="0">
                <a:solidFill>
                  <a:srgbClr val="000000"/>
                </a:solidFill>
                <a:latin typeface="굴림" pitchFamily="50" charset="-127"/>
                <a:ea typeface="굴림" pitchFamily="50" charset="-127"/>
                <a:cs typeface="굴림" pitchFamily="50" charset="-127"/>
              </a:rPr>
              <a:t>호 내지 제</a:t>
            </a:r>
            <a:r>
              <a:rPr kumimoji="1" lang="ko-KR" altLang="ko-KR" sz="700" dirty="0" smtClean="0">
                <a:solidFill>
                  <a:srgbClr val="000000"/>
                </a:solidFill>
                <a:latin typeface="굴림" pitchFamily="50" charset="-127"/>
                <a:ea typeface="굴림" pitchFamily="50" charset="-127"/>
                <a:cs typeface="굴림" pitchFamily="50" charset="-127"/>
              </a:rPr>
              <a:t>4</a:t>
            </a:r>
            <a:r>
              <a:rPr kumimoji="1" lang="ko-KR" altLang="en-US" sz="700" dirty="0" smtClean="0">
                <a:solidFill>
                  <a:srgbClr val="000000"/>
                </a:solidFill>
                <a:latin typeface="굴림" pitchFamily="50" charset="-127"/>
                <a:ea typeface="굴림" pitchFamily="50" charset="-127"/>
                <a:cs typeface="굴림" pitchFamily="50" charset="-127"/>
              </a:rPr>
              <a:t>호에 관련되는 사업에 대한 연구 및 기술개발</a:t>
            </a:r>
          </a:p>
          <a:p>
            <a:pPr lvl="1" indent="-457200" eaLnBrk="0" fontAlgn="base" latinLnBrk="0" hangingPunct="0">
              <a:spcBef>
                <a:spcPct val="0"/>
              </a:spcBef>
              <a:spcAft>
                <a:spcPct val="0"/>
              </a:spcAft>
            </a:pPr>
            <a:r>
              <a:rPr kumimoji="1" lang="ko-KR" altLang="ko-KR" sz="700" dirty="0" smtClean="0">
                <a:solidFill>
                  <a:srgbClr val="000000"/>
                </a:solidFill>
                <a:latin typeface="굴림" pitchFamily="50" charset="-127"/>
                <a:ea typeface="굴림" pitchFamily="50" charset="-127"/>
                <a:cs typeface="굴림" pitchFamily="50" charset="-127"/>
              </a:rPr>
              <a:t>6. </a:t>
            </a:r>
            <a:r>
              <a:rPr kumimoji="1" lang="ko-KR" altLang="en-US" sz="700" dirty="0" smtClean="0">
                <a:solidFill>
                  <a:srgbClr val="000000"/>
                </a:solidFill>
                <a:latin typeface="굴림" pitchFamily="50" charset="-127"/>
                <a:ea typeface="굴림" pitchFamily="50" charset="-127"/>
                <a:cs typeface="굴림" pitchFamily="50" charset="-127"/>
              </a:rPr>
              <a:t>제</a:t>
            </a:r>
            <a:r>
              <a:rPr kumimoji="1" lang="ko-KR" altLang="ko-KR" sz="700" dirty="0" smtClean="0">
                <a:solidFill>
                  <a:srgbClr val="000000"/>
                </a:solidFill>
                <a:latin typeface="굴림" pitchFamily="50" charset="-127"/>
                <a:ea typeface="굴림" pitchFamily="50" charset="-127"/>
                <a:cs typeface="굴림" pitchFamily="50" charset="-127"/>
              </a:rPr>
              <a:t>1</a:t>
            </a:r>
            <a:r>
              <a:rPr kumimoji="1" lang="ko-KR" altLang="en-US" sz="700" dirty="0" smtClean="0">
                <a:solidFill>
                  <a:srgbClr val="000000"/>
                </a:solidFill>
                <a:latin typeface="굴림" pitchFamily="50" charset="-127"/>
                <a:ea typeface="굴림" pitchFamily="50" charset="-127"/>
                <a:cs typeface="굴림" pitchFamily="50" charset="-127"/>
              </a:rPr>
              <a:t>호 내지 제</a:t>
            </a:r>
            <a:r>
              <a:rPr kumimoji="1" lang="ko-KR" altLang="ko-KR" sz="700" dirty="0" smtClean="0">
                <a:solidFill>
                  <a:srgbClr val="000000"/>
                </a:solidFill>
                <a:latin typeface="굴림" pitchFamily="50" charset="-127"/>
                <a:ea typeface="굴림" pitchFamily="50" charset="-127"/>
                <a:cs typeface="굴림" pitchFamily="50" charset="-127"/>
              </a:rPr>
              <a:t>5</a:t>
            </a:r>
            <a:r>
              <a:rPr kumimoji="1" lang="ko-KR" altLang="en-US" sz="700" dirty="0" smtClean="0">
                <a:solidFill>
                  <a:srgbClr val="000000"/>
                </a:solidFill>
                <a:latin typeface="굴림" pitchFamily="50" charset="-127"/>
                <a:ea typeface="굴림" pitchFamily="50" charset="-127"/>
                <a:cs typeface="굴림" pitchFamily="50" charset="-127"/>
              </a:rPr>
              <a:t>호에 부대되는 사업</a:t>
            </a:r>
            <a:endParaRPr kumimoji="1" lang="en-US" altLang="ko-KR" sz="700" dirty="0" smtClean="0">
              <a:solidFill>
                <a:srgbClr val="000000"/>
              </a:solidFill>
              <a:latin typeface="굴림" pitchFamily="50" charset="-127"/>
              <a:ea typeface="굴림" pitchFamily="50" charset="-127"/>
              <a:cs typeface="굴림" pitchFamily="50" charset="-127"/>
            </a:endParaRPr>
          </a:p>
          <a:p>
            <a:pPr lvl="1" indent="-457200" eaLnBrk="0" fontAlgn="base" latinLnBrk="0" hangingPunct="0">
              <a:spcBef>
                <a:spcPct val="0"/>
              </a:spcBef>
              <a:spcAft>
                <a:spcPct val="0"/>
              </a:spcAft>
            </a:pPr>
            <a:r>
              <a:rPr kumimoji="1" lang="en-US" altLang="ko-KR" sz="700" dirty="0" smtClean="0">
                <a:solidFill>
                  <a:srgbClr val="000000"/>
                </a:solidFill>
                <a:latin typeface="굴림" pitchFamily="50" charset="-127"/>
                <a:ea typeface="굴림" pitchFamily="50" charset="-127"/>
                <a:cs typeface="굴림" pitchFamily="50" charset="-127"/>
              </a:rPr>
              <a:t>7. </a:t>
            </a:r>
            <a:r>
              <a:rPr kumimoji="1" lang="ko-KR" altLang="en-US" sz="700" dirty="0" smtClean="0">
                <a:solidFill>
                  <a:srgbClr val="000000"/>
                </a:solidFill>
                <a:latin typeface="굴림" pitchFamily="50" charset="-127"/>
                <a:ea typeface="굴림" pitchFamily="50" charset="-127"/>
                <a:cs typeface="굴림" pitchFamily="50" charset="-127"/>
              </a:rPr>
              <a:t>그 밖에 국가 또는 지방자치단체로부터 위탁받은 사업</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additive="base">
                                        <p:cTn id="7" dur="500" fill="hold"/>
                                        <p:tgtEl>
                                          <p:spTgt spid="8193"/>
                                        </p:tgtEl>
                                        <p:attrNameLst>
                                          <p:attrName>ppt_x</p:attrName>
                                        </p:attrNameLst>
                                      </p:cBhvr>
                                      <p:tavLst>
                                        <p:tav tm="0">
                                          <p:val>
                                            <p:strVal val="#ppt_x"/>
                                          </p:val>
                                        </p:tav>
                                        <p:tav tm="100000">
                                          <p:val>
                                            <p:strVal val="#ppt_x"/>
                                          </p:val>
                                        </p:tav>
                                      </p:tavLst>
                                    </p:anim>
                                    <p:anim calcmode="lin" valueType="num">
                                      <p:cBhvr additive="base">
                                        <p:cTn id="8" dur="500" fill="hold"/>
                                        <p:tgtEl>
                                          <p:spTgt spid="81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downLeft)">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par>
                          <p:cTn id="18" fill="hold">
                            <p:stCondLst>
                              <p:cond delay="1000"/>
                            </p:stCondLst>
                            <p:childTnLst>
                              <p:par>
                                <p:cTn id="19" presetID="18" presetClass="entr" presetSubtype="3"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1500"/>
                            </p:stCondLst>
                            <p:childTnLst>
                              <p:par>
                                <p:cTn id="23" presetID="18" presetClass="entr" presetSubtype="12"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trips(downLeft)">
                                      <p:cBhvr>
                                        <p:cTn id="25" dur="500"/>
                                        <p:tgtEl>
                                          <p:spTgt spid="13"/>
                                        </p:tgtEl>
                                      </p:cBhvr>
                                    </p:animEffect>
                                  </p:childTnLst>
                                </p:cTn>
                              </p:par>
                            </p:childTnLst>
                          </p:cTn>
                        </p:par>
                        <p:par>
                          <p:cTn id="26" fill="hold">
                            <p:stCondLst>
                              <p:cond delay="2000"/>
                            </p:stCondLst>
                            <p:childTnLst>
                              <p:par>
                                <p:cTn id="27" presetID="18" presetClass="entr" presetSubtype="1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childTnLst>
                          </p:cTn>
                        </p:par>
                        <p:par>
                          <p:cTn id="30" fill="hold">
                            <p:stCondLst>
                              <p:cond delay="2500"/>
                            </p:stCondLst>
                            <p:childTnLst>
                              <p:par>
                                <p:cTn id="31" presetID="18" presetClass="entr" presetSubtype="3"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upRight)">
                                      <p:cBhvr>
                                        <p:cTn id="33" dur="500"/>
                                        <p:tgtEl>
                                          <p:spTgt spid="9"/>
                                        </p:tgtEl>
                                      </p:cBhvr>
                                    </p:animEffect>
                                  </p:childTnLst>
                                </p:cTn>
                              </p:par>
                            </p:childTnLst>
                          </p:cTn>
                        </p:par>
                        <p:par>
                          <p:cTn id="34" fill="hold">
                            <p:stCondLst>
                              <p:cond delay="3000"/>
                            </p:stCondLst>
                            <p:childTnLst>
                              <p:par>
                                <p:cTn id="35" presetID="18" presetClass="entr" presetSubtype="12"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Left)">
                                      <p:cBhvr>
                                        <p:cTn id="37" dur="500"/>
                                        <p:tgtEl>
                                          <p:spTgt spid="16"/>
                                        </p:tgtEl>
                                      </p:cBhvr>
                                    </p:animEffect>
                                  </p:childTnLst>
                                </p:cTn>
                              </p:par>
                            </p:childTnLst>
                          </p:cTn>
                        </p:par>
                        <p:par>
                          <p:cTn id="38" fill="hold">
                            <p:stCondLst>
                              <p:cond delay="3500"/>
                            </p:stCondLst>
                            <p:childTnLst>
                              <p:par>
                                <p:cTn id="39" presetID="18" presetClass="entr" presetSubtype="1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strips(downLeft)">
                                      <p:cBhvr>
                                        <p:cTn id="41" dur="500"/>
                                        <p:tgtEl>
                                          <p:spTgt spid="14"/>
                                        </p:tgtEl>
                                      </p:cBhvr>
                                    </p:animEffect>
                                  </p:childTnLst>
                                </p:cTn>
                              </p:par>
                            </p:childTnLst>
                          </p:cTn>
                        </p:par>
                        <p:par>
                          <p:cTn id="42" fill="hold">
                            <p:stCondLst>
                              <p:cond delay="4000"/>
                            </p:stCondLst>
                            <p:childTnLst>
                              <p:par>
                                <p:cTn id="43" presetID="18" presetClass="entr" presetSubtype="12"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strips(downLeft)">
                                      <p:cBhvr>
                                        <p:cTn id="45" dur="500"/>
                                        <p:tgtEl>
                                          <p:spTgt spid="17"/>
                                        </p:tgtEl>
                                      </p:cBhvr>
                                    </p:animEffect>
                                  </p:childTnLst>
                                </p:cTn>
                              </p:par>
                            </p:childTnLst>
                          </p:cTn>
                        </p:par>
                        <p:par>
                          <p:cTn id="46" fill="hold">
                            <p:stCondLst>
                              <p:cond delay="4500"/>
                            </p:stCondLst>
                            <p:childTnLst>
                              <p:par>
                                <p:cTn id="47" presetID="18" presetClass="entr" presetSubtype="12"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strips(downLeft)">
                                      <p:cBhvr>
                                        <p:cTn id="49" dur="500"/>
                                        <p:tgtEl>
                                          <p:spTgt spid="18"/>
                                        </p:tgtEl>
                                      </p:cBhvr>
                                    </p:animEffect>
                                  </p:childTnLst>
                                </p:cTn>
                              </p:par>
                            </p:childTnLst>
                          </p:cTn>
                        </p:par>
                        <p:par>
                          <p:cTn id="50" fill="hold">
                            <p:stCondLst>
                              <p:cond delay="5000"/>
                            </p:stCondLst>
                            <p:childTnLst>
                              <p:par>
                                <p:cTn id="51" presetID="18" presetClass="entr" presetSubtype="12"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strips(downLeft)">
                                      <p:cBhvr>
                                        <p:cTn id="53" dur="500"/>
                                        <p:tgtEl>
                                          <p:spTgt spid="28"/>
                                        </p:tgtEl>
                                      </p:cBhvr>
                                    </p:animEffect>
                                  </p:childTnLst>
                                </p:cTn>
                              </p:par>
                            </p:childTnLst>
                          </p:cTn>
                        </p:par>
                        <p:par>
                          <p:cTn id="54" fill="hold">
                            <p:stCondLst>
                              <p:cond delay="5500"/>
                            </p:stCondLst>
                            <p:childTnLst>
                              <p:par>
                                <p:cTn id="55" presetID="18" presetClass="entr" presetSubtype="12"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strips(downLeft)">
                                      <p:cBhvr>
                                        <p:cTn id="57" dur="500"/>
                                        <p:tgtEl>
                                          <p:spTgt spid="30"/>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downLeft)">
                                      <p:cBhvr>
                                        <p:cTn id="61" dur="500"/>
                                        <p:tgtEl>
                                          <p:spTgt spid="26"/>
                                        </p:tgtEl>
                                      </p:cBhvr>
                                    </p:animEffect>
                                  </p:childTnLst>
                                </p:cTn>
                              </p:par>
                            </p:childTnLst>
                          </p:cTn>
                        </p:par>
                        <p:par>
                          <p:cTn id="62" fill="hold">
                            <p:stCondLst>
                              <p:cond delay="6500"/>
                            </p:stCondLst>
                            <p:childTnLst>
                              <p:par>
                                <p:cTn id="63" presetID="18" presetClass="entr" presetSubtype="12"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strips(downLeft)">
                                      <p:cBhvr>
                                        <p:cTn id="65" dur="500"/>
                                        <p:tgtEl>
                                          <p:spTgt spid="24"/>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 fill="hold"/>
                                        <p:tgtEl>
                                          <p:spTgt spid="31"/>
                                        </p:tgtEl>
                                        <p:attrNameLst>
                                          <p:attrName>ppt_x</p:attrName>
                                        </p:attrNameLst>
                                      </p:cBhvr>
                                      <p:tavLst>
                                        <p:tav tm="0">
                                          <p:val>
                                            <p:strVal val="#ppt_x"/>
                                          </p:val>
                                        </p:tav>
                                        <p:tav tm="100000">
                                          <p:val>
                                            <p:strVal val="#ppt_x"/>
                                          </p:val>
                                        </p:tav>
                                      </p:tavLst>
                                    </p:anim>
                                    <p:anim calcmode="lin" valueType="num">
                                      <p:cBhvr additive="base">
                                        <p:cTn id="70" dur="500" fill="hold"/>
                                        <p:tgtEl>
                                          <p:spTgt spid="31"/>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5" presetClass="entr" presetSubtype="10" fill="hold" grpId="1"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checkerboard(across)">
                                      <p:cBhvr>
                                        <p:cTn id="74" dur="500"/>
                                        <p:tgtEl>
                                          <p:spTgt spid="31"/>
                                        </p:tgtEl>
                                      </p:cBhvr>
                                    </p:animEffect>
                                  </p:childTnLst>
                                </p:cTn>
                              </p:par>
                            </p:childTnLst>
                          </p:cTn>
                        </p:par>
                        <p:par>
                          <p:cTn id="75" fill="hold">
                            <p:stCondLst>
                              <p:cond delay="8000"/>
                            </p:stCondLst>
                            <p:childTnLst>
                              <p:par>
                                <p:cTn id="76" presetID="2" presetClass="entr" presetSubtype="4" fill="hold" grpId="0" nodeType="afterEffect">
                                  <p:stCondLst>
                                    <p:cond delay="0"/>
                                  </p:stCondLst>
                                  <p:childTnLst>
                                    <p:set>
                                      <p:cBhvr>
                                        <p:cTn id="77" dur="1" fill="hold">
                                          <p:stCondLst>
                                            <p:cond delay="0"/>
                                          </p:stCondLst>
                                        </p:cTn>
                                        <p:tgtEl>
                                          <p:spTgt spid="33">
                                            <p:bg/>
                                          </p:spTgt>
                                        </p:tgtEl>
                                        <p:attrNameLst>
                                          <p:attrName>style.visibility</p:attrName>
                                        </p:attrNameLst>
                                      </p:cBhvr>
                                      <p:to>
                                        <p:strVal val="visible"/>
                                      </p:to>
                                    </p:set>
                                    <p:anim calcmode="lin" valueType="num">
                                      <p:cBhvr additive="base">
                                        <p:cTn id="78" dur="500" fill="hold"/>
                                        <p:tgtEl>
                                          <p:spTgt spid="33">
                                            <p:bg/>
                                          </p:spTgt>
                                        </p:tgtEl>
                                        <p:attrNameLst>
                                          <p:attrName>ppt_x</p:attrName>
                                        </p:attrNameLst>
                                      </p:cBhvr>
                                      <p:tavLst>
                                        <p:tav tm="0">
                                          <p:val>
                                            <p:strVal val="#ppt_x"/>
                                          </p:val>
                                        </p:tav>
                                        <p:tav tm="100000">
                                          <p:val>
                                            <p:strVal val="#ppt_x"/>
                                          </p:val>
                                        </p:tav>
                                      </p:tavLst>
                                    </p:anim>
                                    <p:anim calcmode="lin" valueType="num">
                                      <p:cBhvr additive="base">
                                        <p:cTn id="79" dur="500" fill="hold"/>
                                        <p:tgtEl>
                                          <p:spTgt spid="33">
                                            <p:bg/>
                                          </p:spTgt>
                                        </p:tgtEl>
                                        <p:attrNameLst>
                                          <p:attrName>ppt_y</p:attrName>
                                        </p:attrNameLst>
                                      </p:cBhvr>
                                      <p:tavLst>
                                        <p:tav tm="0">
                                          <p:val>
                                            <p:strVal val="1+#ppt_h/2"/>
                                          </p:val>
                                        </p:tav>
                                        <p:tav tm="100000">
                                          <p:val>
                                            <p:strVal val="#ppt_y"/>
                                          </p:val>
                                        </p:tav>
                                      </p:tavLst>
                                    </p:anim>
                                  </p:childTnLst>
                                </p:cTn>
                              </p:par>
                            </p:childTnLst>
                          </p:cTn>
                        </p:par>
                        <p:par>
                          <p:cTn id="80" fill="hold">
                            <p:stCondLst>
                              <p:cond delay="8500"/>
                            </p:stCondLst>
                            <p:childTnLst>
                              <p:par>
                                <p:cTn id="81" presetID="2" presetClass="entr" presetSubtype="4" fill="hold" grpId="0" nodeType="afterEffect">
                                  <p:stCondLst>
                                    <p:cond delay="0"/>
                                  </p:stCondLst>
                                  <p:childTnLst>
                                    <p:set>
                                      <p:cBhvr>
                                        <p:cTn id="82" dur="1" fill="hold">
                                          <p:stCondLst>
                                            <p:cond delay="0"/>
                                          </p:stCondLst>
                                        </p:cTn>
                                        <p:tgtEl>
                                          <p:spTgt spid="33">
                                            <p:txEl>
                                              <p:pRg st="0" end="0"/>
                                            </p:txEl>
                                          </p:spTgt>
                                        </p:tgtEl>
                                        <p:attrNameLst>
                                          <p:attrName>style.visibility</p:attrName>
                                        </p:attrNameLst>
                                      </p:cBhvr>
                                      <p:to>
                                        <p:strVal val="visible"/>
                                      </p:to>
                                    </p:set>
                                    <p:anim calcmode="lin" valueType="num">
                                      <p:cBhvr additive="base">
                                        <p:cTn id="83"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5" fill="hold">
                            <p:stCondLst>
                              <p:cond delay="9000"/>
                            </p:stCondLst>
                            <p:childTnLst>
                              <p:par>
                                <p:cTn id="86" presetID="2" presetClass="entr" presetSubtype="4" fill="hold" grpId="0" nodeType="afterEffect">
                                  <p:stCondLst>
                                    <p:cond delay="0"/>
                                  </p:stCondLst>
                                  <p:childTnLst>
                                    <p:set>
                                      <p:cBhvr>
                                        <p:cTn id="87" dur="1" fill="hold">
                                          <p:stCondLst>
                                            <p:cond delay="0"/>
                                          </p:stCondLst>
                                        </p:cTn>
                                        <p:tgtEl>
                                          <p:spTgt spid="33">
                                            <p:txEl>
                                              <p:pRg st="1" end="1"/>
                                            </p:txEl>
                                          </p:spTgt>
                                        </p:tgtEl>
                                        <p:attrNameLst>
                                          <p:attrName>style.visibility</p:attrName>
                                        </p:attrNameLst>
                                      </p:cBhvr>
                                      <p:to>
                                        <p:strVal val="visible"/>
                                      </p:to>
                                    </p:set>
                                    <p:anim calcmode="lin" valueType="num">
                                      <p:cBhvr additive="base">
                                        <p:cTn id="88"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par>
                          <p:cTn id="90" fill="hold">
                            <p:stCondLst>
                              <p:cond delay="9500"/>
                            </p:stCondLst>
                            <p:childTnLst>
                              <p:par>
                                <p:cTn id="91" presetID="2" presetClass="entr" presetSubtype="4" fill="hold" grpId="0" nodeType="afterEffect">
                                  <p:stCondLst>
                                    <p:cond delay="0"/>
                                  </p:stCondLst>
                                  <p:childTnLst>
                                    <p:set>
                                      <p:cBhvr>
                                        <p:cTn id="92" dur="1" fill="hold">
                                          <p:stCondLst>
                                            <p:cond delay="0"/>
                                          </p:stCondLst>
                                        </p:cTn>
                                        <p:tgtEl>
                                          <p:spTgt spid="33">
                                            <p:txEl>
                                              <p:pRg st="2" end="2"/>
                                            </p:txEl>
                                          </p:spTgt>
                                        </p:tgtEl>
                                        <p:attrNameLst>
                                          <p:attrName>style.visibility</p:attrName>
                                        </p:attrNameLst>
                                      </p:cBhvr>
                                      <p:to>
                                        <p:strVal val="visible"/>
                                      </p:to>
                                    </p:set>
                                    <p:anim calcmode="lin" valueType="num">
                                      <p:cBhvr additive="base">
                                        <p:cTn id="93"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3">
                                            <p:txEl>
                                              <p:pRg st="2" end="2"/>
                                            </p:txEl>
                                          </p:spTgt>
                                        </p:tgtEl>
                                        <p:attrNameLst>
                                          <p:attrName>ppt_y</p:attrName>
                                        </p:attrNameLst>
                                      </p:cBhvr>
                                      <p:tavLst>
                                        <p:tav tm="0">
                                          <p:val>
                                            <p:strVal val="1+#ppt_h/2"/>
                                          </p:val>
                                        </p:tav>
                                        <p:tav tm="100000">
                                          <p:val>
                                            <p:strVal val="#ppt_y"/>
                                          </p:val>
                                        </p:tav>
                                      </p:tavLst>
                                    </p:anim>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33">
                                            <p:txEl>
                                              <p:pRg st="3" end="3"/>
                                            </p:txEl>
                                          </p:spTgt>
                                        </p:tgtEl>
                                        <p:attrNameLst>
                                          <p:attrName>style.visibility</p:attrName>
                                        </p:attrNameLst>
                                      </p:cBhvr>
                                      <p:to>
                                        <p:strVal val="visible"/>
                                      </p:to>
                                    </p:set>
                                    <p:anim calcmode="lin" valueType="num">
                                      <p:cBhvr additive="base">
                                        <p:cTn id="98" dur="500" fill="hold"/>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33">
                                            <p:txEl>
                                              <p:pRg st="3" end="3"/>
                                            </p:txEl>
                                          </p:spTgt>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18" presetClass="entr" presetSubtype="6" fill="hold" nodeType="afterEffect">
                                  <p:stCondLst>
                                    <p:cond delay="0"/>
                                  </p:stCondLst>
                                  <p:childTnLst>
                                    <p:set>
                                      <p:cBhvr>
                                        <p:cTn id="102" dur="1" fill="hold">
                                          <p:stCondLst>
                                            <p:cond delay="0"/>
                                          </p:stCondLst>
                                        </p:cTn>
                                        <p:tgtEl>
                                          <p:spTgt spid="33">
                                            <p:txEl>
                                              <p:pRg st="0" end="0"/>
                                            </p:txEl>
                                          </p:spTgt>
                                        </p:tgtEl>
                                        <p:attrNameLst>
                                          <p:attrName>style.visibility</p:attrName>
                                        </p:attrNameLst>
                                      </p:cBhvr>
                                      <p:to>
                                        <p:strVal val="visible"/>
                                      </p:to>
                                    </p:set>
                                    <p:animEffect transition="in" filter="strips(downRight)">
                                      <p:cBhvr>
                                        <p:cTn id="103" dur="500"/>
                                        <p:tgtEl>
                                          <p:spTgt spid="33">
                                            <p:txEl>
                                              <p:pRg st="0" end="0"/>
                                            </p:txEl>
                                          </p:spTgt>
                                        </p:tgtEl>
                                      </p:cBhvr>
                                    </p:animEffect>
                                  </p:childTnLst>
                                </p:cTn>
                              </p:par>
                            </p:childTnLst>
                          </p:cTn>
                        </p:par>
                        <p:par>
                          <p:cTn id="104" fill="hold">
                            <p:stCondLst>
                              <p:cond delay="11000"/>
                            </p:stCondLst>
                            <p:childTnLst>
                              <p:par>
                                <p:cTn id="105" presetID="18" presetClass="entr" presetSubtype="6" fill="hold" nodeType="afterEffect">
                                  <p:stCondLst>
                                    <p:cond delay="0"/>
                                  </p:stCondLst>
                                  <p:childTnLst>
                                    <p:set>
                                      <p:cBhvr>
                                        <p:cTn id="106" dur="1" fill="hold">
                                          <p:stCondLst>
                                            <p:cond delay="0"/>
                                          </p:stCondLst>
                                        </p:cTn>
                                        <p:tgtEl>
                                          <p:spTgt spid="33">
                                            <p:txEl>
                                              <p:pRg st="1" end="1"/>
                                            </p:txEl>
                                          </p:spTgt>
                                        </p:tgtEl>
                                        <p:attrNameLst>
                                          <p:attrName>style.visibility</p:attrName>
                                        </p:attrNameLst>
                                      </p:cBhvr>
                                      <p:to>
                                        <p:strVal val="visible"/>
                                      </p:to>
                                    </p:set>
                                    <p:animEffect transition="in" filter="strips(downRight)">
                                      <p:cBhvr>
                                        <p:cTn id="107" dur="500"/>
                                        <p:tgtEl>
                                          <p:spTgt spid="33">
                                            <p:txEl>
                                              <p:pRg st="1" end="1"/>
                                            </p:txEl>
                                          </p:spTgt>
                                        </p:tgtEl>
                                      </p:cBhvr>
                                    </p:animEffect>
                                  </p:childTnLst>
                                </p:cTn>
                              </p:par>
                            </p:childTnLst>
                          </p:cTn>
                        </p:par>
                        <p:par>
                          <p:cTn id="108" fill="hold">
                            <p:stCondLst>
                              <p:cond delay="11500"/>
                            </p:stCondLst>
                            <p:childTnLst>
                              <p:par>
                                <p:cTn id="109" presetID="18" presetClass="entr" presetSubtype="6" fill="hold" nodeType="afterEffect">
                                  <p:stCondLst>
                                    <p:cond delay="0"/>
                                  </p:stCondLst>
                                  <p:childTnLst>
                                    <p:set>
                                      <p:cBhvr>
                                        <p:cTn id="110" dur="1" fill="hold">
                                          <p:stCondLst>
                                            <p:cond delay="0"/>
                                          </p:stCondLst>
                                        </p:cTn>
                                        <p:tgtEl>
                                          <p:spTgt spid="33">
                                            <p:txEl>
                                              <p:pRg st="2" end="2"/>
                                            </p:txEl>
                                          </p:spTgt>
                                        </p:tgtEl>
                                        <p:attrNameLst>
                                          <p:attrName>style.visibility</p:attrName>
                                        </p:attrNameLst>
                                      </p:cBhvr>
                                      <p:to>
                                        <p:strVal val="visible"/>
                                      </p:to>
                                    </p:set>
                                    <p:animEffect transition="in" filter="strips(downRight)">
                                      <p:cBhvr>
                                        <p:cTn id="111" dur="500"/>
                                        <p:tgtEl>
                                          <p:spTgt spid="33">
                                            <p:txEl>
                                              <p:pRg st="2" end="2"/>
                                            </p:txEl>
                                          </p:spTgt>
                                        </p:tgtEl>
                                      </p:cBhvr>
                                    </p:animEffect>
                                  </p:childTnLst>
                                </p:cTn>
                              </p:par>
                            </p:childTnLst>
                          </p:cTn>
                        </p:par>
                        <p:par>
                          <p:cTn id="112" fill="hold">
                            <p:stCondLst>
                              <p:cond delay="12000"/>
                            </p:stCondLst>
                            <p:childTnLst>
                              <p:par>
                                <p:cTn id="113" presetID="18" presetClass="entr" presetSubtype="6" fill="hold" nodeType="afterEffect">
                                  <p:stCondLst>
                                    <p:cond delay="0"/>
                                  </p:stCondLst>
                                  <p:childTnLst>
                                    <p:set>
                                      <p:cBhvr>
                                        <p:cTn id="114" dur="1" fill="hold">
                                          <p:stCondLst>
                                            <p:cond delay="0"/>
                                          </p:stCondLst>
                                        </p:cTn>
                                        <p:tgtEl>
                                          <p:spTgt spid="33">
                                            <p:txEl>
                                              <p:pRg st="3" end="3"/>
                                            </p:txEl>
                                          </p:spTgt>
                                        </p:tgtEl>
                                        <p:attrNameLst>
                                          <p:attrName>style.visibility</p:attrName>
                                        </p:attrNameLst>
                                      </p:cBhvr>
                                      <p:to>
                                        <p:strVal val="visible"/>
                                      </p:to>
                                    </p:set>
                                    <p:animEffect transition="in" filter="strips(downRight)">
                                      <p:cBhvr>
                                        <p:cTn id="115" dur="500"/>
                                        <p:tgtEl>
                                          <p:spTgt spid="33">
                                            <p:txEl>
                                              <p:pRg st="3" end="3"/>
                                            </p:txEl>
                                          </p:spTgt>
                                        </p:tgtEl>
                                      </p:cBhvr>
                                    </p:animEffect>
                                  </p:childTnLst>
                                </p:cTn>
                              </p:par>
                            </p:childTnLst>
                          </p:cTn>
                        </p:par>
                        <p:par>
                          <p:cTn id="116" fill="hold">
                            <p:stCondLst>
                              <p:cond delay="12500"/>
                            </p:stCondLst>
                            <p:childTnLst>
                              <p:par>
                                <p:cTn id="117" presetID="18" presetClass="entr" presetSubtype="6"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strips(downRight)">
                                      <p:cBhvr>
                                        <p:cTn id="119" dur="500"/>
                                        <p:tgtEl>
                                          <p:spTgt spid="35"/>
                                        </p:tgtEl>
                                      </p:cBhvr>
                                    </p:animEffect>
                                  </p:childTnLst>
                                </p:cTn>
                              </p:par>
                            </p:childTnLst>
                          </p:cTn>
                        </p:par>
                        <p:par>
                          <p:cTn id="120" fill="hold">
                            <p:stCondLst>
                              <p:cond delay="13000"/>
                            </p:stCondLst>
                            <p:childTnLst>
                              <p:par>
                                <p:cTn id="121" presetID="2" presetClass="entr" presetSubtype="4"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 calcmode="lin" valueType="num">
                                      <p:cBhvr additive="base">
                                        <p:cTn id="123" dur="500" fill="hold"/>
                                        <p:tgtEl>
                                          <p:spTgt spid="36"/>
                                        </p:tgtEl>
                                        <p:attrNameLst>
                                          <p:attrName>ppt_x</p:attrName>
                                        </p:attrNameLst>
                                      </p:cBhvr>
                                      <p:tavLst>
                                        <p:tav tm="0">
                                          <p:val>
                                            <p:strVal val="#ppt_x"/>
                                          </p:val>
                                        </p:tav>
                                        <p:tav tm="100000">
                                          <p:val>
                                            <p:strVal val="#ppt_x"/>
                                          </p:val>
                                        </p:tav>
                                      </p:tavLst>
                                    </p:anim>
                                    <p:anim calcmode="lin" valueType="num">
                                      <p:cBhvr additive="base">
                                        <p:cTn id="124" dur="500" fill="hold"/>
                                        <p:tgtEl>
                                          <p:spTgt spid="36"/>
                                        </p:tgtEl>
                                        <p:attrNameLst>
                                          <p:attrName>ppt_y</p:attrName>
                                        </p:attrNameLst>
                                      </p:cBhvr>
                                      <p:tavLst>
                                        <p:tav tm="0">
                                          <p:val>
                                            <p:strVal val="1+#ppt_h/2"/>
                                          </p:val>
                                        </p:tav>
                                        <p:tav tm="100000">
                                          <p:val>
                                            <p:strVal val="#ppt_y"/>
                                          </p:val>
                                        </p:tav>
                                      </p:tavLst>
                                    </p:anim>
                                  </p:childTnLst>
                                </p:cTn>
                              </p:par>
                            </p:childTnLst>
                          </p:cTn>
                        </p:par>
                        <p:par>
                          <p:cTn id="125" fill="hold">
                            <p:stCondLst>
                              <p:cond delay="13500"/>
                            </p:stCondLst>
                            <p:childTnLst>
                              <p:par>
                                <p:cTn id="126" presetID="18" presetClass="entr" presetSubtype="6" fill="hold" nodeType="after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strips(downRight)">
                                      <p:cBhvr>
                                        <p:cTn id="128" dur="500"/>
                                        <p:tgtEl>
                                          <p:spTgt spid="38"/>
                                        </p:tgtEl>
                                      </p:cBhvr>
                                    </p:animEffect>
                                  </p:childTnLst>
                                </p:cTn>
                              </p:par>
                            </p:childTnLst>
                          </p:cTn>
                        </p:par>
                        <p:par>
                          <p:cTn id="129" fill="hold">
                            <p:stCondLst>
                              <p:cond delay="14000"/>
                            </p:stCondLst>
                            <p:childTnLst>
                              <p:par>
                                <p:cTn id="130" presetID="18" presetClass="entr" presetSubtype="3" fill="hold" grpId="0" nodeType="after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strips(upRight)">
                                      <p:cBhvr>
                                        <p:cTn id="132" dur="500"/>
                                        <p:tgtEl>
                                          <p:spTgt spid="40"/>
                                        </p:tgtEl>
                                      </p:cBhvr>
                                    </p:animEffect>
                                  </p:childTnLst>
                                </p:cTn>
                              </p:par>
                            </p:childTnLst>
                          </p:cTn>
                        </p:par>
                        <p:par>
                          <p:cTn id="133" fill="hold">
                            <p:stCondLst>
                              <p:cond delay="14500"/>
                            </p:stCondLst>
                            <p:childTnLst>
                              <p:par>
                                <p:cTn id="134" presetID="18" presetClass="entr" presetSubtype="12" fill="hold"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strips(downLeft)">
                                      <p:cBhvr>
                                        <p:cTn id="136" dur="500"/>
                                        <p:tgtEl>
                                          <p:spTgt spid="51"/>
                                        </p:tgtEl>
                                      </p:cBhvr>
                                    </p:animEffect>
                                  </p:childTnLst>
                                </p:cTn>
                              </p:par>
                            </p:childTnLst>
                          </p:cTn>
                        </p:par>
                        <p:par>
                          <p:cTn id="137" fill="hold">
                            <p:stCondLst>
                              <p:cond delay="15000"/>
                            </p:stCondLst>
                            <p:childTnLst>
                              <p:par>
                                <p:cTn id="138" presetID="22" presetClass="entr" presetSubtype="4" fill="hold" grpId="0" nodeType="afterEffect">
                                  <p:stCondLst>
                                    <p:cond delay="0"/>
                                  </p:stCondLst>
                                  <p:childTnLst>
                                    <p:set>
                                      <p:cBhvr>
                                        <p:cTn id="139" dur="1" fill="hold">
                                          <p:stCondLst>
                                            <p:cond delay="0"/>
                                          </p:stCondLst>
                                        </p:cTn>
                                        <p:tgtEl>
                                          <p:spTgt spid="49"/>
                                        </p:tgtEl>
                                        <p:attrNameLst>
                                          <p:attrName>style.visibility</p:attrName>
                                        </p:attrNameLst>
                                      </p:cBhvr>
                                      <p:to>
                                        <p:strVal val="visible"/>
                                      </p:to>
                                    </p:set>
                                    <p:animEffect transition="in" filter="wipe(down)">
                                      <p:cBhvr>
                                        <p:cTn id="140" dur="500"/>
                                        <p:tgtEl>
                                          <p:spTgt spid="49"/>
                                        </p:tgtEl>
                                      </p:cBhvr>
                                    </p:animEffect>
                                  </p:childTnLst>
                                </p:cTn>
                              </p:par>
                            </p:childTnLst>
                          </p:cTn>
                        </p:par>
                        <p:par>
                          <p:cTn id="141" fill="hold">
                            <p:stCondLst>
                              <p:cond delay="15500"/>
                            </p:stCondLst>
                            <p:childTnLst>
                              <p:par>
                                <p:cTn id="142" presetID="22" presetClass="entr" presetSubtype="4" fill="hold" grpId="0" nodeType="afterEffect">
                                  <p:stCondLst>
                                    <p:cond delay="0"/>
                                  </p:stCondLst>
                                  <p:childTnLst>
                                    <p:set>
                                      <p:cBhvr>
                                        <p:cTn id="143" dur="1" fill="hold">
                                          <p:stCondLst>
                                            <p:cond delay="0"/>
                                          </p:stCondLst>
                                        </p:cTn>
                                        <p:tgtEl>
                                          <p:spTgt spid="52"/>
                                        </p:tgtEl>
                                        <p:attrNameLst>
                                          <p:attrName>style.visibility</p:attrName>
                                        </p:attrNameLst>
                                      </p:cBhvr>
                                      <p:to>
                                        <p:strVal val="visible"/>
                                      </p:to>
                                    </p:set>
                                    <p:animEffect transition="in" filter="wipe(down)">
                                      <p:cBhvr>
                                        <p:cTn id="144" dur="500"/>
                                        <p:tgtEl>
                                          <p:spTgt spid="52"/>
                                        </p:tgtEl>
                                      </p:cBhvr>
                                    </p:animEffect>
                                  </p:childTnLst>
                                </p:cTn>
                              </p:par>
                            </p:childTnLst>
                          </p:cTn>
                        </p:par>
                        <p:par>
                          <p:cTn id="145" fill="hold">
                            <p:stCondLst>
                              <p:cond delay="16000"/>
                            </p:stCondLst>
                            <p:childTnLst>
                              <p:par>
                                <p:cTn id="146" presetID="2" presetClass="entr" presetSubtype="4" fill="hold" grpId="0" nodeType="after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additive="base">
                                        <p:cTn id="148" dur="500" fill="hold"/>
                                        <p:tgtEl>
                                          <p:spTgt spid="46"/>
                                        </p:tgtEl>
                                        <p:attrNameLst>
                                          <p:attrName>ppt_x</p:attrName>
                                        </p:attrNameLst>
                                      </p:cBhvr>
                                      <p:tavLst>
                                        <p:tav tm="0">
                                          <p:val>
                                            <p:strVal val="#ppt_x"/>
                                          </p:val>
                                        </p:tav>
                                        <p:tav tm="100000">
                                          <p:val>
                                            <p:strVal val="#ppt_x"/>
                                          </p:val>
                                        </p:tav>
                                      </p:tavLst>
                                    </p:anim>
                                    <p:anim calcmode="lin" valueType="num">
                                      <p:cBhvr additive="base">
                                        <p:cTn id="149" dur="500" fill="hold"/>
                                        <p:tgtEl>
                                          <p:spTgt spid="46"/>
                                        </p:tgtEl>
                                        <p:attrNameLst>
                                          <p:attrName>ppt_y</p:attrName>
                                        </p:attrNameLst>
                                      </p:cBhvr>
                                      <p:tavLst>
                                        <p:tav tm="0">
                                          <p:val>
                                            <p:strVal val="1+#ppt_h/2"/>
                                          </p:val>
                                        </p:tav>
                                        <p:tav tm="100000">
                                          <p:val>
                                            <p:strVal val="#ppt_y"/>
                                          </p:val>
                                        </p:tav>
                                      </p:tavLst>
                                    </p:anim>
                                  </p:childTnLst>
                                </p:cTn>
                              </p:par>
                            </p:childTnLst>
                          </p:cTn>
                        </p:par>
                        <p:par>
                          <p:cTn id="150" fill="hold">
                            <p:stCondLst>
                              <p:cond delay="16500"/>
                            </p:stCondLst>
                            <p:childTnLst>
                              <p:par>
                                <p:cTn id="151" presetID="9" presetClass="entr" presetSubtype="0" fill="hold" grpId="0" nodeType="after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dissolve">
                                      <p:cBhvr>
                                        <p:cTn id="153" dur="500"/>
                                        <p:tgtEl>
                                          <p:spTgt spid="41"/>
                                        </p:tgtEl>
                                      </p:cBhvr>
                                    </p:animEffect>
                                  </p:childTnLst>
                                </p:cTn>
                              </p:par>
                            </p:childTnLst>
                          </p:cTn>
                        </p:par>
                        <p:par>
                          <p:cTn id="154" fill="hold">
                            <p:stCondLst>
                              <p:cond delay="17000"/>
                            </p:stCondLst>
                            <p:childTnLst>
                              <p:par>
                                <p:cTn id="155" presetID="2" presetClass="entr" presetSubtype="4" fill="hold" grpId="0" nodeType="afterEffect">
                                  <p:stCondLst>
                                    <p:cond delay="0"/>
                                  </p:stCondLst>
                                  <p:childTnLst>
                                    <p:set>
                                      <p:cBhvr>
                                        <p:cTn id="156" dur="1" fill="hold">
                                          <p:stCondLst>
                                            <p:cond delay="0"/>
                                          </p:stCondLst>
                                        </p:cTn>
                                        <p:tgtEl>
                                          <p:spTgt spid="42"/>
                                        </p:tgtEl>
                                        <p:attrNameLst>
                                          <p:attrName>style.visibility</p:attrName>
                                        </p:attrNameLst>
                                      </p:cBhvr>
                                      <p:to>
                                        <p:strVal val="visible"/>
                                      </p:to>
                                    </p:set>
                                    <p:anim calcmode="lin" valueType="num">
                                      <p:cBhvr additive="base">
                                        <p:cTn id="157" dur="500" fill="hold"/>
                                        <p:tgtEl>
                                          <p:spTgt spid="42"/>
                                        </p:tgtEl>
                                        <p:attrNameLst>
                                          <p:attrName>ppt_x</p:attrName>
                                        </p:attrNameLst>
                                      </p:cBhvr>
                                      <p:tavLst>
                                        <p:tav tm="0">
                                          <p:val>
                                            <p:strVal val="#ppt_x"/>
                                          </p:val>
                                        </p:tav>
                                        <p:tav tm="100000">
                                          <p:val>
                                            <p:strVal val="#ppt_x"/>
                                          </p:val>
                                        </p:tav>
                                      </p:tavLst>
                                    </p:anim>
                                    <p:anim calcmode="lin" valueType="num">
                                      <p:cBhvr additive="base">
                                        <p:cTn id="158" dur="500" fill="hold"/>
                                        <p:tgtEl>
                                          <p:spTgt spid="42"/>
                                        </p:tgtEl>
                                        <p:attrNameLst>
                                          <p:attrName>ppt_y</p:attrName>
                                        </p:attrNameLst>
                                      </p:cBhvr>
                                      <p:tavLst>
                                        <p:tav tm="0">
                                          <p:val>
                                            <p:strVal val="1+#ppt_h/2"/>
                                          </p:val>
                                        </p:tav>
                                        <p:tav tm="100000">
                                          <p:val>
                                            <p:strVal val="#ppt_y"/>
                                          </p:val>
                                        </p:tav>
                                      </p:tavLst>
                                    </p:anim>
                                  </p:childTnLst>
                                </p:cTn>
                              </p:par>
                            </p:childTnLst>
                          </p:cTn>
                        </p:par>
                        <p:par>
                          <p:cTn id="159" fill="hold">
                            <p:stCondLst>
                              <p:cond delay="17500"/>
                            </p:stCondLst>
                            <p:childTnLst>
                              <p:par>
                                <p:cTn id="160" presetID="2" presetClass="entr" presetSubtype="4" fill="hold" grpId="0" nodeType="afterEffect">
                                  <p:stCondLst>
                                    <p:cond delay="0"/>
                                  </p:stCondLst>
                                  <p:childTnLst>
                                    <p:set>
                                      <p:cBhvr>
                                        <p:cTn id="161" dur="1" fill="hold">
                                          <p:stCondLst>
                                            <p:cond delay="0"/>
                                          </p:stCondLst>
                                        </p:cTn>
                                        <p:tgtEl>
                                          <p:spTgt spid="39"/>
                                        </p:tgtEl>
                                        <p:attrNameLst>
                                          <p:attrName>style.visibility</p:attrName>
                                        </p:attrNameLst>
                                      </p:cBhvr>
                                      <p:to>
                                        <p:strVal val="visible"/>
                                      </p:to>
                                    </p:set>
                                    <p:anim calcmode="lin" valueType="num">
                                      <p:cBhvr additive="base">
                                        <p:cTn id="162" dur="500" fill="hold"/>
                                        <p:tgtEl>
                                          <p:spTgt spid="39"/>
                                        </p:tgtEl>
                                        <p:attrNameLst>
                                          <p:attrName>ppt_x</p:attrName>
                                        </p:attrNameLst>
                                      </p:cBhvr>
                                      <p:tavLst>
                                        <p:tav tm="0">
                                          <p:val>
                                            <p:strVal val="#ppt_x"/>
                                          </p:val>
                                        </p:tav>
                                        <p:tav tm="100000">
                                          <p:val>
                                            <p:strVal val="#ppt_x"/>
                                          </p:val>
                                        </p:tav>
                                      </p:tavLst>
                                    </p:anim>
                                    <p:anim calcmode="lin" valueType="num">
                                      <p:cBhvr additive="base">
                                        <p:cTn id="163" dur="500" fill="hold"/>
                                        <p:tgtEl>
                                          <p:spTgt spid="39"/>
                                        </p:tgtEl>
                                        <p:attrNameLst>
                                          <p:attrName>ppt_y</p:attrName>
                                        </p:attrNameLst>
                                      </p:cBhvr>
                                      <p:tavLst>
                                        <p:tav tm="0">
                                          <p:val>
                                            <p:strVal val="1+#ppt_h/2"/>
                                          </p:val>
                                        </p:tav>
                                        <p:tav tm="100000">
                                          <p:val>
                                            <p:strVal val="#ppt_y"/>
                                          </p:val>
                                        </p:tav>
                                      </p:tavLst>
                                    </p:anim>
                                  </p:childTnLst>
                                </p:cTn>
                              </p:par>
                            </p:childTnLst>
                          </p:cTn>
                        </p:par>
                        <p:par>
                          <p:cTn id="164" fill="hold">
                            <p:stCondLst>
                              <p:cond delay="18000"/>
                            </p:stCondLst>
                            <p:childTnLst>
                              <p:par>
                                <p:cTn id="165" presetID="2" presetClass="entr" presetSubtype="4" fill="hold" grpId="0" nodeType="afterEffect">
                                  <p:stCondLst>
                                    <p:cond delay="0"/>
                                  </p:stCondLst>
                                  <p:childTnLst>
                                    <p:set>
                                      <p:cBhvr>
                                        <p:cTn id="166" dur="1" fill="hold">
                                          <p:stCondLst>
                                            <p:cond delay="0"/>
                                          </p:stCondLst>
                                        </p:cTn>
                                        <p:tgtEl>
                                          <p:spTgt spid="43"/>
                                        </p:tgtEl>
                                        <p:attrNameLst>
                                          <p:attrName>style.visibility</p:attrName>
                                        </p:attrNameLst>
                                      </p:cBhvr>
                                      <p:to>
                                        <p:strVal val="visible"/>
                                      </p:to>
                                    </p:set>
                                    <p:anim calcmode="lin" valueType="num">
                                      <p:cBhvr additive="base">
                                        <p:cTn id="167" dur="500" fill="hold"/>
                                        <p:tgtEl>
                                          <p:spTgt spid="43"/>
                                        </p:tgtEl>
                                        <p:attrNameLst>
                                          <p:attrName>ppt_x</p:attrName>
                                        </p:attrNameLst>
                                      </p:cBhvr>
                                      <p:tavLst>
                                        <p:tav tm="0">
                                          <p:val>
                                            <p:strVal val="#ppt_x"/>
                                          </p:val>
                                        </p:tav>
                                        <p:tav tm="100000">
                                          <p:val>
                                            <p:strVal val="#ppt_x"/>
                                          </p:val>
                                        </p:tav>
                                      </p:tavLst>
                                    </p:anim>
                                    <p:anim calcmode="lin" valueType="num">
                                      <p:cBhvr additive="base">
                                        <p:cTn id="168" dur="500" fill="hold"/>
                                        <p:tgtEl>
                                          <p:spTgt spid="43"/>
                                        </p:tgtEl>
                                        <p:attrNameLst>
                                          <p:attrName>ppt_y</p:attrName>
                                        </p:attrNameLst>
                                      </p:cBhvr>
                                      <p:tavLst>
                                        <p:tav tm="0">
                                          <p:val>
                                            <p:strVal val="1+#ppt_h/2"/>
                                          </p:val>
                                        </p:tav>
                                        <p:tav tm="100000">
                                          <p:val>
                                            <p:strVal val="#ppt_y"/>
                                          </p:val>
                                        </p:tav>
                                      </p:tavLst>
                                    </p:anim>
                                  </p:childTnLst>
                                </p:cTn>
                              </p:par>
                            </p:childTnLst>
                          </p:cTn>
                        </p:par>
                        <p:par>
                          <p:cTn id="169" fill="hold">
                            <p:stCondLst>
                              <p:cond delay="18500"/>
                            </p:stCondLst>
                            <p:childTnLst>
                              <p:par>
                                <p:cTn id="170" presetID="2" presetClass="entr" presetSubtype="4" fill="hold" grpId="0" nodeType="afterEffect">
                                  <p:stCondLst>
                                    <p:cond delay="0"/>
                                  </p:stCondLst>
                                  <p:childTnLst>
                                    <p:set>
                                      <p:cBhvr>
                                        <p:cTn id="171" dur="1" fill="hold">
                                          <p:stCondLst>
                                            <p:cond delay="0"/>
                                          </p:stCondLst>
                                        </p:cTn>
                                        <p:tgtEl>
                                          <p:spTgt spid="44"/>
                                        </p:tgtEl>
                                        <p:attrNameLst>
                                          <p:attrName>style.visibility</p:attrName>
                                        </p:attrNameLst>
                                      </p:cBhvr>
                                      <p:to>
                                        <p:strVal val="visible"/>
                                      </p:to>
                                    </p:set>
                                    <p:anim calcmode="lin" valueType="num">
                                      <p:cBhvr additive="base">
                                        <p:cTn id="172" dur="500" fill="hold"/>
                                        <p:tgtEl>
                                          <p:spTgt spid="44"/>
                                        </p:tgtEl>
                                        <p:attrNameLst>
                                          <p:attrName>ppt_x</p:attrName>
                                        </p:attrNameLst>
                                      </p:cBhvr>
                                      <p:tavLst>
                                        <p:tav tm="0">
                                          <p:val>
                                            <p:strVal val="#ppt_x"/>
                                          </p:val>
                                        </p:tav>
                                        <p:tav tm="100000">
                                          <p:val>
                                            <p:strVal val="#ppt_x"/>
                                          </p:val>
                                        </p:tav>
                                      </p:tavLst>
                                    </p:anim>
                                    <p:anim calcmode="lin" valueType="num">
                                      <p:cBhvr additive="base">
                                        <p:cTn id="173" dur="500" fill="hold"/>
                                        <p:tgtEl>
                                          <p:spTgt spid="44"/>
                                        </p:tgtEl>
                                        <p:attrNameLst>
                                          <p:attrName>ppt_y</p:attrName>
                                        </p:attrNameLst>
                                      </p:cBhvr>
                                      <p:tavLst>
                                        <p:tav tm="0">
                                          <p:val>
                                            <p:strVal val="1+#ppt_h/2"/>
                                          </p:val>
                                        </p:tav>
                                        <p:tav tm="100000">
                                          <p:val>
                                            <p:strVal val="#ppt_y"/>
                                          </p:val>
                                        </p:tav>
                                      </p:tavLst>
                                    </p:anim>
                                  </p:childTnLst>
                                </p:cTn>
                              </p:par>
                            </p:childTnLst>
                          </p:cTn>
                        </p:par>
                        <p:par>
                          <p:cTn id="174" fill="hold">
                            <p:stCondLst>
                              <p:cond delay="19000"/>
                            </p:stCondLst>
                            <p:childTnLst>
                              <p:par>
                                <p:cTn id="175" presetID="2" presetClass="entr" presetSubtype="4" fill="hold" grpId="0" nodeType="afterEffect">
                                  <p:stCondLst>
                                    <p:cond delay="0"/>
                                  </p:stCondLst>
                                  <p:childTnLst>
                                    <p:set>
                                      <p:cBhvr>
                                        <p:cTn id="176" dur="1" fill="hold">
                                          <p:stCondLst>
                                            <p:cond delay="0"/>
                                          </p:stCondLst>
                                        </p:cTn>
                                        <p:tgtEl>
                                          <p:spTgt spid="45"/>
                                        </p:tgtEl>
                                        <p:attrNameLst>
                                          <p:attrName>style.visibility</p:attrName>
                                        </p:attrNameLst>
                                      </p:cBhvr>
                                      <p:to>
                                        <p:strVal val="visible"/>
                                      </p:to>
                                    </p:set>
                                    <p:anim calcmode="lin" valueType="num">
                                      <p:cBhvr additive="base">
                                        <p:cTn id="177" dur="500" fill="hold"/>
                                        <p:tgtEl>
                                          <p:spTgt spid="45"/>
                                        </p:tgtEl>
                                        <p:attrNameLst>
                                          <p:attrName>ppt_x</p:attrName>
                                        </p:attrNameLst>
                                      </p:cBhvr>
                                      <p:tavLst>
                                        <p:tav tm="0">
                                          <p:val>
                                            <p:strVal val="#ppt_x"/>
                                          </p:val>
                                        </p:tav>
                                        <p:tav tm="100000">
                                          <p:val>
                                            <p:strVal val="#ppt_x"/>
                                          </p:val>
                                        </p:tav>
                                      </p:tavLst>
                                    </p:anim>
                                    <p:anim calcmode="lin" valueType="num">
                                      <p:cBhvr additive="base">
                                        <p:cTn id="178" dur="500" fill="hold"/>
                                        <p:tgtEl>
                                          <p:spTgt spid="45"/>
                                        </p:tgtEl>
                                        <p:attrNameLst>
                                          <p:attrName>ppt_y</p:attrName>
                                        </p:attrNameLst>
                                      </p:cBhvr>
                                      <p:tavLst>
                                        <p:tav tm="0">
                                          <p:val>
                                            <p:strVal val="1+#ppt_h/2"/>
                                          </p:val>
                                        </p:tav>
                                        <p:tav tm="100000">
                                          <p:val>
                                            <p:strVal val="#ppt_y"/>
                                          </p:val>
                                        </p:tav>
                                      </p:tavLst>
                                    </p:anim>
                                  </p:childTnLst>
                                </p:cTn>
                              </p:par>
                            </p:childTnLst>
                          </p:cTn>
                        </p:par>
                        <p:par>
                          <p:cTn id="179" fill="hold">
                            <p:stCondLst>
                              <p:cond delay="19500"/>
                            </p:stCondLst>
                            <p:childTnLst>
                              <p:par>
                                <p:cTn id="180" presetID="2" presetClass="entr" presetSubtype="4" fill="hold" grpId="0" nodeType="afterEffect">
                                  <p:stCondLst>
                                    <p:cond delay="0"/>
                                  </p:stCondLst>
                                  <p:childTnLst>
                                    <p:set>
                                      <p:cBhvr>
                                        <p:cTn id="181" dur="1" fill="hold">
                                          <p:stCondLst>
                                            <p:cond delay="0"/>
                                          </p:stCondLst>
                                        </p:cTn>
                                        <p:tgtEl>
                                          <p:spTgt spid="37"/>
                                        </p:tgtEl>
                                        <p:attrNameLst>
                                          <p:attrName>style.visibility</p:attrName>
                                        </p:attrNameLst>
                                      </p:cBhvr>
                                      <p:to>
                                        <p:strVal val="visible"/>
                                      </p:to>
                                    </p:set>
                                    <p:anim calcmode="lin" valueType="num">
                                      <p:cBhvr additive="base">
                                        <p:cTn id="182" dur="500" fill="hold"/>
                                        <p:tgtEl>
                                          <p:spTgt spid="37"/>
                                        </p:tgtEl>
                                        <p:attrNameLst>
                                          <p:attrName>ppt_x</p:attrName>
                                        </p:attrNameLst>
                                      </p:cBhvr>
                                      <p:tavLst>
                                        <p:tav tm="0">
                                          <p:val>
                                            <p:strVal val="#ppt_x"/>
                                          </p:val>
                                        </p:tav>
                                        <p:tav tm="100000">
                                          <p:val>
                                            <p:strVal val="#ppt_x"/>
                                          </p:val>
                                        </p:tav>
                                      </p:tavLst>
                                    </p:anim>
                                    <p:anim calcmode="lin" valueType="num">
                                      <p:cBhvr additive="base">
                                        <p:cTn id="183" dur="500" fill="hold"/>
                                        <p:tgtEl>
                                          <p:spTgt spid="37"/>
                                        </p:tgtEl>
                                        <p:attrNameLst>
                                          <p:attrName>ppt_y</p:attrName>
                                        </p:attrNameLst>
                                      </p:cBhvr>
                                      <p:tavLst>
                                        <p:tav tm="0">
                                          <p:val>
                                            <p:strVal val="1+#ppt_h/2"/>
                                          </p:val>
                                        </p:tav>
                                        <p:tav tm="100000">
                                          <p:val>
                                            <p:strVal val="#ppt_y"/>
                                          </p:val>
                                        </p:tav>
                                      </p:tavLst>
                                    </p:anim>
                                  </p:childTnLst>
                                </p:cTn>
                              </p:par>
                            </p:childTnLst>
                          </p:cTn>
                        </p:par>
                        <p:par>
                          <p:cTn id="184" fill="hold">
                            <p:stCondLst>
                              <p:cond delay="20000"/>
                            </p:stCondLst>
                            <p:childTnLst>
                              <p:par>
                                <p:cTn id="185" presetID="5" presetClass="entr" presetSubtype="10" fill="hold" grpId="0" nodeType="afterEffect">
                                  <p:stCondLst>
                                    <p:cond delay="0"/>
                                  </p:stCondLst>
                                  <p:childTnLst>
                                    <p:set>
                                      <p:cBhvr>
                                        <p:cTn id="186" dur="1" fill="hold">
                                          <p:stCondLst>
                                            <p:cond delay="0"/>
                                          </p:stCondLst>
                                        </p:cTn>
                                        <p:tgtEl>
                                          <p:spTgt spid="47"/>
                                        </p:tgtEl>
                                        <p:attrNameLst>
                                          <p:attrName>style.visibility</p:attrName>
                                        </p:attrNameLst>
                                      </p:cBhvr>
                                      <p:to>
                                        <p:strVal val="visible"/>
                                      </p:to>
                                    </p:set>
                                    <p:animEffect transition="in" filter="checkerboard(across)">
                                      <p:cBhvr>
                                        <p:cTn id="187" dur="500"/>
                                        <p:tgtEl>
                                          <p:spTgt spid="47"/>
                                        </p:tgtEl>
                                      </p:cBhvr>
                                    </p:animEffect>
                                  </p:childTnLst>
                                </p:cTn>
                              </p:par>
                            </p:childTnLst>
                          </p:cTn>
                        </p:par>
                        <p:par>
                          <p:cTn id="188" fill="hold">
                            <p:stCondLst>
                              <p:cond delay="20500"/>
                            </p:stCondLst>
                            <p:childTnLst>
                              <p:par>
                                <p:cTn id="189" presetID="2" presetClass="entr" presetSubtype="4" fill="hold" grpId="0" nodeType="afterEffect">
                                  <p:stCondLst>
                                    <p:cond delay="0"/>
                                  </p:stCondLst>
                                  <p:childTnLst>
                                    <p:set>
                                      <p:cBhvr>
                                        <p:cTn id="190" dur="1" fill="hold">
                                          <p:stCondLst>
                                            <p:cond delay="0"/>
                                          </p:stCondLst>
                                        </p:cTn>
                                        <p:tgtEl>
                                          <p:spTgt spid="48"/>
                                        </p:tgtEl>
                                        <p:attrNameLst>
                                          <p:attrName>style.visibility</p:attrName>
                                        </p:attrNameLst>
                                      </p:cBhvr>
                                      <p:to>
                                        <p:strVal val="visible"/>
                                      </p:to>
                                    </p:set>
                                    <p:anim calcmode="lin" valueType="num">
                                      <p:cBhvr additive="base">
                                        <p:cTn id="191" dur="500" fill="hold"/>
                                        <p:tgtEl>
                                          <p:spTgt spid="48"/>
                                        </p:tgtEl>
                                        <p:attrNameLst>
                                          <p:attrName>ppt_x</p:attrName>
                                        </p:attrNameLst>
                                      </p:cBhvr>
                                      <p:tavLst>
                                        <p:tav tm="0">
                                          <p:val>
                                            <p:strVal val="#ppt_x"/>
                                          </p:val>
                                        </p:tav>
                                        <p:tav tm="100000">
                                          <p:val>
                                            <p:strVal val="#ppt_x"/>
                                          </p:val>
                                        </p:tav>
                                      </p:tavLst>
                                    </p:anim>
                                    <p:anim calcmode="lin" valueType="num">
                                      <p:cBhvr additive="base">
                                        <p:cTn id="19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53" presetClass="entr" presetSubtype="0" fill="hold" grpId="2" nodeType="clickEffect">
                                  <p:stCondLst>
                                    <p:cond delay="0"/>
                                  </p:stCondLst>
                                  <p:childTnLst>
                                    <p:set>
                                      <p:cBhvr>
                                        <p:cTn id="196" dur="1" fill="hold">
                                          <p:stCondLst>
                                            <p:cond delay="0"/>
                                          </p:stCondLst>
                                        </p:cTn>
                                        <p:tgtEl>
                                          <p:spTgt spid="31"/>
                                        </p:tgtEl>
                                        <p:attrNameLst>
                                          <p:attrName>style.visibility</p:attrName>
                                        </p:attrNameLst>
                                      </p:cBhvr>
                                      <p:to>
                                        <p:strVal val="visible"/>
                                      </p:to>
                                    </p:set>
                                    <p:anim calcmode="lin" valueType="num">
                                      <p:cBhvr>
                                        <p:cTn id="197" dur="500" fill="hold"/>
                                        <p:tgtEl>
                                          <p:spTgt spid="31"/>
                                        </p:tgtEl>
                                        <p:attrNameLst>
                                          <p:attrName>ppt_w</p:attrName>
                                        </p:attrNameLst>
                                      </p:cBhvr>
                                      <p:tavLst>
                                        <p:tav tm="0">
                                          <p:val>
                                            <p:fltVal val="0"/>
                                          </p:val>
                                        </p:tav>
                                        <p:tav tm="100000">
                                          <p:val>
                                            <p:strVal val="#ppt_w"/>
                                          </p:val>
                                        </p:tav>
                                      </p:tavLst>
                                    </p:anim>
                                    <p:anim calcmode="lin" valueType="num">
                                      <p:cBhvr>
                                        <p:cTn id="198" dur="500" fill="hold"/>
                                        <p:tgtEl>
                                          <p:spTgt spid="31"/>
                                        </p:tgtEl>
                                        <p:attrNameLst>
                                          <p:attrName>ppt_h</p:attrName>
                                        </p:attrNameLst>
                                      </p:cBhvr>
                                      <p:tavLst>
                                        <p:tav tm="0">
                                          <p:val>
                                            <p:fltVal val="0"/>
                                          </p:val>
                                        </p:tav>
                                        <p:tav tm="100000">
                                          <p:val>
                                            <p:strVal val="#ppt_h"/>
                                          </p:val>
                                        </p:tav>
                                      </p:tavLst>
                                    </p:anim>
                                    <p:animEffect transition="in" filter="fade">
                                      <p:cBhvr>
                                        <p:cTn id="199" dur="500"/>
                                        <p:tgtEl>
                                          <p:spTgt spid="31"/>
                                        </p:tgtEl>
                                      </p:cBhvr>
                                    </p:animEffect>
                                  </p:childTnLst>
                                </p:cTn>
                              </p:par>
                            </p:childTnLst>
                          </p:cTn>
                        </p:par>
                        <p:par>
                          <p:cTn id="200" fill="hold">
                            <p:stCondLst>
                              <p:cond delay="500"/>
                            </p:stCondLst>
                            <p:childTnLst>
                              <p:par>
                                <p:cTn id="201" presetID="53" presetClass="entr" presetSubtype="0" fill="hold" grpId="0" nodeType="afterEffect">
                                  <p:stCondLst>
                                    <p:cond delay="0"/>
                                  </p:stCondLst>
                                  <p:childTnLst>
                                    <p:set>
                                      <p:cBhvr>
                                        <p:cTn id="202" dur="1" fill="hold">
                                          <p:stCondLst>
                                            <p:cond delay="0"/>
                                          </p:stCondLst>
                                        </p:cTn>
                                        <p:tgtEl>
                                          <p:spTgt spid="50"/>
                                        </p:tgtEl>
                                        <p:attrNameLst>
                                          <p:attrName>style.visibility</p:attrName>
                                        </p:attrNameLst>
                                      </p:cBhvr>
                                      <p:to>
                                        <p:strVal val="visible"/>
                                      </p:to>
                                    </p:set>
                                    <p:anim calcmode="lin" valueType="num">
                                      <p:cBhvr>
                                        <p:cTn id="203" dur="500" fill="hold"/>
                                        <p:tgtEl>
                                          <p:spTgt spid="50"/>
                                        </p:tgtEl>
                                        <p:attrNameLst>
                                          <p:attrName>ppt_w</p:attrName>
                                        </p:attrNameLst>
                                      </p:cBhvr>
                                      <p:tavLst>
                                        <p:tav tm="0">
                                          <p:val>
                                            <p:fltVal val="0"/>
                                          </p:val>
                                        </p:tav>
                                        <p:tav tm="100000">
                                          <p:val>
                                            <p:strVal val="#ppt_w"/>
                                          </p:val>
                                        </p:tav>
                                      </p:tavLst>
                                    </p:anim>
                                    <p:anim calcmode="lin" valueType="num">
                                      <p:cBhvr>
                                        <p:cTn id="204" dur="500" fill="hold"/>
                                        <p:tgtEl>
                                          <p:spTgt spid="50"/>
                                        </p:tgtEl>
                                        <p:attrNameLst>
                                          <p:attrName>ppt_h</p:attrName>
                                        </p:attrNameLst>
                                      </p:cBhvr>
                                      <p:tavLst>
                                        <p:tav tm="0">
                                          <p:val>
                                            <p:fltVal val="0"/>
                                          </p:val>
                                        </p:tav>
                                        <p:tav tm="100000">
                                          <p:val>
                                            <p:strVal val="#ppt_h"/>
                                          </p:val>
                                        </p:tav>
                                      </p:tavLst>
                                    </p:anim>
                                    <p:animEffect transition="in" filter="fade">
                                      <p:cBhvr>
                                        <p:cTn id="205" dur="500"/>
                                        <p:tgtEl>
                                          <p:spTgt spid="50"/>
                                        </p:tgtEl>
                                      </p:cBhvr>
                                    </p:animEffect>
                                  </p:childTnLst>
                                </p:cTn>
                              </p:par>
                            </p:childTnLst>
                          </p:cTn>
                        </p:par>
                      </p:childTnLst>
                    </p:cTn>
                  </p:par>
                  <p:par>
                    <p:cTn id="206" fill="hold">
                      <p:stCondLst>
                        <p:cond delay="indefinite"/>
                      </p:stCondLst>
                      <p:childTnLst>
                        <p:par>
                          <p:cTn id="207" fill="hold">
                            <p:stCondLst>
                              <p:cond delay="0"/>
                            </p:stCondLst>
                            <p:childTnLst>
                              <p:par>
                                <p:cTn id="208" presetID="53" presetClass="entr" presetSubtype="0" fill="hold" grpId="1" nodeType="clickEffect">
                                  <p:stCondLst>
                                    <p:cond delay="0"/>
                                  </p:stCondLst>
                                  <p:childTnLst>
                                    <p:set>
                                      <p:cBhvr>
                                        <p:cTn id="209" dur="1" fill="hold">
                                          <p:stCondLst>
                                            <p:cond delay="0"/>
                                          </p:stCondLst>
                                        </p:cTn>
                                        <p:tgtEl>
                                          <p:spTgt spid="43"/>
                                        </p:tgtEl>
                                        <p:attrNameLst>
                                          <p:attrName>style.visibility</p:attrName>
                                        </p:attrNameLst>
                                      </p:cBhvr>
                                      <p:to>
                                        <p:strVal val="visible"/>
                                      </p:to>
                                    </p:set>
                                    <p:anim calcmode="lin" valueType="num">
                                      <p:cBhvr>
                                        <p:cTn id="210" dur="500" fill="hold"/>
                                        <p:tgtEl>
                                          <p:spTgt spid="43"/>
                                        </p:tgtEl>
                                        <p:attrNameLst>
                                          <p:attrName>ppt_w</p:attrName>
                                        </p:attrNameLst>
                                      </p:cBhvr>
                                      <p:tavLst>
                                        <p:tav tm="0">
                                          <p:val>
                                            <p:fltVal val="0"/>
                                          </p:val>
                                        </p:tav>
                                        <p:tav tm="100000">
                                          <p:val>
                                            <p:strVal val="#ppt_w"/>
                                          </p:val>
                                        </p:tav>
                                      </p:tavLst>
                                    </p:anim>
                                    <p:anim calcmode="lin" valueType="num">
                                      <p:cBhvr>
                                        <p:cTn id="211" dur="500" fill="hold"/>
                                        <p:tgtEl>
                                          <p:spTgt spid="43"/>
                                        </p:tgtEl>
                                        <p:attrNameLst>
                                          <p:attrName>ppt_h</p:attrName>
                                        </p:attrNameLst>
                                      </p:cBhvr>
                                      <p:tavLst>
                                        <p:tav tm="0">
                                          <p:val>
                                            <p:fltVal val="0"/>
                                          </p:val>
                                        </p:tav>
                                        <p:tav tm="100000">
                                          <p:val>
                                            <p:strVal val="#ppt_h"/>
                                          </p:val>
                                        </p:tav>
                                      </p:tavLst>
                                    </p:anim>
                                    <p:animEffect transition="in" filter="fade">
                                      <p:cBhvr>
                                        <p:cTn id="212" dur="500"/>
                                        <p:tgtEl>
                                          <p:spTgt spid="43"/>
                                        </p:tgtEl>
                                      </p:cBhvr>
                                    </p:animEffect>
                                  </p:childTnLst>
                                </p:cTn>
                              </p:par>
                            </p:childTnLst>
                          </p:cTn>
                        </p:par>
                        <p:par>
                          <p:cTn id="213" fill="hold">
                            <p:stCondLst>
                              <p:cond delay="500"/>
                            </p:stCondLst>
                            <p:childTnLst>
                              <p:par>
                                <p:cTn id="214" presetID="53" presetClass="entr" presetSubtype="0" fill="hold" grpId="0" nodeType="afterEffect">
                                  <p:stCondLst>
                                    <p:cond delay="0"/>
                                  </p:stCondLst>
                                  <p:childTnLst>
                                    <p:set>
                                      <p:cBhvr>
                                        <p:cTn id="215" dur="1" fill="hold">
                                          <p:stCondLst>
                                            <p:cond delay="0"/>
                                          </p:stCondLst>
                                        </p:cTn>
                                        <p:tgtEl>
                                          <p:spTgt spid="57"/>
                                        </p:tgtEl>
                                        <p:attrNameLst>
                                          <p:attrName>style.visibility</p:attrName>
                                        </p:attrNameLst>
                                      </p:cBhvr>
                                      <p:to>
                                        <p:strVal val="visible"/>
                                      </p:to>
                                    </p:set>
                                    <p:anim calcmode="lin" valueType="num">
                                      <p:cBhvr>
                                        <p:cTn id="216" dur="500" fill="hold"/>
                                        <p:tgtEl>
                                          <p:spTgt spid="57"/>
                                        </p:tgtEl>
                                        <p:attrNameLst>
                                          <p:attrName>ppt_w</p:attrName>
                                        </p:attrNameLst>
                                      </p:cBhvr>
                                      <p:tavLst>
                                        <p:tav tm="0">
                                          <p:val>
                                            <p:fltVal val="0"/>
                                          </p:val>
                                        </p:tav>
                                        <p:tav tm="100000">
                                          <p:val>
                                            <p:strVal val="#ppt_w"/>
                                          </p:val>
                                        </p:tav>
                                      </p:tavLst>
                                    </p:anim>
                                    <p:anim calcmode="lin" valueType="num">
                                      <p:cBhvr>
                                        <p:cTn id="217" dur="500" fill="hold"/>
                                        <p:tgtEl>
                                          <p:spTgt spid="57"/>
                                        </p:tgtEl>
                                        <p:attrNameLst>
                                          <p:attrName>ppt_h</p:attrName>
                                        </p:attrNameLst>
                                      </p:cBhvr>
                                      <p:tavLst>
                                        <p:tav tm="0">
                                          <p:val>
                                            <p:fltVal val="0"/>
                                          </p:val>
                                        </p:tav>
                                        <p:tav tm="100000">
                                          <p:val>
                                            <p:strVal val="#ppt_h"/>
                                          </p:val>
                                        </p:tav>
                                      </p:tavLst>
                                    </p:anim>
                                    <p:animEffect transition="in" filter="fade">
                                      <p:cBhvr>
                                        <p:cTn id="218" dur="500"/>
                                        <p:tgtEl>
                                          <p:spTgt spid="57"/>
                                        </p:tgtEl>
                                      </p:cBhvr>
                                    </p:animEffect>
                                  </p:childTnLst>
                                </p:cTn>
                              </p:par>
                            </p:childTnLst>
                          </p:cTn>
                        </p:par>
                        <p:par>
                          <p:cTn id="219" fill="hold">
                            <p:stCondLst>
                              <p:cond delay="1000"/>
                            </p:stCondLst>
                            <p:childTnLst>
                              <p:par>
                                <p:cTn id="220" presetID="53" presetClass="entr" presetSubtype="0" fill="hold" grpId="0" nodeType="afterEffect">
                                  <p:stCondLst>
                                    <p:cond delay="0"/>
                                  </p:stCondLst>
                                  <p:childTnLst>
                                    <p:set>
                                      <p:cBhvr>
                                        <p:cTn id="221" dur="1" fill="hold">
                                          <p:stCondLst>
                                            <p:cond delay="0"/>
                                          </p:stCondLst>
                                        </p:cTn>
                                        <p:tgtEl>
                                          <p:spTgt spid="56"/>
                                        </p:tgtEl>
                                        <p:attrNameLst>
                                          <p:attrName>style.visibility</p:attrName>
                                        </p:attrNameLst>
                                      </p:cBhvr>
                                      <p:to>
                                        <p:strVal val="visible"/>
                                      </p:to>
                                    </p:set>
                                    <p:anim calcmode="lin" valueType="num">
                                      <p:cBhvr>
                                        <p:cTn id="222" dur="500" fill="hold"/>
                                        <p:tgtEl>
                                          <p:spTgt spid="56"/>
                                        </p:tgtEl>
                                        <p:attrNameLst>
                                          <p:attrName>ppt_w</p:attrName>
                                        </p:attrNameLst>
                                      </p:cBhvr>
                                      <p:tavLst>
                                        <p:tav tm="0">
                                          <p:val>
                                            <p:fltVal val="0"/>
                                          </p:val>
                                        </p:tav>
                                        <p:tav tm="100000">
                                          <p:val>
                                            <p:strVal val="#ppt_w"/>
                                          </p:val>
                                        </p:tav>
                                      </p:tavLst>
                                    </p:anim>
                                    <p:anim calcmode="lin" valueType="num">
                                      <p:cBhvr>
                                        <p:cTn id="223" dur="500" fill="hold"/>
                                        <p:tgtEl>
                                          <p:spTgt spid="56"/>
                                        </p:tgtEl>
                                        <p:attrNameLst>
                                          <p:attrName>ppt_h</p:attrName>
                                        </p:attrNameLst>
                                      </p:cBhvr>
                                      <p:tavLst>
                                        <p:tav tm="0">
                                          <p:val>
                                            <p:fltVal val="0"/>
                                          </p:val>
                                        </p:tav>
                                        <p:tav tm="100000">
                                          <p:val>
                                            <p:strVal val="#ppt_h"/>
                                          </p:val>
                                        </p:tav>
                                      </p:tavLst>
                                    </p:anim>
                                    <p:animEffect transition="in" filter="fade">
                                      <p:cBhvr>
                                        <p:cTn id="224" dur="500"/>
                                        <p:tgtEl>
                                          <p:spTgt spid="56"/>
                                        </p:tgtEl>
                                      </p:cBhvr>
                                    </p:animEffect>
                                  </p:childTnLst>
                                </p:cTn>
                              </p:par>
                            </p:childTnLst>
                          </p:cTn>
                        </p:par>
                      </p:childTnLst>
                    </p:cTn>
                  </p:par>
                  <p:par>
                    <p:cTn id="225" fill="hold">
                      <p:stCondLst>
                        <p:cond delay="indefinite"/>
                      </p:stCondLst>
                      <p:childTnLst>
                        <p:par>
                          <p:cTn id="226" fill="hold">
                            <p:stCondLst>
                              <p:cond delay="0"/>
                            </p:stCondLst>
                            <p:childTnLst>
                              <p:par>
                                <p:cTn id="227" presetID="53" presetClass="entr" presetSubtype="0" fill="hold" grpId="1" nodeType="clickEffect">
                                  <p:stCondLst>
                                    <p:cond delay="0"/>
                                  </p:stCondLst>
                                  <p:childTnLst>
                                    <p:set>
                                      <p:cBhvr>
                                        <p:cTn id="228" dur="1" fill="hold">
                                          <p:stCondLst>
                                            <p:cond delay="0"/>
                                          </p:stCondLst>
                                        </p:cTn>
                                        <p:tgtEl>
                                          <p:spTgt spid="44"/>
                                        </p:tgtEl>
                                        <p:attrNameLst>
                                          <p:attrName>style.visibility</p:attrName>
                                        </p:attrNameLst>
                                      </p:cBhvr>
                                      <p:to>
                                        <p:strVal val="visible"/>
                                      </p:to>
                                    </p:set>
                                    <p:anim calcmode="lin" valueType="num">
                                      <p:cBhvr>
                                        <p:cTn id="229" dur="500" fill="hold"/>
                                        <p:tgtEl>
                                          <p:spTgt spid="44"/>
                                        </p:tgtEl>
                                        <p:attrNameLst>
                                          <p:attrName>ppt_w</p:attrName>
                                        </p:attrNameLst>
                                      </p:cBhvr>
                                      <p:tavLst>
                                        <p:tav tm="0">
                                          <p:val>
                                            <p:fltVal val="0"/>
                                          </p:val>
                                        </p:tav>
                                        <p:tav tm="100000">
                                          <p:val>
                                            <p:strVal val="#ppt_w"/>
                                          </p:val>
                                        </p:tav>
                                      </p:tavLst>
                                    </p:anim>
                                    <p:anim calcmode="lin" valueType="num">
                                      <p:cBhvr>
                                        <p:cTn id="230" dur="500" fill="hold"/>
                                        <p:tgtEl>
                                          <p:spTgt spid="44"/>
                                        </p:tgtEl>
                                        <p:attrNameLst>
                                          <p:attrName>ppt_h</p:attrName>
                                        </p:attrNameLst>
                                      </p:cBhvr>
                                      <p:tavLst>
                                        <p:tav tm="0">
                                          <p:val>
                                            <p:fltVal val="0"/>
                                          </p:val>
                                        </p:tav>
                                        <p:tav tm="100000">
                                          <p:val>
                                            <p:strVal val="#ppt_h"/>
                                          </p:val>
                                        </p:tav>
                                      </p:tavLst>
                                    </p:anim>
                                    <p:animEffect transition="in" filter="fade">
                                      <p:cBhvr>
                                        <p:cTn id="231" dur="500"/>
                                        <p:tgtEl>
                                          <p:spTgt spid="44"/>
                                        </p:tgtEl>
                                      </p:cBhvr>
                                    </p:animEffect>
                                  </p:childTnLst>
                                </p:cTn>
                              </p:par>
                            </p:childTnLst>
                          </p:cTn>
                        </p:par>
                        <p:par>
                          <p:cTn id="232" fill="hold">
                            <p:stCondLst>
                              <p:cond delay="500"/>
                            </p:stCondLst>
                            <p:childTnLst>
                              <p:par>
                                <p:cTn id="233" presetID="53" presetClass="entr" presetSubtype="0" fill="hold" grpId="1" nodeType="afterEffect">
                                  <p:stCondLst>
                                    <p:cond delay="0"/>
                                  </p:stCondLst>
                                  <p:childTnLst>
                                    <p:set>
                                      <p:cBhvr>
                                        <p:cTn id="234" dur="1" fill="hold">
                                          <p:stCondLst>
                                            <p:cond delay="0"/>
                                          </p:stCondLst>
                                        </p:cTn>
                                        <p:tgtEl>
                                          <p:spTgt spid="45"/>
                                        </p:tgtEl>
                                        <p:attrNameLst>
                                          <p:attrName>style.visibility</p:attrName>
                                        </p:attrNameLst>
                                      </p:cBhvr>
                                      <p:to>
                                        <p:strVal val="visible"/>
                                      </p:to>
                                    </p:set>
                                    <p:anim calcmode="lin" valueType="num">
                                      <p:cBhvr>
                                        <p:cTn id="235" dur="500" fill="hold"/>
                                        <p:tgtEl>
                                          <p:spTgt spid="45"/>
                                        </p:tgtEl>
                                        <p:attrNameLst>
                                          <p:attrName>ppt_w</p:attrName>
                                        </p:attrNameLst>
                                      </p:cBhvr>
                                      <p:tavLst>
                                        <p:tav tm="0">
                                          <p:val>
                                            <p:fltVal val="0"/>
                                          </p:val>
                                        </p:tav>
                                        <p:tav tm="100000">
                                          <p:val>
                                            <p:strVal val="#ppt_w"/>
                                          </p:val>
                                        </p:tav>
                                      </p:tavLst>
                                    </p:anim>
                                    <p:anim calcmode="lin" valueType="num">
                                      <p:cBhvr>
                                        <p:cTn id="236" dur="500" fill="hold"/>
                                        <p:tgtEl>
                                          <p:spTgt spid="45"/>
                                        </p:tgtEl>
                                        <p:attrNameLst>
                                          <p:attrName>ppt_h</p:attrName>
                                        </p:attrNameLst>
                                      </p:cBhvr>
                                      <p:tavLst>
                                        <p:tav tm="0">
                                          <p:val>
                                            <p:fltVal val="0"/>
                                          </p:val>
                                        </p:tav>
                                        <p:tav tm="100000">
                                          <p:val>
                                            <p:strVal val="#ppt_h"/>
                                          </p:val>
                                        </p:tav>
                                      </p:tavLst>
                                    </p:anim>
                                    <p:animEffect transition="in" filter="fade">
                                      <p:cBhvr>
                                        <p:cTn id="237" dur="500"/>
                                        <p:tgtEl>
                                          <p:spTgt spid="45"/>
                                        </p:tgtEl>
                                      </p:cBhvr>
                                    </p:animEffect>
                                  </p:childTnLst>
                                </p:cTn>
                              </p:par>
                            </p:childTnLst>
                          </p:cTn>
                        </p:par>
                        <p:par>
                          <p:cTn id="238" fill="hold">
                            <p:stCondLst>
                              <p:cond delay="1000"/>
                            </p:stCondLst>
                            <p:childTnLst>
                              <p:par>
                                <p:cTn id="239" presetID="53" presetClass="entr" presetSubtype="0" fill="hold" grpId="0" nodeType="afterEffect">
                                  <p:stCondLst>
                                    <p:cond delay="0"/>
                                  </p:stCondLst>
                                  <p:childTnLst>
                                    <p:set>
                                      <p:cBhvr>
                                        <p:cTn id="240" dur="1" fill="hold">
                                          <p:stCondLst>
                                            <p:cond delay="0"/>
                                          </p:stCondLst>
                                        </p:cTn>
                                        <p:tgtEl>
                                          <p:spTgt spid="54"/>
                                        </p:tgtEl>
                                        <p:attrNameLst>
                                          <p:attrName>style.visibility</p:attrName>
                                        </p:attrNameLst>
                                      </p:cBhvr>
                                      <p:to>
                                        <p:strVal val="visible"/>
                                      </p:to>
                                    </p:set>
                                    <p:anim calcmode="lin" valueType="num">
                                      <p:cBhvr>
                                        <p:cTn id="241" dur="500" fill="hold"/>
                                        <p:tgtEl>
                                          <p:spTgt spid="54"/>
                                        </p:tgtEl>
                                        <p:attrNameLst>
                                          <p:attrName>ppt_w</p:attrName>
                                        </p:attrNameLst>
                                      </p:cBhvr>
                                      <p:tavLst>
                                        <p:tav tm="0">
                                          <p:val>
                                            <p:fltVal val="0"/>
                                          </p:val>
                                        </p:tav>
                                        <p:tav tm="100000">
                                          <p:val>
                                            <p:strVal val="#ppt_w"/>
                                          </p:val>
                                        </p:tav>
                                      </p:tavLst>
                                    </p:anim>
                                    <p:anim calcmode="lin" valueType="num">
                                      <p:cBhvr>
                                        <p:cTn id="242" dur="500" fill="hold"/>
                                        <p:tgtEl>
                                          <p:spTgt spid="54"/>
                                        </p:tgtEl>
                                        <p:attrNameLst>
                                          <p:attrName>ppt_h</p:attrName>
                                        </p:attrNameLst>
                                      </p:cBhvr>
                                      <p:tavLst>
                                        <p:tav tm="0">
                                          <p:val>
                                            <p:fltVal val="0"/>
                                          </p:val>
                                        </p:tav>
                                        <p:tav tm="100000">
                                          <p:val>
                                            <p:strVal val="#ppt_h"/>
                                          </p:val>
                                        </p:tav>
                                      </p:tavLst>
                                    </p:anim>
                                    <p:animEffect transition="in" filter="fade">
                                      <p:cBhvr>
                                        <p:cTn id="243" dur="500"/>
                                        <p:tgtEl>
                                          <p:spTgt spid="54"/>
                                        </p:tgtEl>
                                      </p:cBhvr>
                                    </p:animEffect>
                                  </p:childTnLst>
                                </p:cTn>
                              </p:par>
                            </p:childTnLst>
                          </p:cTn>
                        </p:par>
                        <p:par>
                          <p:cTn id="244" fill="hold">
                            <p:stCondLst>
                              <p:cond delay="1500"/>
                            </p:stCondLst>
                            <p:childTnLst>
                              <p:par>
                                <p:cTn id="245" presetID="53" presetClass="entr" presetSubtype="0" fill="hold" grpId="0" nodeType="afterEffect">
                                  <p:stCondLst>
                                    <p:cond delay="0"/>
                                  </p:stCondLst>
                                  <p:childTnLst>
                                    <p:set>
                                      <p:cBhvr>
                                        <p:cTn id="246" dur="1" fill="hold">
                                          <p:stCondLst>
                                            <p:cond delay="0"/>
                                          </p:stCondLst>
                                        </p:cTn>
                                        <p:tgtEl>
                                          <p:spTgt spid="55"/>
                                        </p:tgtEl>
                                        <p:attrNameLst>
                                          <p:attrName>style.visibility</p:attrName>
                                        </p:attrNameLst>
                                      </p:cBhvr>
                                      <p:to>
                                        <p:strVal val="visible"/>
                                      </p:to>
                                    </p:set>
                                    <p:anim calcmode="lin" valueType="num">
                                      <p:cBhvr>
                                        <p:cTn id="247" dur="500" fill="hold"/>
                                        <p:tgtEl>
                                          <p:spTgt spid="55"/>
                                        </p:tgtEl>
                                        <p:attrNameLst>
                                          <p:attrName>ppt_w</p:attrName>
                                        </p:attrNameLst>
                                      </p:cBhvr>
                                      <p:tavLst>
                                        <p:tav tm="0">
                                          <p:val>
                                            <p:fltVal val="0"/>
                                          </p:val>
                                        </p:tav>
                                        <p:tav tm="100000">
                                          <p:val>
                                            <p:strVal val="#ppt_w"/>
                                          </p:val>
                                        </p:tav>
                                      </p:tavLst>
                                    </p:anim>
                                    <p:anim calcmode="lin" valueType="num">
                                      <p:cBhvr>
                                        <p:cTn id="248" dur="500" fill="hold"/>
                                        <p:tgtEl>
                                          <p:spTgt spid="55"/>
                                        </p:tgtEl>
                                        <p:attrNameLst>
                                          <p:attrName>ppt_h</p:attrName>
                                        </p:attrNameLst>
                                      </p:cBhvr>
                                      <p:tavLst>
                                        <p:tav tm="0">
                                          <p:val>
                                            <p:fltVal val="0"/>
                                          </p:val>
                                        </p:tav>
                                        <p:tav tm="100000">
                                          <p:val>
                                            <p:strVal val="#ppt_h"/>
                                          </p:val>
                                        </p:tav>
                                      </p:tavLst>
                                    </p:anim>
                                    <p:animEffect transition="in" filter="fade">
                                      <p:cBhvr>
                                        <p:cTn id="249" dur="500"/>
                                        <p:tgtEl>
                                          <p:spTgt spid="55"/>
                                        </p:tgtEl>
                                      </p:cBhvr>
                                    </p:animEffect>
                                  </p:childTnLst>
                                </p:cTn>
                              </p:par>
                            </p:childTnLst>
                          </p:cTn>
                        </p:par>
                      </p:childTnLst>
                    </p:cTn>
                  </p:par>
                  <p:par>
                    <p:cTn id="250" fill="hold">
                      <p:stCondLst>
                        <p:cond delay="indefinite"/>
                      </p:stCondLst>
                      <p:childTnLst>
                        <p:par>
                          <p:cTn id="251" fill="hold">
                            <p:stCondLst>
                              <p:cond delay="0"/>
                            </p:stCondLst>
                            <p:childTnLst>
                              <p:par>
                                <p:cTn id="252" presetID="63" presetClass="path" presetSubtype="0" accel="50000" decel="50000" fill="hold" grpId="1" nodeType="clickEffect">
                                  <p:stCondLst>
                                    <p:cond delay="0"/>
                                  </p:stCondLst>
                                  <p:childTnLst>
                                    <p:animMotion origin="layout" path="M -1.11111E-6 -3.51689E-7 L 0.35139 0.34452 " pathEditMode="relative" rAng="0" ptsTypes="AA">
                                      <p:cBhvr>
                                        <p:cTn id="253" dur="2000" fill="hold"/>
                                        <p:tgtEl>
                                          <p:spTgt spid="53"/>
                                        </p:tgtEl>
                                        <p:attrNameLst>
                                          <p:attrName>ppt_x</p:attrName>
                                          <p:attrName>ppt_y</p:attrName>
                                        </p:attrNameLst>
                                      </p:cBhvr>
                                      <p:rCtr x="176" y="172"/>
                                    </p:animMotion>
                                  </p:childTnLst>
                                </p:cTn>
                              </p:par>
                            </p:childTnLst>
                          </p:cTn>
                        </p:par>
                      </p:childTnLst>
                    </p:cTn>
                  </p:par>
                  <p:par>
                    <p:cTn id="254" fill="hold">
                      <p:stCondLst>
                        <p:cond delay="indefinite"/>
                      </p:stCondLst>
                      <p:childTnLst>
                        <p:par>
                          <p:cTn id="255" fill="hold">
                            <p:stCondLst>
                              <p:cond delay="0"/>
                            </p:stCondLst>
                            <p:childTnLst>
                              <p:par>
                                <p:cTn id="256" presetID="6" presetClass="emph" presetSubtype="0" fill="hold" grpId="0" nodeType="clickEffect">
                                  <p:stCondLst>
                                    <p:cond delay="0"/>
                                  </p:stCondLst>
                                  <p:childTnLst>
                                    <p:animScale>
                                      <p:cBhvr>
                                        <p:cTn id="257" dur="2000" fill="hold"/>
                                        <p:tgtEl>
                                          <p:spTgt spid="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4" grpId="0" animBg="1"/>
      <p:bldP spid="17" grpId="0" animBg="1"/>
      <p:bldP spid="24" grpId="0" animBg="1"/>
      <p:bldP spid="28" grpId="0" animBg="1"/>
      <p:bldP spid="31" grpId="0" animBg="1"/>
      <p:bldP spid="31" grpId="1" animBg="1"/>
      <p:bldP spid="31" grpId="2" animBg="1"/>
      <p:bldP spid="33" grpId="0" build="allAtOnce" animBg="1"/>
      <p:bldP spid="36" grpId="0" animBg="1"/>
      <p:bldP spid="40" grpId="0"/>
      <p:bldP spid="41" grpId="0" animBg="1"/>
      <p:bldP spid="42" grpId="0" animBg="1"/>
      <p:bldP spid="46" grpId="0" animBg="1"/>
      <p:bldP spid="47" grpId="0" animBg="1"/>
      <p:bldP spid="48" grpId="0" animBg="1"/>
      <p:bldP spid="49" grpId="0" animBg="1"/>
      <p:bldP spid="52" grpId="0" animBg="1"/>
      <p:bldP spid="39" grpId="0" animBg="1"/>
      <p:bldP spid="43" grpId="0" animBg="1"/>
      <p:bldP spid="43" grpId="1" animBg="1"/>
      <p:bldP spid="44" grpId="0" animBg="1"/>
      <p:bldP spid="44" grpId="1" animBg="1"/>
      <p:bldP spid="45" grpId="0" animBg="1"/>
      <p:bldP spid="45" grpId="1" animBg="1"/>
      <p:bldP spid="37" grpId="0" animBg="1"/>
      <p:bldP spid="50" grpId="0"/>
      <p:bldP spid="53" grpId="0"/>
      <p:bldP spid="53" grpId="1"/>
      <p:bldP spid="54" grpId="0"/>
      <p:bldP spid="55" grpId="0"/>
      <p:bldP spid="56" grpId="0"/>
      <p:bldP spid="57" grpId="0"/>
      <p:bldP spid="819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685800"/>
            <a:ext cx="8572528" cy="609600"/>
          </a:xfrm>
        </p:spPr>
        <p:txBody>
          <a:bodyPr/>
          <a:lstStyle/>
          <a:p>
            <a:r>
              <a:rPr lang="ko-KR" altLang="en-US" sz="2800" dirty="0" smtClean="0"/>
              <a:t>어디에서도 공식적으로 확인할 수 없는 관련정보</a:t>
            </a:r>
            <a:endParaRPr lang="ko-KR" altLang="en-US" sz="2800" dirty="0"/>
          </a:p>
        </p:txBody>
      </p:sp>
      <p:pic>
        <p:nvPicPr>
          <p:cNvPr id="53251" name="Picture 3"/>
          <p:cNvPicPr>
            <a:picLocks noChangeAspect="1" noChangeArrowheads="1"/>
          </p:cNvPicPr>
          <p:nvPr/>
        </p:nvPicPr>
        <p:blipFill>
          <a:blip r:embed="rId2" cstate="print"/>
          <a:srcRect/>
          <a:stretch>
            <a:fillRect/>
          </a:stretch>
        </p:blipFill>
        <p:spPr bwMode="auto">
          <a:xfrm>
            <a:off x="723873" y="1337519"/>
            <a:ext cx="3857652" cy="5215703"/>
          </a:xfrm>
          <a:prstGeom prst="rect">
            <a:avLst/>
          </a:prstGeom>
          <a:noFill/>
          <a:ln w="9525">
            <a:solidFill>
              <a:schemeClr val="tx1"/>
            </a:solid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4857751" y="1428736"/>
            <a:ext cx="3828329" cy="4929222"/>
          </a:xfrm>
          <a:prstGeom prst="rect">
            <a:avLst/>
          </a:prstGeom>
          <a:noFill/>
          <a:ln w="9525">
            <a:solidFill>
              <a:schemeClr val="accent1"/>
            </a:solidFill>
            <a:miter lim="800000"/>
            <a:headEnd/>
            <a:tailEnd/>
          </a:ln>
          <a:effectLst/>
        </p:spPr>
      </p:pic>
      <p:sp>
        <p:nvSpPr>
          <p:cNvPr id="7" name="Rectangle 6"/>
          <p:cNvSpPr/>
          <p:nvPr/>
        </p:nvSpPr>
        <p:spPr>
          <a:xfrm>
            <a:off x="4857752" y="4643446"/>
            <a:ext cx="1143008" cy="428628"/>
          </a:xfrm>
          <a:prstGeom prst="rect">
            <a:avLst/>
          </a:prstGeom>
          <a:solidFill>
            <a:srgbClr val="FFFF0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6929454" y="3143248"/>
            <a:ext cx="1714512" cy="253916"/>
          </a:xfrm>
          <a:prstGeom prst="rect">
            <a:avLst/>
          </a:prstGeom>
          <a:solidFill>
            <a:schemeClr val="bg1"/>
          </a:solidFill>
          <a:ln>
            <a:solidFill>
              <a:schemeClr val="accent1"/>
            </a:solidFill>
          </a:ln>
        </p:spPr>
        <p:txBody>
          <a:bodyPr wrap="square" rtlCol="0">
            <a:spAutoFit/>
          </a:bodyPr>
          <a:lstStyle/>
          <a:p>
            <a:pPr algn="ctr"/>
            <a:r>
              <a:rPr lang="ko-KR" altLang="en-US" sz="1050" dirty="0" smtClean="0"/>
              <a:t>중장기 자산취득 발생내역</a:t>
            </a:r>
            <a:r>
              <a:rPr lang="en-US" altLang="ko-KR" sz="1050" dirty="0" smtClean="0"/>
              <a:t>?</a:t>
            </a:r>
            <a:endParaRPr lang="ko-KR" altLang="en-US" sz="1050" dirty="0"/>
          </a:p>
        </p:txBody>
      </p:sp>
      <p:cxnSp>
        <p:nvCxnSpPr>
          <p:cNvPr id="10" name="Curved Connector 9"/>
          <p:cNvCxnSpPr>
            <a:stCxn id="8" idx="2"/>
            <a:endCxn id="7" idx="3"/>
          </p:cNvCxnSpPr>
          <p:nvPr/>
        </p:nvCxnSpPr>
        <p:spPr>
          <a:xfrm rot="5400000">
            <a:off x="6163437" y="3234487"/>
            <a:ext cx="1460596" cy="178595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29454" y="3746588"/>
            <a:ext cx="1714512" cy="577081"/>
          </a:xfrm>
          <a:prstGeom prst="rect">
            <a:avLst/>
          </a:prstGeom>
          <a:solidFill>
            <a:schemeClr val="bg1"/>
          </a:solidFill>
          <a:ln>
            <a:solidFill>
              <a:schemeClr val="accent1"/>
            </a:solidFill>
          </a:ln>
        </p:spPr>
        <p:txBody>
          <a:bodyPr wrap="square" rtlCol="0">
            <a:spAutoFit/>
          </a:bodyPr>
          <a:lstStyle/>
          <a:p>
            <a:pPr algn="ctr"/>
            <a:r>
              <a:rPr lang="ko-KR" altLang="en-US" sz="1050" dirty="0" smtClean="0"/>
              <a:t>만약 잘못된 것이라면</a:t>
            </a:r>
            <a:r>
              <a:rPr lang="en-US" altLang="ko-KR" sz="1050" dirty="0" smtClean="0"/>
              <a:t>?</a:t>
            </a:r>
          </a:p>
          <a:p>
            <a:pPr algn="ctr"/>
            <a:endParaRPr lang="en-US" altLang="ko-KR" sz="1050" dirty="0" smtClean="0"/>
          </a:p>
          <a:p>
            <a:pPr algn="ctr"/>
            <a:r>
              <a:rPr lang="ko-KR" altLang="en-US" sz="1050" dirty="0" smtClean="0"/>
              <a:t>여타 에너지공기업에서는</a:t>
            </a:r>
            <a:r>
              <a:rPr lang="en-US" altLang="ko-KR" sz="1050" dirty="0" smtClean="0"/>
              <a:t>?</a:t>
            </a:r>
            <a:endParaRPr lang="ko-KR" altLang="en-US" sz="105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500"/>
                                        <p:tgtEl>
                                          <p:spTgt spid="10"/>
                                        </p:tgtEl>
                                      </p:cBhvr>
                                    </p:animEffect>
                                  </p:childTnLst>
                                </p:cTn>
                              </p:par>
                            </p:childTnLst>
                          </p:cTn>
                        </p:par>
                        <p:par>
                          <p:cTn id="21" fill="hold">
                            <p:stCondLst>
                              <p:cond delay="500"/>
                            </p:stCondLst>
                            <p:childTnLst>
                              <p:par>
                                <p:cTn id="22" presetID="53"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
          <p:cNvSpPr>
            <a:spLocks noChangeArrowheads="1" noChangeShapeType="1" noTextEdit="1"/>
          </p:cNvSpPr>
          <p:nvPr/>
        </p:nvSpPr>
        <p:spPr bwMode="auto">
          <a:xfrm>
            <a:off x="7286644" y="3714750"/>
            <a:ext cx="1571606" cy="530225"/>
          </a:xfrm>
          <a:prstGeom prst="rect">
            <a:avLst/>
          </a:prstGeom>
        </p:spPr>
        <p:txBody>
          <a:bodyPr wrap="none" fromWordArt="1">
            <a:prstTxWarp prst="textPlain">
              <a:avLst>
                <a:gd name="adj" fmla="val 50000"/>
              </a:avLst>
            </a:prstTxWarp>
          </a:bodyPr>
          <a:lstStyle/>
          <a:p>
            <a:pPr algn="ctr"/>
            <a:r>
              <a:rPr lang="ko-KR" altLang="en-US" sz="2800" kern="10" dirty="0" smtClean="0">
                <a:ln w="9525">
                  <a:solidFill>
                    <a:schemeClr val="tx1"/>
                  </a:solidFill>
                  <a:round/>
                  <a:headEnd/>
                  <a:tailEnd/>
                </a:ln>
                <a:latin typeface="Times New Roman"/>
                <a:cs typeface="Times New Roman"/>
              </a:rPr>
              <a:t>마무리 요약</a:t>
            </a:r>
            <a:endParaRPr lang="ko-KR" altLang="en-US" sz="2800" kern="10" dirty="0">
              <a:ln w="9525">
                <a:solidFill>
                  <a:schemeClr val="tx1"/>
                </a:solidFill>
                <a:round/>
                <a:headEnd/>
                <a:tailEnd/>
              </a:ln>
              <a:latin typeface="Times New Roman"/>
              <a:cs typeface="Times New Roman"/>
            </a:endParaRPr>
          </a:p>
        </p:txBody>
      </p:sp>
      <p:sp>
        <p:nvSpPr>
          <p:cNvPr id="81923" name="Rectangle 3"/>
          <p:cNvSpPr>
            <a:spLocks noChangeArrowheads="1"/>
          </p:cNvSpPr>
          <p:nvPr/>
        </p:nvSpPr>
        <p:spPr bwMode="auto">
          <a:xfrm>
            <a:off x="4643438" y="4286250"/>
            <a:ext cx="4319587" cy="150813"/>
          </a:xfrm>
          <a:prstGeom prst="rect">
            <a:avLst/>
          </a:prstGeom>
          <a:solidFill>
            <a:srgbClr val="33CC33"/>
          </a:solidFill>
          <a:ln w="9525">
            <a:noFill/>
            <a:miter lim="800000"/>
            <a:headEnd/>
            <a:tailEnd/>
          </a:ln>
        </p:spPr>
        <p:txBody>
          <a:bodyPr wrap="none" anchor="ctr"/>
          <a:lstStyle/>
          <a:p>
            <a:r>
              <a:rPr lang="en-US" altLang="ko-KR"/>
              <a:t> </a:t>
            </a:r>
            <a:endParaRPr lang="ko-KR" altLang="en-US"/>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이미 발생한 </a:t>
            </a:r>
            <a:r>
              <a:rPr lang="en-US" altLang="ko-KR" dirty="0" smtClean="0"/>
              <a:t>LNG </a:t>
            </a:r>
            <a:r>
              <a:rPr lang="ko-KR" altLang="en-US" dirty="0" smtClean="0"/>
              <a:t>수급불균형</a:t>
            </a:r>
            <a:endParaRPr lang="ko-KR" altLang="en-US" dirty="0"/>
          </a:p>
        </p:txBody>
      </p:sp>
      <p:graphicFrame>
        <p:nvGraphicFramePr>
          <p:cNvPr id="15" name="차트 8"/>
          <p:cNvGraphicFramePr>
            <a:graphicFrameLocks noGrp="1"/>
          </p:cNvGraphicFramePr>
          <p:nvPr>
            <p:ph idx="1"/>
          </p:nvPr>
        </p:nvGraphicFramePr>
        <p:xfrm>
          <a:off x="533400" y="1371600"/>
          <a:ext cx="8153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Freeform 17"/>
          <p:cNvSpPr/>
          <p:nvPr/>
        </p:nvSpPr>
        <p:spPr>
          <a:xfrm>
            <a:off x="3413760" y="3595370"/>
            <a:ext cx="4968240" cy="819150"/>
          </a:xfrm>
          <a:custGeom>
            <a:avLst/>
            <a:gdLst>
              <a:gd name="connsiteX0" fmla="*/ 0 w 4968240"/>
              <a:gd name="connsiteY0" fmla="*/ 229870 h 819150"/>
              <a:gd name="connsiteX1" fmla="*/ 1051560 w 4968240"/>
              <a:gd name="connsiteY1" fmla="*/ 92710 h 819150"/>
              <a:gd name="connsiteX2" fmla="*/ 2598420 w 4968240"/>
              <a:gd name="connsiteY2" fmla="*/ 786130 h 819150"/>
              <a:gd name="connsiteX3" fmla="*/ 4968240 w 4968240"/>
              <a:gd name="connsiteY3" fmla="*/ 290830 h 819150"/>
            </a:gdLst>
            <a:ahLst/>
            <a:cxnLst>
              <a:cxn ang="0">
                <a:pos x="connsiteX0" y="connsiteY0"/>
              </a:cxn>
              <a:cxn ang="0">
                <a:pos x="connsiteX1" y="connsiteY1"/>
              </a:cxn>
              <a:cxn ang="0">
                <a:pos x="connsiteX2" y="connsiteY2"/>
              </a:cxn>
              <a:cxn ang="0">
                <a:pos x="connsiteX3" y="connsiteY3"/>
              </a:cxn>
            </a:cxnLst>
            <a:rect l="l" t="t" r="r" b="b"/>
            <a:pathLst>
              <a:path w="4968240" h="819150">
                <a:moveTo>
                  <a:pt x="0" y="229870"/>
                </a:moveTo>
                <a:cubicBezTo>
                  <a:pt x="309245" y="114935"/>
                  <a:pt x="618490" y="0"/>
                  <a:pt x="1051560" y="92710"/>
                </a:cubicBezTo>
                <a:cubicBezTo>
                  <a:pt x="1484630" y="185420"/>
                  <a:pt x="1945640" y="753110"/>
                  <a:pt x="2598420" y="786130"/>
                </a:cubicBezTo>
                <a:cubicBezTo>
                  <a:pt x="3251200" y="819150"/>
                  <a:pt x="4109720" y="554990"/>
                  <a:pt x="4968240" y="29083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9" name="Freeform 18"/>
          <p:cNvSpPr/>
          <p:nvPr/>
        </p:nvSpPr>
        <p:spPr>
          <a:xfrm>
            <a:off x="4366260" y="2400300"/>
            <a:ext cx="3901440" cy="1981200"/>
          </a:xfrm>
          <a:custGeom>
            <a:avLst/>
            <a:gdLst>
              <a:gd name="connsiteX0" fmla="*/ 0 w 3901440"/>
              <a:gd name="connsiteY0" fmla="*/ 1234440 h 1981200"/>
              <a:gd name="connsiteX1" fmla="*/ 487680 w 3901440"/>
              <a:gd name="connsiteY1" fmla="*/ 1463040 h 1981200"/>
              <a:gd name="connsiteX2" fmla="*/ 1158240 w 3901440"/>
              <a:gd name="connsiteY2" fmla="*/ 1874520 h 1981200"/>
              <a:gd name="connsiteX3" fmla="*/ 1661160 w 3901440"/>
              <a:gd name="connsiteY3" fmla="*/ 1981200 h 1981200"/>
              <a:gd name="connsiteX4" fmla="*/ 2240280 w 3901440"/>
              <a:gd name="connsiteY4" fmla="*/ 1958340 h 1981200"/>
              <a:gd name="connsiteX5" fmla="*/ 3299460 w 3901440"/>
              <a:gd name="connsiteY5" fmla="*/ 1714500 h 1981200"/>
              <a:gd name="connsiteX6" fmla="*/ 3901440 w 3901440"/>
              <a:gd name="connsiteY6" fmla="*/ 1546860 h 1981200"/>
              <a:gd name="connsiteX7" fmla="*/ 3573780 w 3901440"/>
              <a:gd name="connsiteY7" fmla="*/ 1219200 h 1981200"/>
              <a:gd name="connsiteX8" fmla="*/ 3261360 w 3901440"/>
              <a:gd name="connsiteY8" fmla="*/ 1226820 h 1981200"/>
              <a:gd name="connsiteX9" fmla="*/ 2941320 w 3901440"/>
              <a:gd name="connsiteY9" fmla="*/ 0 h 1981200"/>
              <a:gd name="connsiteX10" fmla="*/ 1318260 w 3901440"/>
              <a:gd name="connsiteY10" fmla="*/ 38100 h 1981200"/>
              <a:gd name="connsiteX11" fmla="*/ 662940 w 3901440"/>
              <a:gd name="connsiteY11" fmla="*/ 609600 h 1981200"/>
              <a:gd name="connsiteX12" fmla="*/ 335280 w 3901440"/>
              <a:gd name="connsiteY12" fmla="*/ 990600 h 1981200"/>
              <a:gd name="connsiteX13" fmla="*/ 0 w 3901440"/>
              <a:gd name="connsiteY13" fmla="*/ 123444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01440" h="1981200">
                <a:moveTo>
                  <a:pt x="0" y="1234440"/>
                </a:moveTo>
                <a:lnTo>
                  <a:pt x="487680" y="1463040"/>
                </a:lnTo>
                <a:lnTo>
                  <a:pt x="1158240" y="1874520"/>
                </a:lnTo>
                <a:lnTo>
                  <a:pt x="1661160" y="1981200"/>
                </a:lnTo>
                <a:lnTo>
                  <a:pt x="2240280" y="1958340"/>
                </a:lnTo>
                <a:lnTo>
                  <a:pt x="3299460" y="1714500"/>
                </a:lnTo>
                <a:lnTo>
                  <a:pt x="3901440" y="1546860"/>
                </a:lnTo>
                <a:lnTo>
                  <a:pt x="3573780" y="1219200"/>
                </a:lnTo>
                <a:lnTo>
                  <a:pt x="3261360" y="1226820"/>
                </a:lnTo>
                <a:lnTo>
                  <a:pt x="2941320" y="0"/>
                </a:lnTo>
                <a:lnTo>
                  <a:pt x="1318260" y="38100"/>
                </a:lnTo>
                <a:lnTo>
                  <a:pt x="662940" y="609600"/>
                </a:lnTo>
                <a:lnTo>
                  <a:pt x="335280" y="990600"/>
                </a:lnTo>
                <a:lnTo>
                  <a:pt x="0" y="1234440"/>
                </a:lnTo>
                <a:close/>
              </a:path>
            </a:pathLst>
          </a:cu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ectangle 19"/>
          <p:cNvSpPr/>
          <p:nvPr/>
        </p:nvSpPr>
        <p:spPr>
          <a:xfrm>
            <a:off x="4714876" y="2643182"/>
            <a:ext cx="3323346" cy="369332"/>
          </a:xfrm>
          <a:prstGeom prst="rect">
            <a:avLst/>
          </a:prstGeom>
          <a:solidFill>
            <a:schemeClr val="bg1"/>
          </a:solidFill>
          <a:ln>
            <a:solidFill>
              <a:schemeClr val="tx1"/>
            </a:solidFill>
          </a:ln>
        </p:spPr>
        <p:txBody>
          <a:bodyPr wrap="none">
            <a:spAutoFit/>
          </a:bodyPr>
          <a:lstStyle/>
          <a:p>
            <a:r>
              <a:rPr lang="ko-KR" altLang="en-US" dirty="0" smtClean="0"/>
              <a:t>전세계적 </a:t>
            </a:r>
            <a:r>
              <a:rPr lang="en-US" altLang="ko-KR" dirty="0" smtClean="0"/>
              <a:t>Shale</a:t>
            </a:r>
            <a:r>
              <a:rPr lang="ko-KR" altLang="en-US" dirty="0" smtClean="0"/>
              <a:t>가스 개발의 혜택</a:t>
            </a:r>
            <a:r>
              <a:rPr lang="en-US" altLang="ko-KR" dirty="0" smtClean="0"/>
              <a:t>?</a:t>
            </a:r>
            <a:endParaRPr lang="ko-KR" altLang="en-US" dirty="0"/>
          </a:p>
        </p:txBody>
      </p:sp>
      <p:sp>
        <p:nvSpPr>
          <p:cNvPr id="7" name="Rectangle 6"/>
          <p:cNvSpPr/>
          <p:nvPr/>
        </p:nvSpPr>
        <p:spPr>
          <a:xfrm>
            <a:off x="4714876" y="1928802"/>
            <a:ext cx="3357586" cy="369332"/>
          </a:xfrm>
          <a:prstGeom prst="rect">
            <a:avLst/>
          </a:prstGeom>
          <a:solidFill>
            <a:schemeClr val="bg1"/>
          </a:solidFill>
          <a:ln>
            <a:solidFill>
              <a:schemeClr val="tx1"/>
            </a:solidFill>
          </a:ln>
        </p:spPr>
        <p:txBody>
          <a:bodyPr wrap="square">
            <a:spAutoFit/>
          </a:bodyPr>
          <a:lstStyle/>
          <a:p>
            <a:r>
              <a:rPr lang="en-US" altLang="ko-KR" dirty="0" smtClean="0"/>
              <a:t>2020</a:t>
            </a:r>
            <a:r>
              <a:rPr lang="ko-KR" altLang="en-US" dirty="0" smtClean="0"/>
              <a:t>년까지 </a:t>
            </a:r>
            <a:r>
              <a:rPr lang="en-US" altLang="ko-KR" dirty="0" smtClean="0"/>
              <a:t>Shale</a:t>
            </a:r>
            <a:r>
              <a:rPr lang="ko-KR" altLang="en-US" dirty="0" smtClean="0"/>
              <a:t>가스 </a:t>
            </a:r>
            <a:r>
              <a:rPr lang="en-US" altLang="ko-KR" dirty="0" smtClean="0"/>
              <a:t>20%?</a:t>
            </a:r>
            <a:endParaRPr lang="ko-KR" alt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strips(downRight)">
                                      <p:cBhvr>
                                        <p:cTn id="7" dur="500"/>
                                        <p:tgtEl>
                                          <p:spTgt spid="15">
                                            <p:graphicEl>
                                              <a:chart seriesIdx="-3" categoryIdx="-3" bldStep="gridLegend"/>
                                            </p:graphic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strips(downRight)">
                                      <p:cBhvr>
                                        <p:cTn id="11" dur="500"/>
                                        <p:tgtEl>
                                          <p:spTgt spid="15">
                                            <p:graphicEl>
                                              <a:chart seriesIdx="0" categoryIdx="-4" bldStep="series"/>
                                            </p:graphic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strips(downRight)">
                                      <p:cBhvr>
                                        <p:cTn id="15" dur="500"/>
                                        <p:tgtEl>
                                          <p:spTgt spid="15">
                                            <p:graphicEl>
                                              <a:chart seriesIdx="1" categoryIdx="-4" bldStep="series"/>
                                            </p:graphic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5">
                                            <p:graphicEl>
                                              <a:chart seriesIdx="2" categoryIdx="-4" bldStep="series"/>
                                            </p:graphicEl>
                                          </p:spTgt>
                                        </p:tgtEl>
                                        <p:attrNameLst>
                                          <p:attrName>style.visibility</p:attrName>
                                        </p:attrNameLst>
                                      </p:cBhvr>
                                      <p:to>
                                        <p:strVal val="visible"/>
                                      </p:to>
                                    </p:set>
                                    <p:animEffect transition="in" filter="strips(downRight)">
                                      <p:cBhvr>
                                        <p:cTn id="19" dur="500"/>
                                        <p:tgtEl>
                                          <p:spTgt spid="15">
                                            <p:graphicEl>
                                              <a:chart seriesIdx="2" categoryIdx="-4" bldStep="series"/>
                                            </p:graphic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5">
                                            <p:graphicEl>
                                              <a:chart seriesIdx="3" categoryIdx="-4" bldStep="series"/>
                                            </p:graphicEl>
                                          </p:spTgt>
                                        </p:tgtEl>
                                        <p:attrNameLst>
                                          <p:attrName>style.visibility</p:attrName>
                                        </p:attrNameLst>
                                      </p:cBhvr>
                                      <p:to>
                                        <p:strVal val="visible"/>
                                      </p:to>
                                    </p:set>
                                    <p:animEffect transition="in" filter="strips(downRight)">
                                      <p:cBhvr>
                                        <p:cTn id="23" dur="500"/>
                                        <p:tgtEl>
                                          <p:spTgt spid="15">
                                            <p:graphicEl>
                                              <a:chart seriesIdx="3" categoryIdx="-4" bldStep="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5">
                                            <p:graphicEl>
                                              <a:chart seriesIdx="4" categoryIdx="-4" bldStep="series"/>
                                            </p:graphicEl>
                                          </p:spTgt>
                                        </p:tgtEl>
                                        <p:attrNameLst>
                                          <p:attrName>style.visibility</p:attrName>
                                        </p:attrNameLst>
                                      </p:cBhvr>
                                      <p:to>
                                        <p:strVal val="visible"/>
                                      </p:to>
                                    </p:set>
                                    <p:animEffect transition="in" filter="strips(downRight)">
                                      <p:cBhvr>
                                        <p:cTn id="28" dur="500"/>
                                        <p:tgtEl>
                                          <p:spTgt spid="15">
                                            <p:graphicEl>
                                              <a:chart seriesIdx="4" categoryIdx="-4" bldStep="series"/>
                                            </p:graphicEl>
                                          </p:spTgt>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upRigh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Chart bld="series"/>
        </p:bldSub>
      </p:bldGraphic>
      <p:bldP spid="18" grpId="0" animBg="1"/>
      <p:bldP spid="19" grpId="0" animBg="1"/>
      <p:bldP spid="20"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319028" y="845090"/>
            <a:ext cx="2691763" cy="369332"/>
          </a:xfrm>
          <a:prstGeom prst="rect">
            <a:avLst/>
          </a:prstGeom>
          <a:solidFill>
            <a:srgbClr val="E7F4D8"/>
          </a:solidFill>
          <a:ln>
            <a:solidFill>
              <a:schemeClr val="tx1"/>
            </a:solidFill>
          </a:ln>
        </p:spPr>
        <p:txBody>
          <a:bodyPr wrap="none">
            <a:spAutoFit/>
          </a:bodyPr>
          <a:lstStyle/>
          <a:p>
            <a:r>
              <a:rPr lang="en-US" altLang="ko-KR" dirty="0" smtClean="0"/>
              <a:t>Shale</a:t>
            </a:r>
            <a:r>
              <a:rPr lang="ko-KR" altLang="en-US" dirty="0" smtClean="0"/>
              <a:t>가스 논의활성화 시점</a:t>
            </a:r>
            <a:endParaRPr lang="ko-KR" altLang="en-US" dirty="0"/>
          </a:p>
        </p:txBody>
      </p:sp>
      <p:sp>
        <p:nvSpPr>
          <p:cNvPr id="2" name="Title 1"/>
          <p:cNvSpPr>
            <a:spLocks noGrp="1"/>
          </p:cNvSpPr>
          <p:nvPr>
            <p:ph type="title"/>
          </p:nvPr>
        </p:nvSpPr>
        <p:spPr/>
        <p:txBody>
          <a:bodyPr/>
          <a:lstStyle/>
          <a:p>
            <a:r>
              <a:rPr lang="ko-KR" altLang="en-US" dirty="0" smtClean="0"/>
              <a:t>짧은 </a:t>
            </a:r>
            <a:r>
              <a:rPr lang="en-US" altLang="ko-KR" dirty="0" smtClean="0"/>
              <a:t>1</a:t>
            </a:r>
            <a:r>
              <a:rPr lang="ko-KR" altLang="en-US" dirty="0" smtClean="0"/>
              <a:t>년반동안 서두른 이유</a:t>
            </a:r>
            <a:r>
              <a:rPr lang="en-US" altLang="ko-KR" dirty="0" smtClean="0"/>
              <a:t>?</a:t>
            </a:r>
            <a:endParaRPr lang="ko-KR" altLang="en-US" dirty="0"/>
          </a:p>
        </p:txBody>
      </p:sp>
      <p:graphicFrame>
        <p:nvGraphicFramePr>
          <p:cNvPr id="6" name="Content Placeholder 5"/>
          <p:cNvGraphicFramePr>
            <a:graphicFrameLocks noGrp="1"/>
          </p:cNvGraphicFramePr>
          <p:nvPr>
            <p:ph idx="1"/>
          </p:nvPr>
        </p:nvGraphicFramePr>
        <p:xfrm>
          <a:off x="533400" y="1371600"/>
          <a:ext cx="81534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hape 11"/>
          <p:cNvCxnSpPr>
            <a:stCxn id="8" idx="2"/>
            <a:endCxn id="7" idx="1"/>
          </p:cNvCxnSpPr>
          <p:nvPr/>
        </p:nvCxnSpPr>
        <p:spPr>
          <a:xfrm rot="16200000" flipH="1">
            <a:off x="6062880" y="2455268"/>
            <a:ext cx="1983181" cy="1035851"/>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2910" y="1643050"/>
            <a:ext cx="1500198" cy="307777"/>
          </a:xfrm>
          <a:prstGeom prst="rect">
            <a:avLst/>
          </a:prstGeom>
          <a:noFill/>
        </p:spPr>
        <p:txBody>
          <a:bodyPr wrap="square" rtlCol="0">
            <a:spAutoFit/>
          </a:bodyPr>
          <a:lstStyle/>
          <a:p>
            <a:r>
              <a:rPr lang="en-US" altLang="ko-KR" sz="1400" dirty="0" smtClean="0"/>
              <a:t>(</a:t>
            </a:r>
            <a:r>
              <a:rPr lang="ko-KR" altLang="en-US" sz="1400" dirty="0" smtClean="0"/>
              <a:t>단위</a:t>
            </a:r>
            <a:r>
              <a:rPr lang="en-US" altLang="ko-KR" sz="1400" dirty="0" smtClean="0"/>
              <a:t>: </a:t>
            </a:r>
            <a:r>
              <a:rPr lang="ko-KR" altLang="en-US" sz="1400" dirty="0" smtClean="0"/>
              <a:t>천톤</a:t>
            </a:r>
            <a:r>
              <a:rPr lang="en-US" altLang="ko-KR" sz="1400" dirty="0" smtClean="0"/>
              <a:t>)</a:t>
            </a:r>
            <a:endParaRPr lang="ko-KR" altLang="en-US" sz="1400" dirty="0"/>
          </a:p>
        </p:txBody>
      </p:sp>
      <p:cxnSp>
        <p:nvCxnSpPr>
          <p:cNvPr id="11" name="Straight Arrow Connector 10"/>
          <p:cNvCxnSpPr/>
          <p:nvPr/>
        </p:nvCxnSpPr>
        <p:spPr>
          <a:xfrm rot="5400000" flipH="1" flipV="1">
            <a:off x="4822734" y="3465420"/>
            <a:ext cx="4783356"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215074" y="5857892"/>
            <a:ext cx="1714512" cy="584775"/>
          </a:xfrm>
          <a:prstGeom prst="rect">
            <a:avLst/>
          </a:prstGeom>
          <a:solidFill>
            <a:srgbClr val="92D050">
              <a:alpha val="18000"/>
            </a:srgbClr>
          </a:solidFill>
          <a:ln>
            <a:solidFill>
              <a:schemeClr val="accent1"/>
            </a:solidFill>
          </a:ln>
        </p:spPr>
        <p:txBody>
          <a:bodyPr wrap="square">
            <a:spAutoFit/>
          </a:bodyPr>
          <a:lstStyle/>
          <a:p>
            <a:r>
              <a:rPr lang="en-US" altLang="ko-KR" sz="800" dirty="0" smtClean="0"/>
              <a:t>Source: “Modern Shale Gas Development in the United States: A Primer”, April, 2009: NETL, U.S. DOE</a:t>
            </a:r>
            <a:endParaRPr lang="ko-KR" altLang="en-US" sz="800" dirty="0"/>
          </a:p>
        </p:txBody>
      </p:sp>
      <p:sp>
        <p:nvSpPr>
          <p:cNvPr id="8" name="직사각형 9"/>
          <p:cNvSpPr/>
          <p:nvPr/>
        </p:nvSpPr>
        <p:spPr>
          <a:xfrm>
            <a:off x="5715008" y="1643050"/>
            <a:ext cx="1643074" cy="338554"/>
          </a:xfrm>
          <a:prstGeom prst="rect">
            <a:avLst/>
          </a:prstGeom>
          <a:solidFill>
            <a:schemeClr val="bg1"/>
          </a:solidFill>
          <a:ln>
            <a:solidFill>
              <a:srgbClr val="FF0000"/>
            </a:solidFill>
          </a:ln>
        </p:spPr>
        <p:txBody>
          <a:bodyPr wrap="square">
            <a:spAutoFit/>
          </a:bodyPr>
          <a:lstStyle/>
          <a:p>
            <a:pPr algn="ctr"/>
            <a:r>
              <a:rPr lang="en-US" altLang="ko-KR" sz="1600" dirty="0" smtClean="0"/>
              <a:t>2010.12-2012.5</a:t>
            </a:r>
          </a:p>
        </p:txBody>
      </p:sp>
      <p:sp>
        <p:nvSpPr>
          <p:cNvPr id="19" name="Right Arrow 18"/>
          <p:cNvSpPr/>
          <p:nvPr/>
        </p:nvSpPr>
        <p:spPr>
          <a:xfrm>
            <a:off x="7215206" y="142852"/>
            <a:ext cx="1785950" cy="5572164"/>
          </a:xfrm>
          <a:prstGeom prst="rightArrow">
            <a:avLst/>
          </a:prstGeom>
          <a:solidFill>
            <a:srgbClr val="00B050">
              <a:alpha val="10000"/>
            </a:srgb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ounded Rectangle 6"/>
          <p:cNvSpPr/>
          <p:nvPr/>
        </p:nvSpPr>
        <p:spPr>
          <a:xfrm>
            <a:off x="7572396" y="1714488"/>
            <a:ext cx="642942" cy="4500594"/>
          </a:xfrm>
          <a:prstGeom prst="roundRect">
            <a:avLst/>
          </a:prstGeom>
          <a:solidFill>
            <a:srgbClr val="FF0000">
              <a:alpha val="15000"/>
            </a:srgbClr>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6" name="Picture 2"/>
          <p:cNvPicPr>
            <a:picLocks noChangeAspect="1" noChangeArrowheads="1"/>
          </p:cNvPicPr>
          <p:nvPr/>
        </p:nvPicPr>
        <p:blipFill>
          <a:blip r:embed="rId3" cstate="print"/>
          <a:srcRect/>
          <a:stretch>
            <a:fillRect/>
          </a:stretch>
        </p:blipFill>
        <p:spPr bwMode="auto">
          <a:xfrm>
            <a:off x="8061029" y="5146370"/>
            <a:ext cx="1014391" cy="1302866"/>
          </a:xfrm>
          <a:prstGeom prst="rect">
            <a:avLst/>
          </a:prstGeom>
          <a:noFill/>
          <a:ln w="3175">
            <a:solidFill>
              <a:schemeClr val="tx1"/>
            </a:solidFill>
            <a:miter lim="800000"/>
            <a:headEnd/>
            <a:tailEnd/>
          </a:ln>
          <a:effectLst/>
        </p:spPr>
      </p:pic>
      <p:sp>
        <p:nvSpPr>
          <p:cNvPr id="21" name="Rectangle 20"/>
          <p:cNvSpPr/>
          <p:nvPr/>
        </p:nvSpPr>
        <p:spPr>
          <a:xfrm>
            <a:off x="785786" y="6072206"/>
            <a:ext cx="4293163" cy="461665"/>
          </a:xfrm>
          <a:prstGeom prst="rect">
            <a:avLst/>
          </a:prstGeom>
        </p:spPr>
        <p:txBody>
          <a:bodyPr wrap="none">
            <a:spAutoFit/>
          </a:bodyPr>
          <a:lstStyle/>
          <a:p>
            <a:r>
              <a:rPr lang="ko-KR" altLang="en-US" sz="1200" dirty="0" smtClean="0"/>
              <a:t>출처</a:t>
            </a:r>
            <a:r>
              <a:rPr lang="en-US" altLang="ko-KR" sz="1200" dirty="0" smtClean="0"/>
              <a:t>: </a:t>
            </a:r>
            <a:r>
              <a:rPr lang="ko-KR" altLang="en-US" sz="1200" dirty="0" smtClean="0"/>
              <a:t>에너지산업 주요통계</a:t>
            </a:r>
            <a:r>
              <a:rPr lang="en-US" altLang="ko-KR" sz="1200" dirty="0" smtClean="0"/>
              <a:t>, </a:t>
            </a:r>
            <a:r>
              <a:rPr lang="ko-KR" altLang="en-US" sz="1200" dirty="0" smtClean="0"/>
              <a:t>지식경제부</a:t>
            </a:r>
            <a:r>
              <a:rPr lang="en-US" altLang="ko-KR" sz="1200" dirty="0" smtClean="0"/>
              <a:t>, </a:t>
            </a:r>
            <a:r>
              <a:rPr lang="ko-KR" altLang="en-US" sz="1200" dirty="0" smtClean="0"/>
              <a:t>에너지산업정책실</a:t>
            </a:r>
            <a:r>
              <a:rPr lang="en-US" altLang="ko-KR" sz="1200" dirty="0" smtClean="0"/>
              <a:t>, 2012.6</a:t>
            </a:r>
          </a:p>
          <a:p>
            <a:r>
              <a:rPr lang="en-US" altLang="ko-KR" sz="1200" dirty="0" smtClean="0"/>
              <a:t>    </a:t>
            </a:r>
            <a:r>
              <a:rPr lang="ko-KR" altLang="en-US" sz="1200" dirty="0" smtClean="0"/>
              <a:t>기존의 신문기사 정보활용 재구성</a:t>
            </a:r>
            <a:r>
              <a:rPr lang="en-US" altLang="ko-KR" sz="1200" dirty="0" smtClean="0"/>
              <a:t> </a:t>
            </a:r>
            <a:endParaRPr lang="ko-KR" altLang="en-US" sz="1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strips(upRight)">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upRigh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500" fill="hold"/>
                                        <p:tgtEl>
                                          <p:spTgt spid="1026"/>
                                        </p:tgtEl>
                                        <p:attrNameLst>
                                          <p:attrName>ppt_w</p:attrName>
                                        </p:attrNameLst>
                                      </p:cBhvr>
                                      <p:tavLst>
                                        <p:tav tm="0">
                                          <p:val>
                                            <p:fltVal val="0"/>
                                          </p:val>
                                        </p:tav>
                                        <p:tav tm="100000">
                                          <p:val>
                                            <p:strVal val="#ppt_w"/>
                                          </p:val>
                                        </p:tav>
                                      </p:tavLst>
                                    </p:anim>
                                    <p:anim calcmode="lin" valueType="num">
                                      <p:cBhvr>
                                        <p:cTn id="23" dur="500" fill="hold"/>
                                        <p:tgtEl>
                                          <p:spTgt spid="1026"/>
                                        </p:tgtEl>
                                        <p:attrNameLst>
                                          <p:attrName>ppt_h</p:attrName>
                                        </p:attrNameLst>
                                      </p:cBhvr>
                                      <p:tavLst>
                                        <p:tav tm="0">
                                          <p:val>
                                            <p:fltVal val="0"/>
                                          </p:val>
                                        </p:tav>
                                        <p:tav tm="100000">
                                          <p:val>
                                            <p:strVal val="#ppt_h"/>
                                          </p:val>
                                        </p:tav>
                                      </p:tavLst>
                                    </p:anim>
                                    <p:animEffect transition="in" filter="fad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strips(upRigh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grpId="0" nodeType="clickEffect">
                                  <p:stCondLst>
                                    <p:cond delay="0"/>
                                  </p:stCondLst>
                                  <p:childTnLst>
                                    <p:set>
                                      <p:cBhvr>
                                        <p:cTn id="4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strips(upRight)">
                                      <p:cBhvr>
                                        <p:cTn id="41" dur="500"/>
                                        <p:tgtEl>
                                          <p:spTgt spid="6">
                                            <p:graphicEl>
                                              <a:chart seriesIdx="0" categoryIdx="-4" bldStep="series"/>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grpId="0" nodeType="clickEffect">
                                  <p:stCondLst>
                                    <p:cond delay="0"/>
                                  </p:stCondLst>
                                  <p:childTnLst>
                                    <p:set>
                                      <p:cBhvr>
                                        <p:cTn id="45"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strips(upRight)">
                                      <p:cBhvr>
                                        <p:cTn id="46" dur="500"/>
                                        <p:tgtEl>
                                          <p:spTgt spid="6">
                                            <p:graphicEl>
                                              <a:chart seriesIdx="1" categoryIdx="-4" bldStep="series"/>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bg/>
                                          </p:spTgt>
                                        </p:tgtEl>
                                        <p:attrNameLst>
                                          <p:attrName>style.visibility</p:attrName>
                                        </p:attrNameLst>
                                      </p:cBhvr>
                                      <p:to>
                                        <p:strVal val="visible"/>
                                      </p:to>
                                    </p:set>
                                    <p:anim calcmode="lin" valueType="num">
                                      <p:cBhvr additive="base">
                                        <p:cTn id="5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8">
                                            <p:bg/>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 calcmode="lin" valueType="num">
                                      <p:cBhvr additive="base">
                                        <p:cTn id="6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downLeft)">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nodeType="clickEffect">
                                  <p:stCondLst>
                                    <p:cond delay="0"/>
                                  </p:stCondLst>
                                  <p:childTnLst>
                                    <p:set>
                                      <p:cBhvr>
                                        <p:cTn id="71" dur="1" fill="hold">
                                          <p:stCondLst>
                                            <p:cond delay="0"/>
                                          </p:stCondLst>
                                        </p:cTn>
                                        <p:tgtEl>
                                          <p:spTgt spid="8">
                                            <p:txEl>
                                              <p:pRg st="0" end="0"/>
                                            </p:txEl>
                                          </p:spTgt>
                                        </p:tgtEl>
                                        <p:attrNameLst>
                                          <p:attrName>style.visibility</p:attrName>
                                        </p:attrNameLst>
                                      </p:cBhvr>
                                      <p:to>
                                        <p:strVal val="visible"/>
                                      </p:to>
                                    </p:set>
                                    <p:anim calcmode="lin" valueType="num">
                                      <p:cBhvr>
                                        <p:cTn id="7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7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Graphic spid="6" grpId="0">
        <p:bldSub>
          <a:bldChart bld="series"/>
        </p:bldSub>
      </p:bldGraphic>
      <p:bldP spid="10" grpId="0" animBg="1"/>
      <p:bldP spid="8" grpId="0" build="allAtOnce" animBg="1"/>
      <p:bldP spid="19"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z="2800" dirty="0" smtClean="0"/>
              <a:t>너무나 고비용의 현 </a:t>
            </a:r>
            <a:r>
              <a:rPr lang="en-US" altLang="ko-KR" sz="2800" dirty="0" smtClean="0"/>
              <a:t>LNG</a:t>
            </a:r>
            <a:r>
              <a:rPr lang="ko-KR" altLang="en-US" sz="2800" dirty="0" smtClean="0"/>
              <a:t>수급체계</a:t>
            </a:r>
            <a:r>
              <a:rPr lang="en-US" altLang="ko-KR" sz="2800" dirty="0" smtClean="0"/>
              <a:t>!</a:t>
            </a:r>
            <a:endParaRPr lang="ko-KR" altLang="en-US" sz="2800" dirty="0"/>
          </a:p>
        </p:txBody>
      </p:sp>
      <p:graphicFrame>
        <p:nvGraphicFramePr>
          <p:cNvPr id="4" name="차트 4"/>
          <p:cNvGraphicFramePr>
            <a:graphicFrameLocks noGrp="1"/>
          </p:cNvGraphicFramePr>
          <p:nvPr>
            <p:ph idx="1"/>
          </p:nvPr>
        </p:nvGraphicFramePr>
        <p:xfrm>
          <a:off x="285720" y="1357298"/>
          <a:ext cx="785818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직사각형 7"/>
          <p:cNvSpPr/>
          <p:nvPr/>
        </p:nvSpPr>
        <p:spPr>
          <a:xfrm>
            <a:off x="1000100" y="6215082"/>
            <a:ext cx="1912703" cy="246221"/>
          </a:xfrm>
          <a:prstGeom prst="rect">
            <a:avLst/>
          </a:prstGeom>
        </p:spPr>
        <p:txBody>
          <a:bodyPr wrap="none">
            <a:spAutoFit/>
          </a:bodyPr>
          <a:lstStyle/>
          <a:p>
            <a:pPr marL="266700" indent="-266700">
              <a:spcBef>
                <a:spcPct val="20000"/>
              </a:spcBef>
            </a:pPr>
            <a:r>
              <a:rPr lang="ko-KR" altLang="en-US" sz="1000" kern="0" dirty="0" smtClean="0">
                <a:solidFill>
                  <a:schemeClr val="tx2">
                    <a:lumMod val="75000"/>
                  </a:schemeClr>
                </a:solidFill>
                <a:latin typeface="Arial" pitchFamily="34" charset="0"/>
                <a:cs typeface="Arial" pitchFamily="34" charset="0"/>
              </a:rPr>
              <a:t>출처</a:t>
            </a:r>
            <a:r>
              <a:rPr lang="en-US" altLang="ko-KR" sz="1000" kern="0" dirty="0" smtClean="0">
                <a:solidFill>
                  <a:schemeClr val="tx2">
                    <a:lumMod val="75000"/>
                  </a:schemeClr>
                </a:solidFill>
                <a:latin typeface="Arial" pitchFamily="34" charset="0"/>
                <a:cs typeface="Arial" pitchFamily="34" charset="0"/>
              </a:rPr>
              <a:t>: </a:t>
            </a:r>
            <a:r>
              <a:rPr lang="ko-KR" altLang="en-US" sz="1000" kern="0" dirty="0" smtClean="0">
                <a:solidFill>
                  <a:schemeClr val="tx2">
                    <a:lumMod val="75000"/>
                  </a:schemeClr>
                </a:solidFill>
                <a:latin typeface="Arial" pitchFamily="34" charset="0"/>
                <a:cs typeface="Arial" pitchFamily="34" charset="0"/>
              </a:rPr>
              <a:t>에너지통계연보</a:t>
            </a:r>
            <a:r>
              <a:rPr lang="en-US" altLang="ko-KR" sz="1000" kern="0" dirty="0" smtClean="0">
                <a:solidFill>
                  <a:schemeClr val="tx2">
                    <a:lumMod val="75000"/>
                  </a:schemeClr>
                </a:solidFill>
                <a:latin typeface="Arial" pitchFamily="34" charset="0"/>
                <a:cs typeface="Arial" pitchFamily="34" charset="0"/>
              </a:rPr>
              <a:t>, </a:t>
            </a:r>
            <a:r>
              <a:rPr lang="ko-KR" altLang="en-US" sz="1000" kern="0" dirty="0" smtClean="0">
                <a:solidFill>
                  <a:schemeClr val="tx2">
                    <a:lumMod val="75000"/>
                  </a:schemeClr>
                </a:solidFill>
                <a:latin typeface="Arial" pitchFamily="34" charset="0"/>
                <a:cs typeface="Arial" pitchFamily="34" charset="0"/>
              </a:rPr>
              <a:t>일본무역협회</a:t>
            </a:r>
            <a:endParaRPr lang="ko-KR" altLang="en-US" sz="1000" kern="0" dirty="0">
              <a:solidFill>
                <a:schemeClr val="tx2">
                  <a:lumMod val="75000"/>
                </a:schemeClr>
              </a:solidFill>
              <a:latin typeface="Arial" pitchFamily="34" charset="0"/>
              <a:cs typeface="Arial" pitchFamily="34" charset="0"/>
            </a:endParaRPr>
          </a:p>
        </p:txBody>
      </p:sp>
      <p:cxnSp>
        <p:nvCxnSpPr>
          <p:cNvPr id="14" name="Curved Connector 13"/>
          <p:cNvCxnSpPr>
            <a:stCxn id="12" idx="1"/>
          </p:cNvCxnSpPr>
          <p:nvPr/>
        </p:nvCxnSpPr>
        <p:spPr>
          <a:xfrm rot="10800000">
            <a:off x="7358082" y="3071813"/>
            <a:ext cx="500098" cy="202241"/>
          </a:xfrm>
          <a:prstGeom prst="curvedConnector3">
            <a:avLst>
              <a:gd name="adj1" fmla="val 50000"/>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929454" y="3571876"/>
            <a:ext cx="428628" cy="1588"/>
          </a:xfrm>
          <a:prstGeom prst="straightConnector1">
            <a:avLst/>
          </a:prstGeom>
          <a:ln w="22225">
            <a:solidFill>
              <a:schemeClr val="tx1"/>
            </a:solidFill>
            <a:headEnd type="arrow"/>
            <a:tailEnd type="arrow"/>
          </a:ln>
          <a:effectLst>
            <a:outerShdw dist="12700" dir="5400000" sx="101000" sy="101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6631002" y="1422386"/>
            <a:ext cx="71438" cy="71438"/>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Flowchart: Connector 12"/>
          <p:cNvSpPr/>
          <p:nvPr/>
        </p:nvSpPr>
        <p:spPr>
          <a:xfrm>
            <a:off x="7929586" y="1500174"/>
            <a:ext cx="71438" cy="71438"/>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 name="Straight Arrow Connector 16"/>
          <p:cNvCxnSpPr/>
          <p:nvPr/>
        </p:nvCxnSpPr>
        <p:spPr>
          <a:xfrm rot="5400000" flipH="1" flipV="1">
            <a:off x="6029780" y="3521424"/>
            <a:ext cx="3852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041718" y="1002966"/>
            <a:ext cx="1357322" cy="307777"/>
          </a:xfrm>
          <a:prstGeom prst="rect">
            <a:avLst/>
          </a:prstGeom>
        </p:spPr>
        <p:txBody>
          <a:bodyPr wrap="square">
            <a:spAutoFit/>
          </a:bodyPr>
          <a:lstStyle/>
          <a:p>
            <a:r>
              <a:rPr lang="en-US" sz="1400" dirty="0" smtClean="0">
                <a:solidFill>
                  <a:srgbClr val="FF0000"/>
                </a:solidFill>
              </a:rPr>
              <a:t>$21.51/</a:t>
            </a:r>
            <a:r>
              <a:rPr lang="en-US" sz="1400" dirty="0" err="1" smtClean="0">
                <a:solidFill>
                  <a:srgbClr val="FF0000"/>
                </a:solidFill>
              </a:rPr>
              <a:t>MMBtu</a:t>
            </a:r>
            <a:r>
              <a:rPr lang="en-US" sz="1400" dirty="0" smtClean="0">
                <a:solidFill>
                  <a:srgbClr val="FF0000"/>
                </a:solidFill>
              </a:rPr>
              <a:t> </a:t>
            </a:r>
            <a:endParaRPr lang="ko-KR" altLang="en-US" sz="1400" dirty="0"/>
          </a:p>
        </p:txBody>
      </p:sp>
      <p:sp>
        <p:nvSpPr>
          <p:cNvPr id="19" name="Rectangle 18"/>
          <p:cNvSpPr/>
          <p:nvPr/>
        </p:nvSpPr>
        <p:spPr>
          <a:xfrm>
            <a:off x="7863578" y="1056306"/>
            <a:ext cx="1265182" cy="276999"/>
          </a:xfrm>
          <a:prstGeom prst="rect">
            <a:avLst/>
          </a:prstGeom>
        </p:spPr>
        <p:txBody>
          <a:bodyPr wrap="square">
            <a:spAutoFit/>
          </a:bodyPr>
          <a:lstStyle/>
          <a:p>
            <a:r>
              <a:rPr lang="en-US" sz="1200" dirty="0" smtClean="0">
                <a:solidFill>
                  <a:srgbClr val="FF0000"/>
                </a:solidFill>
              </a:rPr>
              <a:t>$21.413/</a:t>
            </a:r>
            <a:r>
              <a:rPr lang="en-US" sz="1200" dirty="0" err="1" smtClean="0">
                <a:solidFill>
                  <a:srgbClr val="FF0000"/>
                </a:solidFill>
              </a:rPr>
              <a:t>MMBtu</a:t>
            </a:r>
            <a:endParaRPr lang="ko-KR" altLang="en-US" sz="1200" dirty="0"/>
          </a:p>
        </p:txBody>
      </p:sp>
      <p:cxnSp>
        <p:nvCxnSpPr>
          <p:cNvPr id="20" name="Straight Arrow Connector 19"/>
          <p:cNvCxnSpPr/>
          <p:nvPr/>
        </p:nvCxnSpPr>
        <p:spPr>
          <a:xfrm rot="5400000" flipH="1" flipV="1">
            <a:off x="4724308" y="3481480"/>
            <a:ext cx="3888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143636" y="785794"/>
            <a:ext cx="1285884" cy="276999"/>
          </a:xfrm>
          <a:prstGeom prst="rect">
            <a:avLst/>
          </a:prstGeom>
        </p:spPr>
        <p:txBody>
          <a:bodyPr wrap="square">
            <a:spAutoFit/>
          </a:bodyPr>
          <a:lstStyle/>
          <a:p>
            <a:r>
              <a:rPr lang="ko-KR" altLang="en-US" sz="1200" smtClean="0">
                <a:solidFill>
                  <a:schemeClr val="bg1"/>
                </a:solidFill>
              </a:rPr>
              <a:t>가스공사 세계기록</a:t>
            </a:r>
            <a:endParaRPr lang="ko-KR" altLang="en-US" sz="1200" dirty="0">
              <a:solidFill>
                <a:schemeClr val="bg1"/>
              </a:solidFill>
            </a:endParaRPr>
          </a:p>
        </p:txBody>
      </p:sp>
      <p:sp>
        <p:nvSpPr>
          <p:cNvPr id="22" name="Rectangle 21"/>
          <p:cNvSpPr/>
          <p:nvPr/>
        </p:nvSpPr>
        <p:spPr>
          <a:xfrm>
            <a:off x="7786710" y="794547"/>
            <a:ext cx="982753" cy="276999"/>
          </a:xfrm>
          <a:prstGeom prst="rect">
            <a:avLst/>
          </a:prstGeom>
        </p:spPr>
        <p:txBody>
          <a:bodyPr wrap="square">
            <a:spAutoFit/>
          </a:bodyPr>
          <a:lstStyle/>
          <a:p>
            <a:pPr algn="ctr"/>
            <a:r>
              <a:rPr lang="ko-KR" altLang="en-US" sz="1200" dirty="0" smtClean="0">
                <a:solidFill>
                  <a:schemeClr val="bg1"/>
                </a:solidFill>
              </a:rPr>
              <a:t>일본의 기록</a:t>
            </a:r>
            <a:endParaRPr lang="ko-KR" altLang="en-US" sz="1200" dirty="0">
              <a:solidFill>
                <a:schemeClr val="bg1"/>
              </a:solidFill>
            </a:endParaRPr>
          </a:p>
        </p:txBody>
      </p:sp>
      <p:sp>
        <p:nvSpPr>
          <p:cNvPr id="12" name="Rectangle 11"/>
          <p:cNvSpPr/>
          <p:nvPr/>
        </p:nvSpPr>
        <p:spPr>
          <a:xfrm>
            <a:off x="7858180" y="3143248"/>
            <a:ext cx="1214414" cy="261610"/>
          </a:xfrm>
          <a:prstGeom prst="rect">
            <a:avLst/>
          </a:prstGeom>
          <a:solidFill>
            <a:schemeClr val="bg1"/>
          </a:solidFill>
          <a:ln>
            <a:solidFill>
              <a:schemeClr val="tx1"/>
            </a:solidFill>
          </a:ln>
        </p:spPr>
        <p:txBody>
          <a:bodyPr wrap="square">
            <a:spAutoFit/>
          </a:bodyPr>
          <a:lstStyle/>
          <a:p>
            <a:r>
              <a:rPr lang="ko-KR" altLang="en-US" sz="1100" dirty="0" smtClean="0"/>
              <a:t>후쿠시마 원전사고</a:t>
            </a:r>
            <a:endParaRPr lang="en-US" altLang="ko-KR" sz="1100" dirty="0" smtClean="0"/>
          </a:p>
        </p:txBody>
      </p:sp>
      <p:sp>
        <p:nvSpPr>
          <p:cNvPr id="24" name="TextBox 23"/>
          <p:cNvSpPr txBox="1"/>
          <p:nvPr/>
        </p:nvSpPr>
        <p:spPr>
          <a:xfrm>
            <a:off x="3492810" y="2158356"/>
            <a:ext cx="1500198" cy="738664"/>
          </a:xfrm>
          <a:prstGeom prst="rect">
            <a:avLst/>
          </a:prstGeom>
          <a:solidFill>
            <a:srgbClr val="FFE9A3"/>
          </a:solidFill>
          <a:ln>
            <a:solidFill>
              <a:schemeClr val="accent1"/>
            </a:solidFill>
          </a:ln>
        </p:spPr>
        <p:txBody>
          <a:bodyPr wrap="square" rtlCol="0">
            <a:spAutoFit/>
          </a:bodyPr>
          <a:lstStyle/>
          <a:p>
            <a:pPr algn="ctr"/>
            <a:r>
              <a:rPr lang="ko-KR" altLang="en-US" sz="1050" dirty="0" smtClean="0">
                <a:solidFill>
                  <a:srgbClr val="00B050"/>
                </a:solidFill>
              </a:rPr>
              <a:t>배관망 이용관련</a:t>
            </a:r>
            <a:endParaRPr lang="en-US" altLang="ko-KR" sz="1050" dirty="0" smtClean="0">
              <a:solidFill>
                <a:srgbClr val="00B050"/>
              </a:solidFill>
            </a:endParaRPr>
          </a:p>
          <a:p>
            <a:pPr algn="ctr">
              <a:buFontTx/>
              <a:buChar char="-"/>
            </a:pPr>
            <a:r>
              <a:rPr lang="en-US" altLang="ko-KR" sz="1050" dirty="0" smtClean="0">
                <a:solidFill>
                  <a:srgbClr val="00B050"/>
                </a:solidFill>
              </a:rPr>
              <a:t>Governor Station</a:t>
            </a:r>
            <a:r>
              <a:rPr lang="ko-KR" altLang="en-US" sz="1050" dirty="0" smtClean="0">
                <a:solidFill>
                  <a:srgbClr val="00B050"/>
                </a:solidFill>
              </a:rPr>
              <a:t>운영 및 관련 각종기준</a:t>
            </a:r>
            <a:endParaRPr lang="en-US" altLang="ko-KR" sz="1050" dirty="0" smtClean="0">
              <a:solidFill>
                <a:srgbClr val="00B050"/>
              </a:solidFill>
            </a:endParaRPr>
          </a:p>
          <a:p>
            <a:pPr algn="ctr">
              <a:buFontTx/>
              <a:buChar char="-"/>
            </a:pPr>
            <a:r>
              <a:rPr lang="ko-KR" altLang="en-US" sz="1050" dirty="0" smtClean="0">
                <a:solidFill>
                  <a:srgbClr val="00B050"/>
                </a:solidFill>
              </a:rPr>
              <a:t>망이용규제 및 접속요금</a:t>
            </a:r>
            <a:endParaRPr lang="ko-KR" altLang="en-US" sz="1050" dirty="0">
              <a:solidFill>
                <a:srgbClr val="00B050"/>
              </a:solidFill>
            </a:endParaRPr>
          </a:p>
        </p:txBody>
      </p:sp>
      <p:sp>
        <p:nvSpPr>
          <p:cNvPr id="25" name="TextBox 24"/>
          <p:cNvSpPr txBox="1"/>
          <p:nvPr/>
        </p:nvSpPr>
        <p:spPr>
          <a:xfrm>
            <a:off x="3492810" y="1466836"/>
            <a:ext cx="1071570" cy="253916"/>
          </a:xfrm>
          <a:prstGeom prst="rect">
            <a:avLst/>
          </a:prstGeom>
          <a:solidFill>
            <a:srgbClr val="FFE9A3"/>
          </a:solidFill>
          <a:ln>
            <a:solidFill>
              <a:srgbClr val="FF0000"/>
            </a:solidFill>
          </a:ln>
        </p:spPr>
        <p:txBody>
          <a:bodyPr wrap="square" rtlCol="0">
            <a:spAutoFit/>
          </a:bodyPr>
          <a:lstStyle/>
          <a:p>
            <a:pPr algn="ctr"/>
            <a:r>
              <a:rPr lang="ko-KR" altLang="en-US" sz="1050" dirty="0" smtClean="0">
                <a:solidFill>
                  <a:srgbClr val="00B050"/>
                </a:solidFill>
              </a:rPr>
              <a:t>가스안전</a:t>
            </a:r>
            <a:endParaRPr lang="ko-KR" altLang="en-US" sz="1050" dirty="0">
              <a:solidFill>
                <a:srgbClr val="00B050"/>
              </a:solidFill>
            </a:endParaRPr>
          </a:p>
        </p:txBody>
      </p:sp>
      <p:sp>
        <p:nvSpPr>
          <p:cNvPr id="26" name="TextBox 25"/>
          <p:cNvSpPr txBox="1"/>
          <p:nvPr/>
        </p:nvSpPr>
        <p:spPr>
          <a:xfrm>
            <a:off x="3492810" y="2976010"/>
            <a:ext cx="1500198" cy="253916"/>
          </a:xfrm>
          <a:prstGeom prst="rect">
            <a:avLst/>
          </a:prstGeom>
          <a:solidFill>
            <a:srgbClr val="FFE9A3"/>
          </a:solidFill>
          <a:ln>
            <a:solidFill>
              <a:srgbClr val="FF0000"/>
            </a:solidFill>
          </a:ln>
        </p:spPr>
        <p:txBody>
          <a:bodyPr wrap="square" rtlCol="0">
            <a:spAutoFit/>
          </a:bodyPr>
          <a:lstStyle/>
          <a:p>
            <a:pPr algn="ctr"/>
            <a:r>
              <a:rPr lang="ko-KR" altLang="en-US" sz="1050" dirty="0" smtClean="0">
                <a:solidFill>
                  <a:srgbClr val="00B050"/>
                </a:solidFill>
              </a:rPr>
              <a:t>코리아</a:t>
            </a:r>
            <a:r>
              <a:rPr lang="en-US" altLang="ko-KR" sz="1050" dirty="0" smtClean="0">
                <a:solidFill>
                  <a:srgbClr val="00B050"/>
                </a:solidFill>
              </a:rPr>
              <a:t>LNG </a:t>
            </a:r>
            <a:r>
              <a:rPr lang="ko-KR" altLang="en-US" sz="1050" dirty="0" smtClean="0">
                <a:solidFill>
                  <a:srgbClr val="00B050"/>
                </a:solidFill>
              </a:rPr>
              <a:t>트레이딩</a:t>
            </a:r>
            <a:r>
              <a:rPr lang="en-US" altLang="ko-KR" sz="1050" dirty="0" smtClean="0">
                <a:solidFill>
                  <a:srgbClr val="00B050"/>
                </a:solidFill>
              </a:rPr>
              <a:t>(</a:t>
            </a:r>
            <a:r>
              <a:rPr lang="ko-KR" altLang="en-US" sz="1050" dirty="0" smtClean="0">
                <a:solidFill>
                  <a:srgbClr val="00B050"/>
                </a:solidFill>
              </a:rPr>
              <a:t>주</a:t>
            </a:r>
            <a:r>
              <a:rPr lang="en-US" altLang="ko-KR" sz="1050" dirty="0" smtClean="0">
                <a:solidFill>
                  <a:srgbClr val="00B050"/>
                </a:solidFill>
              </a:rPr>
              <a:t>)</a:t>
            </a:r>
            <a:endParaRPr lang="ko-KR" altLang="en-US" sz="1050" dirty="0">
              <a:solidFill>
                <a:srgbClr val="00B050"/>
              </a:solidFill>
            </a:endParaRPr>
          </a:p>
        </p:txBody>
      </p:sp>
      <p:sp>
        <p:nvSpPr>
          <p:cNvPr id="27" name="TextBox 26"/>
          <p:cNvSpPr txBox="1"/>
          <p:nvPr/>
        </p:nvSpPr>
        <p:spPr>
          <a:xfrm>
            <a:off x="3492810" y="3333200"/>
            <a:ext cx="1000132" cy="253916"/>
          </a:xfrm>
          <a:prstGeom prst="rect">
            <a:avLst/>
          </a:prstGeom>
          <a:solidFill>
            <a:srgbClr val="FFE9A3"/>
          </a:solidFill>
          <a:ln>
            <a:solidFill>
              <a:srgbClr val="FF0000"/>
            </a:solidFill>
          </a:ln>
        </p:spPr>
        <p:txBody>
          <a:bodyPr wrap="square" rtlCol="0">
            <a:spAutoFit/>
          </a:bodyPr>
          <a:lstStyle/>
          <a:p>
            <a:pPr algn="ctr"/>
            <a:r>
              <a:rPr lang="ko-KR" altLang="en-US" sz="1050" dirty="0" smtClean="0">
                <a:solidFill>
                  <a:srgbClr val="00B050"/>
                </a:solidFill>
              </a:rPr>
              <a:t>한국가스해운</a:t>
            </a:r>
            <a:endParaRPr lang="ko-KR" altLang="en-US" sz="1050" dirty="0">
              <a:solidFill>
                <a:srgbClr val="00B050"/>
              </a:solidFill>
            </a:endParaRPr>
          </a:p>
        </p:txBody>
      </p:sp>
      <p:sp>
        <p:nvSpPr>
          <p:cNvPr id="28" name="TextBox 27"/>
          <p:cNvSpPr txBox="1"/>
          <p:nvPr/>
        </p:nvSpPr>
        <p:spPr>
          <a:xfrm>
            <a:off x="3492810" y="3690390"/>
            <a:ext cx="938218" cy="253916"/>
          </a:xfrm>
          <a:prstGeom prst="rect">
            <a:avLst/>
          </a:prstGeom>
          <a:solidFill>
            <a:srgbClr val="FFE9A3"/>
          </a:solidFill>
          <a:ln>
            <a:solidFill>
              <a:srgbClr val="FF0000"/>
            </a:solidFill>
          </a:ln>
        </p:spPr>
        <p:txBody>
          <a:bodyPr wrap="square" rtlCol="0">
            <a:spAutoFit/>
          </a:bodyPr>
          <a:lstStyle/>
          <a:p>
            <a:pPr algn="ctr"/>
            <a:r>
              <a:rPr lang="ko-KR" altLang="en-US" sz="1050" dirty="0" smtClean="0">
                <a:solidFill>
                  <a:srgbClr val="00B050"/>
                </a:solidFill>
              </a:rPr>
              <a:t>통영예선</a:t>
            </a:r>
            <a:endParaRPr lang="ko-KR" altLang="en-US" sz="1050" dirty="0">
              <a:solidFill>
                <a:srgbClr val="00B050"/>
              </a:solidFill>
            </a:endParaRPr>
          </a:p>
        </p:txBody>
      </p:sp>
      <p:sp>
        <p:nvSpPr>
          <p:cNvPr id="29" name="TextBox 28"/>
          <p:cNvSpPr txBox="1"/>
          <p:nvPr/>
        </p:nvSpPr>
        <p:spPr>
          <a:xfrm>
            <a:off x="3492810" y="1817762"/>
            <a:ext cx="1071570" cy="253916"/>
          </a:xfrm>
          <a:prstGeom prst="rect">
            <a:avLst/>
          </a:prstGeom>
          <a:solidFill>
            <a:srgbClr val="FFE9A3"/>
          </a:solidFill>
          <a:ln>
            <a:solidFill>
              <a:srgbClr val="FF0000"/>
            </a:solidFill>
          </a:ln>
        </p:spPr>
        <p:txBody>
          <a:bodyPr wrap="square" rtlCol="0">
            <a:spAutoFit/>
          </a:bodyPr>
          <a:lstStyle/>
          <a:p>
            <a:pPr algn="ctr"/>
            <a:r>
              <a:rPr lang="ko-KR" altLang="en-US" sz="1050" dirty="0" smtClean="0">
                <a:solidFill>
                  <a:srgbClr val="00B050"/>
                </a:solidFill>
              </a:rPr>
              <a:t>가스기술</a:t>
            </a:r>
            <a:endParaRPr lang="ko-KR" altLang="en-US" sz="1050" dirty="0">
              <a:solidFill>
                <a:srgbClr val="00B050"/>
              </a:solidFill>
            </a:endParaRPr>
          </a:p>
        </p:txBody>
      </p:sp>
      <p:sp>
        <p:nvSpPr>
          <p:cNvPr id="30" name="TextBox 29"/>
          <p:cNvSpPr txBox="1"/>
          <p:nvPr/>
        </p:nvSpPr>
        <p:spPr>
          <a:xfrm>
            <a:off x="3492810" y="4073298"/>
            <a:ext cx="1071570" cy="253916"/>
          </a:xfrm>
          <a:prstGeom prst="rect">
            <a:avLst/>
          </a:prstGeom>
          <a:solidFill>
            <a:srgbClr val="FFE9A3"/>
          </a:solidFill>
          <a:ln>
            <a:solidFill>
              <a:srgbClr val="FF0000"/>
            </a:solidFill>
          </a:ln>
        </p:spPr>
        <p:txBody>
          <a:bodyPr wrap="square" rtlCol="0">
            <a:spAutoFit/>
          </a:bodyPr>
          <a:lstStyle/>
          <a:p>
            <a:pPr algn="ctr"/>
            <a:r>
              <a:rPr lang="en-US" altLang="ko-KR" sz="1050" smtClean="0">
                <a:solidFill>
                  <a:srgbClr val="00B050"/>
                </a:solidFill>
              </a:rPr>
              <a:t>CNG </a:t>
            </a:r>
            <a:r>
              <a:rPr lang="ko-KR" altLang="en-US" sz="1050" dirty="0" smtClean="0">
                <a:solidFill>
                  <a:srgbClr val="00B050"/>
                </a:solidFill>
              </a:rPr>
              <a:t>충전사업</a:t>
            </a:r>
            <a:endParaRPr lang="ko-KR" altLang="en-US" sz="1050" dirty="0">
              <a:solidFill>
                <a:srgbClr val="00B050"/>
              </a:solidFill>
            </a:endParaRPr>
          </a:p>
        </p:txBody>
      </p:sp>
      <p:sp>
        <p:nvSpPr>
          <p:cNvPr id="31" name="Rectangle 30"/>
          <p:cNvSpPr/>
          <p:nvPr/>
        </p:nvSpPr>
        <p:spPr>
          <a:xfrm>
            <a:off x="5072066" y="2928934"/>
            <a:ext cx="642942" cy="307777"/>
          </a:xfrm>
          <a:prstGeom prst="rect">
            <a:avLst/>
          </a:prstGeom>
          <a:solidFill>
            <a:schemeClr val="bg1"/>
          </a:solidFill>
        </p:spPr>
        <p:txBody>
          <a:bodyPr wrap="square">
            <a:spAutoFit/>
          </a:bodyPr>
          <a:lstStyle/>
          <a:p>
            <a:r>
              <a:rPr lang="en-US" altLang="ko-KR" sz="1400" dirty="0" smtClean="0">
                <a:solidFill>
                  <a:srgbClr val="FF0000"/>
                </a:solidFill>
              </a:rPr>
              <a:t>0.1%</a:t>
            </a:r>
            <a:endParaRPr lang="ko-KR" altLang="en-US" sz="1400" dirty="0">
              <a:solidFill>
                <a:srgbClr val="FF0000"/>
              </a:solidFill>
            </a:endParaRPr>
          </a:p>
        </p:txBody>
      </p:sp>
      <p:sp>
        <p:nvSpPr>
          <p:cNvPr id="32" name="Rectangle 31"/>
          <p:cNvSpPr/>
          <p:nvPr/>
        </p:nvSpPr>
        <p:spPr>
          <a:xfrm>
            <a:off x="4957766" y="3426977"/>
            <a:ext cx="785818" cy="307777"/>
          </a:xfrm>
          <a:prstGeom prst="rect">
            <a:avLst/>
          </a:prstGeom>
          <a:solidFill>
            <a:schemeClr val="bg1"/>
          </a:solidFill>
        </p:spPr>
        <p:txBody>
          <a:bodyPr wrap="square">
            <a:spAutoFit/>
          </a:bodyPr>
          <a:lstStyle/>
          <a:p>
            <a:r>
              <a:rPr lang="en-US" altLang="ko-KR" sz="1400" dirty="0" smtClean="0">
                <a:solidFill>
                  <a:srgbClr val="FF0000"/>
                </a:solidFill>
              </a:rPr>
              <a:t>0.01%</a:t>
            </a:r>
            <a:endParaRPr lang="ko-KR" altLang="en-US" sz="1400" dirty="0">
              <a:solidFill>
                <a:srgbClr val="FF0000"/>
              </a:solidFill>
            </a:endParaRPr>
          </a:p>
        </p:txBody>
      </p:sp>
      <p:sp>
        <p:nvSpPr>
          <p:cNvPr id="33" name="Rectangle 32"/>
          <p:cNvSpPr/>
          <p:nvPr/>
        </p:nvSpPr>
        <p:spPr>
          <a:xfrm>
            <a:off x="4857752" y="3978479"/>
            <a:ext cx="785818" cy="307777"/>
          </a:xfrm>
          <a:prstGeom prst="rect">
            <a:avLst/>
          </a:prstGeom>
          <a:solidFill>
            <a:schemeClr val="bg1"/>
          </a:solidFill>
        </p:spPr>
        <p:txBody>
          <a:bodyPr wrap="square">
            <a:spAutoFit/>
          </a:bodyPr>
          <a:lstStyle/>
          <a:p>
            <a:r>
              <a:rPr lang="en-US" altLang="ko-KR" sz="1400" dirty="0" smtClean="0">
                <a:solidFill>
                  <a:srgbClr val="FF0000"/>
                </a:solidFill>
              </a:rPr>
              <a:t>0.001%</a:t>
            </a:r>
            <a:endParaRPr lang="ko-KR" altLang="en-US" sz="1400" dirty="0">
              <a:solidFill>
                <a:srgbClr val="FF0000"/>
              </a:solidFill>
            </a:endParaRPr>
          </a:p>
        </p:txBody>
      </p:sp>
      <p:sp>
        <p:nvSpPr>
          <p:cNvPr id="34" name="TextBox 33"/>
          <p:cNvSpPr txBox="1"/>
          <p:nvPr/>
        </p:nvSpPr>
        <p:spPr>
          <a:xfrm>
            <a:off x="3492810" y="4845378"/>
            <a:ext cx="938218" cy="1223412"/>
          </a:xfrm>
          <a:prstGeom prst="rect">
            <a:avLst/>
          </a:prstGeom>
          <a:solidFill>
            <a:srgbClr val="FFE9A3"/>
          </a:solidFill>
          <a:ln>
            <a:solidFill>
              <a:srgbClr val="FF0000"/>
            </a:solidFill>
          </a:ln>
        </p:spPr>
        <p:txBody>
          <a:bodyPr wrap="square" rtlCol="0">
            <a:spAutoFit/>
          </a:bodyPr>
          <a:lstStyle/>
          <a:p>
            <a:pPr algn="ctr"/>
            <a:r>
              <a:rPr lang="en-US" altLang="ko-KR" sz="1050" dirty="0" smtClean="0">
                <a:solidFill>
                  <a:srgbClr val="00B050"/>
                </a:solidFill>
              </a:rPr>
              <a:t>?</a:t>
            </a:r>
          </a:p>
          <a:p>
            <a:pPr algn="ctr"/>
            <a:r>
              <a:rPr lang="en-US" altLang="ko-KR" sz="1050" dirty="0" smtClean="0">
                <a:solidFill>
                  <a:srgbClr val="00B050"/>
                </a:solidFill>
              </a:rPr>
              <a:t>?</a:t>
            </a:r>
          </a:p>
          <a:p>
            <a:pPr algn="ctr"/>
            <a:r>
              <a:rPr lang="en-US" altLang="ko-KR" sz="1050" dirty="0" smtClean="0">
                <a:solidFill>
                  <a:srgbClr val="00B050"/>
                </a:solidFill>
              </a:rPr>
              <a:t>?</a:t>
            </a:r>
          </a:p>
          <a:p>
            <a:pPr algn="ctr"/>
            <a:r>
              <a:rPr lang="en-US" altLang="ko-KR" sz="1050" dirty="0" smtClean="0">
                <a:solidFill>
                  <a:srgbClr val="00B050"/>
                </a:solidFill>
              </a:rPr>
              <a:t>?</a:t>
            </a:r>
          </a:p>
          <a:p>
            <a:pPr algn="ctr"/>
            <a:r>
              <a:rPr lang="en-US" altLang="ko-KR" sz="1050" dirty="0" smtClean="0">
                <a:solidFill>
                  <a:srgbClr val="00B050"/>
                </a:solidFill>
              </a:rPr>
              <a:t>?</a:t>
            </a:r>
          </a:p>
          <a:p>
            <a:pPr algn="ctr"/>
            <a:r>
              <a:rPr lang="en-US" altLang="ko-KR" sz="1050" dirty="0" smtClean="0">
                <a:solidFill>
                  <a:srgbClr val="00B050"/>
                </a:solidFill>
              </a:rPr>
              <a:t>?</a:t>
            </a:r>
          </a:p>
          <a:p>
            <a:pPr algn="ctr"/>
            <a:r>
              <a:rPr lang="en-US" altLang="ko-KR" sz="1050" dirty="0" smtClean="0">
                <a:solidFill>
                  <a:srgbClr val="00B050"/>
                </a:solidFill>
              </a:rPr>
              <a:t>…</a:t>
            </a:r>
            <a:endParaRPr lang="ko-KR" altLang="en-US" sz="1050" dirty="0">
              <a:solidFill>
                <a:srgbClr val="00B050"/>
              </a:solidFill>
            </a:endParaRPr>
          </a:p>
        </p:txBody>
      </p:sp>
      <p:sp>
        <p:nvSpPr>
          <p:cNvPr id="35" name="Rectangle 34"/>
          <p:cNvSpPr/>
          <p:nvPr/>
        </p:nvSpPr>
        <p:spPr>
          <a:xfrm>
            <a:off x="4786314" y="5326825"/>
            <a:ext cx="1214446" cy="307777"/>
          </a:xfrm>
          <a:prstGeom prst="rect">
            <a:avLst/>
          </a:prstGeom>
          <a:solidFill>
            <a:schemeClr val="bg1"/>
          </a:solidFill>
        </p:spPr>
        <p:txBody>
          <a:bodyPr wrap="square">
            <a:spAutoFit/>
          </a:bodyPr>
          <a:lstStyle/>
          <a:p>
            <a:r>
              <a:rPr lang="en-US" altLang="ko-KR" sz="1400" dirty="0" smtClean="0">
                <a:solidFill>
                  <a:srgbClr val="FF0000"/>
                </a:solidFill>
              </a:rPr>
              <a:t>0.0001% ?</a:t>
            </a:r>
            <a:endParaRPr lang="ko-KR" altLang="en-US" sz="1400" dirty="0">
              <a:solidFill>
                <a:srgbClr val="FF0000"/>
              </a:solidFill>
            </a:endParaRPr>
          </a:p>
        </p:txBody>
      </p:sp>
      <p:sp>
        <p:nvSpPr>
          <p:cNvPr id="36" name="TextBox 35"/>
          <p:cNvSpPr txBox="1"/>
          <p:nvPr/>
        </p:nvSpPr>
        <p:spPr>
          <a:xfrm>
            <a:off x="3492810" y="4482472"/>
            <a:ext cx="1285884" cy="253916"/>
          </a:xfrm>
          <a:prstGeom prst="rect">
            <a:avLst/>
          </a:prstGeom>
          <a:solidFill>
            <a:srgbClr val="FFE9A3"/>
          </a:solidFill>
          <a:ln>
            <a:solidFill>
              <a:srgbClr val="FF0000"/>
            </a:solidFill>
          </a:ln>
        </p:spPr>
        <p:txBody>
          <a:bodyPr wrap="square" rtlCol="0">
            <a:spAutoFit/>
          </a:bodyPr>
          <a:lstStyle/>
          <a:p>
            <a:pPr algn="ctr"/>
            <a:r>
              <a:rPr lang="en-US" altLang="ko-KR" sz="1050" smtClean="0">
                <a:solidFill>
                  <a:srgbClr val="00B050"/>
                </a:solidFill>
              </a:rPr>
              <a:t>LNG </a:t>
            </a:r>
            <a:r>
              <a:rPr lang="ko-KR" altLang="en-US" sz="1050" dirty="0" smtClean="0">
                <a:solidFill>
                  <a:srgbClr val="00B050"/>
                </a:solidFill>
              </a:rPr>
              <a:t>벙커링협의체</a:t>
            </a:r>
            <a:endParaRPr lang="ko-KR" altLang="en-US" sz="1050" dirty="0">
              <a:solidFill>
                <a:srgbClr val="00B050"/>
              </a:solidFill>
            </a:endParaRPr>
          </a:p>
        </p:txBody>
      </p:sp>
      <p:sp>
        <p:nvSpPr>
          <p:cNvPr id="37" name="Rectangle 36"/>
          <p:cNvSpPr/>
          <p:nvPr/>
        </p:nvSpPr>
        <p:spPr>
          <a:xfrm>
            <a:off x="7774328" y="5429264"/>
            <a:ext cx="353943" cy="715334"/>
          </a:xfrm>
          <a:prstGeom prst="rect">
            <a:avLst/>
          </a:prstGeom>
          <a:solidFill>
            <a:schemeClr val="bg1"/>
          </a:solidFill>
          <a:ln>
            <a:solidFill>
              <a:schemeClr val="tx1"/>
            </a:solidFill>
          </a:ln>
        </p:spPr>
        <p:txBody>
          <a:bodyPr vert="vert270" wrap="square">
            <a:spAutoFit/>
          </a:bodyPr>
          <a:lstStyle/>
          <a:p>
            <a:r>
              <a:rPr lang="en-US" altLang="ko-KR" sz="1100" dirty="0" smtClean="0"/>
              <a:t>2013.2.13</a:t>
            </a:r>
            <a:endParaRPr lang="ko-KR" altLang="en-US" sz="11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strips(upRight)">
                                      <p:cBhvr>
                                        <p:cTn id="7" dur="10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strips(upRight)">
                                      <p:cBhvr>
                                        <p:cTn id="12" dur="10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strips(upRight)">
                                      <p:cBhvr>
                                        <p:cTn id="17" dur="30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strips(upRight)">
                                      <p:cBhvr>
                                        <p:cTn id="38" dur="500"/>
                                        <p:tgtEl>
                                          <p:spTgt spid="20"/>
                                        </p:tgtEl>
                                      </p:cBhvr>
                                    </p:animEffect>
                                  </p:childTnLst>
                                </p:cTn>
                              </p:par>
                            </p:childTnLst>
                          </p:cTn>
                        </p:par>
                        <p:par>
                          <p:cTn id="39" fill="hold">
                            <p:stCondLst>
                              <p:cond delay="500"/>
                            </p:stCondLst>
                            <p:childTnLst>
                              <p:par>
                                <p:cTn id="40" presetID="53"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1000"/>
                            </p:stCondLst>
                            <p:childTnLst>
                              <p:par>
                                <p:cTn id="46" presetID="53"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par>
                          <p:cTn id="51" fill="hold">
                            <p:stCondLst>
                              <p:cond delay="1500"/>
                            </p:stCondLst>
                            <p:childTnLst>
                              <p:par>
                                <p:cTn id="52" presetID="53"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3"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strips(upRight)">
                                      <p:cBhvr>
                                        <p:cTn id="61" dur="500"/>
                                        <p:tgtEl>
                                          <p:spTgt spid="17"/>
                                        </p:tgtEl>
                                      </p:cBhvr>
                                    </p:animEffect>
                                  </p:childTnLst>
                                </p:cTn>
                              </p:par>
                            </p:childTnLst>
                          </p:cTn>
                        </p:par>
                        <p:par>
                          <p:cTn id="62" fill="hold">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dissolve">
                                      <p:cBhvr>
                                        <p:cTn id="65" dur="500"/>
                                        <p:tgtEl>
                                          <p:spTgt spid="37"/>
                                        </p:tgtEl>
                                      </p:cBhvr>
                                    </p:animEffect>
                                  </p:childTnLst>
                                </p:cTn>
                              </p:par>
                            </p:childTnLst>
                          </p:cTn>
                        </p:par>
                        <p:par>
                          <p:cTn id="66" fill="hold">
                            <p:stCondLst>
                              <p:cond delay="1000"/>
                            </p:stCondLst>
                            <p:childTnLst>
                              <p:par>
                                <p:cTn id="67" presetID="53" presetClass="entr" presetSubtype="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par>
                          <p:cTn id="72" fill="hold">
                            <p:stCondLst>
                              <p:cond delay="1500"/>
                            </p:stCondLst>
                            <p:childTnLst>
                              <p:par>
                                <p:cTn id="73" presetID="53"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childTnLst>
                          </p:cTn>
                        </p:par>
                        <p:par>
                          <p:cTn id="78" fill="hold">
                            <p:stCondLst>
                              <p:cond delay="2000"/>
                            </p:stCondLst>
                            <p:childTnLst>
                              <p:par>
                                <p:cTn id="79" presetID="53"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fill="hold"/>
                                        <p:tgtEl>
                                          <p:spTgt spid="25"/>
                                        </p:tgtEl>
                                        <p:attrNameLst>
                                          <p:attrName>ppt_x</p:attrName>
                                        </p:attrNameLst>
                                      </p:cBhvr>
                                      <p:tavLst>
                                        <p:tav tm="0">
                                          <p:val>
                                            <p:strVal val="#ppt_x"/>
                                          </p:val>
                                        </p:tav>
                                        <p:tav tm="100000">
                                          <p:val>
                                            <p:strVal val="#ppt_x"/>
                                          </p:val>
                                        </p:tav>
                                      </p:tavLst>
                                    </p:anim>
                                    <p:anim calcmode="lin" valueType="num">
                                      <p:cBhvr additive="base">
                                        <p:cTn id="89" dur="500" fill="hold"/>
                                        <p:tgtEl>
                                          <p:spTgt spid="25"/>
                                        </p:tgtEl>
                                        <p:attrNameLst>
                                          <p:attrName>ppt_y</p:attrName>
                                        </p:attrNameLst>
                                      </p:cBhvr>
                                      <p:tavLst>
                                        <p:tav tm="0">
                                          <p:val>
                                            <p:strVal val="1+#ppt_h/2"/>
                                          </p:val>
                                        </p:tav>
                                        <p:tav tm="100000">
                                          <p:val>
                                            <p:strVal val="#ppt_y"/>
                                          </p:val>
                                        </p:tav>
                                      </p:tavLst>
                                    </p:anim>
                                  </p:childTnLst>
                                </p:cTn>
                              </p:par>
                            </p:childTnLst>
                          </p:cTn>
                        </p:par>
                        <p:par>
                          <p:cTn id="90" fill="hold">
                            <p:stCondLst>
                              <p:cond delay="500"/>
                            </p:stCondLst>
                            <p:childTnLst>
                              <p:par>
                                <p:cTn id="91" presetID="2" presetClass="entr" presetSubtype="4"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ppt_x"/>
                                          </p:val>
                                        </p:tav>
                                        <p:tav tm="100000">
                                          <p:val>
                                            <p:strVal val="#ppt_x"/>
                                          </p:val>
                                        </p:tav>
                                      </p:tavLst>
                                    </p:anim>
                                    <p:anim calcmode="lin" valueType="num">
                                      <p:cBhvr additive="base">
                                        <p:cTn id="94" dur="500" fill="hold"/>
                                        <p:tgtEl>
                                          <p:spTgt spid="29"/>
                                        </p:tgtEl>
                                        <p:attrNameLst>
                                          <p:attrName>ppt_y</p:attrName>
                                        </p:attrNameLst>
                                      </p:cBhvr>
                                      <p:tavLst>
                                        <p:tav tm="0">
                                          <p:val>
                                            <p:strVal val="1+#ppt_h/2"/>
                                          </p:val>
                                        </p:tav>
                                        <p:tav tm="100000">
                                          <p:val>
                                            <p:strVal val="#ppt_y"/>
                                          </p:val>
                                        </p:tav>
                                      </p:tavLst>
                                    </p:anim>
                                  </p:childTnLst>
                                </p:cTn>
                              </p:par>
                            </p:childTnLst>
                          </p:cTn>
                        </p:par>
                        <p:par>
                          <p:cTn id="95" fill="hold">
                            <p:stCondLst>
                              <p:cond delay="1000"/>
                            </p:stCondLst>
                            <p:childTnLst>
                              <p:par>
                                <p:cTn id="96" presetID="53" presetClass="entr" presetSubtype="0" fill="hold" grpId="2" nodeType="after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500" fill="hold"/>
                                        <p:tgtEl>
                                          <p:spTgt spid="24"/>
                                        </p:tgtEl>
                                        <p:attrNameLst>
                                          <p:attrName>ppt_w</p:attrName>
                                        </p:attrNameLst>
                                      </p:cBhvr>
                                      <p:tavLst>
                                        <p:tav tm="0">
                                          <p:val>
                                            <p:fltVal val="0"/>
                                          </p:val>
                                        </p:tav>
                                        <p:tav tm="100000">
                                          <p:val>
                                            <p:strVal val="#ppt_w"/>
                                          </p:val>
                                        </p:tav>
                                      </p:tavLst>
                                    </p:anim>
                                    <p:anim calcmode="lin" valueType="num">
                                      <p:cBhvr>
                                        <p:cTn id="99" dur="500" fill="hold"/>
                                        <p:tgtEl>
                                          <p:spTgt spid="24"/>
                                        </p:tgtEl>
                                        <p:attrNameLst>
                                          <p:attrName>ppt_h</p:attrName>
                                        </p:attrNameLst>
                                      </p:cBhvr>
                                      <p:tavLst>
                                        <p:tav tm="0">
                                          <p:val>
                                            <p:fltVal val="0"/>
                                          </p:val>
                                        </p:tav>
                                        <p:tav tm="100000">
                                          <p:val>
                                            <p:strVal val="#ppt_h"/>
                                          </p:val>
                                        </p:tav>
                                      </p:tavLst>
                                    </p:anim>
                                    <p:animEffect transition="in" filter="fade">
                                      <p:cBhvr>
                                        <p:cTn id="100" dur="500"/>
                                        <p:tgtEl>
                                          <p:spTgt spid="24"/>
                                        </p:tgtEl>
                                      </p:cBhvr>
                                    </p:animEffect>
                                  </p:childTnLst>
                                </p:cTn>
                              </p:par>
                            </p:childTnLst>
                          </p:cTn>
                        </p:par>
                        <p:par>
                          <p:cTn id="101" fill="hold">
                            <p:stCondLst>
                              <p:cond delay="1500"/>
                            </p:stCondLst>
                            <p:childTnLst>
                              <p:par>
                                <p:cTn id="102" presetID="2" presetClass="entr" presetSubtype="4"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additive="base">
                                        <p:cTn id="104" dur="500" fill="hold"/>
                                        <p:tgtEl>
                                          <p:spTgt spid="26"/>
                                        </p:tgtEl>
                                        <p:attrNameLst>
                                          <p:attrName>ppt_x</p:attrName>
                                        </p:attrNameLst>
                                      </p:cBhvr>
                                      <p:tavLst>
                                        <p:tav tm="0">
                                          <p:val>
                                            <p:strVal val="#ppt_x"/>
                                          </p:val>
                                        </p:tav>
                                        <p:tav tm="100000">
                                          <p:val>
                                            <p:strVal val="#ppt_x"/>
                                          </p:val>
                                        </p:tav>
                                      </p:tavLst>
                                    </p:anim>
                                    <p:anim calcmode="lin" valueType="num">
                                      <p:cBhvr additive="base">
                                        <p:cTn id="105" dur="500" fill="hold"/>
                                        <p:tgtEl>
                                          <p:spTgt spid="26"/>
                                        </p:tgtEl>
                                        <p:attrNameLst>
                                          <p:attrName>ppt_y</p:attrName>
                                        </p:attrNameLst>
                                      </p:cBhvr>
                                      <p:tavLst>
                                        <p:tav tm="0">
                                          <p:val>
                                            <p:strVal val="1+#ppt_h/2"/>
                                          </p:val>
                                        </p:tav>
                                        <p:tav tm="100000">
                                          <p:val>
                                            <p:strVal val="#ppt_y"/>
                                          </p:val>
                                        </p:tav>
                                      </p:tavLst>
                                    </p:anim>
                                  </p:childTnLst>
                                </p:cTn>
                              </p:par>
                            </p:childTnLst>
                          </p:cTn>
                        </p:par>
                        <p:par>
                          <p:cTn id="106" fill="hold">
                            <p:stCondLst>
                              <p:cond delay="2000"/>
                            </p:stCondLst>
                            <p:childTnLst>
                              <p:par>
                                <p:cTn id="107" presetID="2" presetClass="entr" presetSubtype="4"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500" fill="hold"/>
                                        <p:tgtEl>
                                          <p:spTgt spid="27"/>
                                        </p:tgtEl>
                                        <p:attrNameLst>
                                          <p:attrName>ppt_x</p:attrName>
                                        </p:attrNameLst>
                                      </p:cBhvr>
                                      <p:tavLst>
                                        <p:tav tm="0">
                                          <p:val>
                                            <p:strVal val="#ppt_x"/>
                                          </p:val>
                                        </p:tav>
                                        <p:tav tm="100000">
                                          <p:val>
                                            <p:strVal val="#ppt_x"/>
                                          </p:val>
                                        </p:tav>
                                      </p:tavLst>
                                    </p:anim>
                                    <p:anim calcmode="lin" valueType="num">
                                      <p:cBhvr additive="base">
                                        <p:cTn id="110" dur="500" fill="hold"/>
                                        <p:tgtEl>
                                          <p:spTgt spid="27"/>
                                        </p:tgtEl>
                                        <p:attrNameLst>
                                          <p:attrName>ppt_y</p:attrName>
                                        </p:attrNameLst>
                                      </p:cBhvr>
                                      <p:tavLst>
                                        <p:tav tm="0">
                                          <p:val>
                                            <p:strVal val="1+#ppt_h/2"/>
                                          </p:val>
                                        </p:tav>
                                        <p:tav tm="100000">
                                          <p:val>
                                            <p:strVal val="#ppt_y"/>
                                          </p:val>
                                        </p:tav>
                                      </p:tavLst>
                                    </p:anim>
                                  </p:childTnLst>
                                </p:cTn>
                              </p:par>
                            </p:childTnLst>
                          </p:cTn>
                        </p:par>
                        <p:par>
                          <p:cTn id="111" fill="hold">
                            <p:stCondLst>
                              <p:cond delay="2500"/>
                            </p:stCondLst>
                            <p:childTnLst>
                              <p:par>
                                <p:cTn id="112" presetID="2" presetClass="entr" presetSubtype="4"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additive="base">
                                        <p:cTn id="114" dur="500" fill="hold"/>
                                        <p:tgtEl>
                                          <p:spTgt spid="28"/>
                                        </p:tgtEl>
                                        <p:attrNameLst>
                                          <p:attrName>ppt_x</p:attrName>
                                        </p:attrNameLst>
                                      </p:cBhvr>
                                      <p:tavLst>
                                        <p:tav tm="0">
                                          <p:val>
                                            <p:strVal val="#ppt_x"/>
                                          </p:val>
                                        </p:tav>
                                        <p:tav tm="100000">
                                          <p:val>
                                            <p:strVal val="#ppt_x"/>
                                          </p:val>
                                        </p:tav>
                                      </p:tavLst>
                                    </p:anim>
                                    <p:anim calcmode="lin" valueType="num">
                                      <p:cBhvr additive="base">
                                        <p:cTn id="115" dur="500" fill="hold"/>
                                        <p:tgtEl>
                                          <p:spTgt spid="28"/>
                                        </p:tgtEl>
                                        <p:attrNameLst>
                                          <p:attrName>ppt_y</p:attrName>
                                        </p:attrNameLst>
                                      </p:cBhvr>
                                      <p:tavLst>
                                        <p:tav tm="0">
                                          <p:val>
                                            <p:strVal val="1+#ppt_h/2"/>
                                          </p:val>
                                        </p:tav>
                                        <p:tav tm="100000">
                                          <p:val>
                                            <p:strVal val="#ppt_y"/>
                                          </p:val>
                                        </p:tav>
                                      </p:tavLst>
                                    </p:anim>
                                  </p:childTnLst>
                                </p:cTn>
                              </p:par>
                            </p:childTnLst>
                          </p:cTn>
                        </p:par>
                        <p:par>
                          <p:cTn id="116" fill="hold">
                            <p:stCondLst>
                              <p:cond delay="3000"/>
                            </p:stCondLst>
                            <p:childTnLst>
                              <p:par>
                                <p:cTn id="117" presetID="2" presetClass="entr" presetSubtype="4"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additive="base">
                                        <p:cTn id="119" dur="500" fill="hold"/>
                                        <p:tgtEl>
                                          <p:spTgt spid="30"/>
                                        </p:tgtEl>
                                        <p:attrNameLst>
                                          <p:attrName>ppt_x</p:attrName>
                                        </p:attrNameLst>
                                      </p:cBhvr>
                                      <p:tavLst>
                                        <p:tav tm="0">
                                          <p:val>
                                            <p:strVal val="#ppt_x"/>
                                          </p:val>
                                        </p:tav>
                                        <p:tav tm="100000">
                                          <p:val>
                                            <p:strVal val="#ppt_x"/>
                                          </p:val>
                                        </p:tav>
                                      </p:tavLst>
                                    </p:anim>
                                    <p:anim calcmode="lin" valueType="num">
                                      <p:cBhvr additive="base">
                                        <p:cTn id="1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53" presetClass="entr" presetSubtype="0" fill="hold" grpId="1" nodeType="click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500"/>
                            </p:stCondLst>
                            <p:childTnLst>
                              <p:par>
                                <p:cTn id="129" presetID="53" presetClass="entr" presetSubtype="0" fill="hold" grpId="1" nodeType="after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p:cTn id="131" dur="500" fill="hold"/>
                                        <p:tgtEl>
                                          <p:spTgt spid="31"/>
                                        </p:tgtEl>
                                        <p:attrNameLst>
                                          <p:attrName>ppt_w</p:attrName>
                                        </p:attrNameLst>
                                      </p:cBhvr>
                                      <p:tavLst>
                                        <p:tav tm="0">
                                          <p:val>
                                            <p:fltVal val="0"/>
                                          </p:val>
                                        </p:tav>
                                        <p:tav tm="100000">
                                          <p:val>
                                            <p:strVal val="#ppt_w"/>
                                          </p:val>
                                        </p:tav>
                                      </p:tavLst>
                                    </p:anim>
                                    <p:anim calcmode="lin" valueType="num">
                                      <p:cBhvr>
                                        <p:cTn id="132" dur="500" fill="hold"/>
                                        <p:tgtEl>
                                          <p:spTgt spid="31"/>
                                        </p:tgtEl>
                                        <p:attrNameLst>
                                          <p:attrName>ppt_h</p:attrName>
                                        </p:attrNameLst>
                                      </p:cBhvr>
                                      <p:tavLst>
                                        <p:tav tm="0">
                                          <p:val>
                                            <p:fltVal val="0"/>
                                          </p:val>
                                        </p:tav>
                                        <p:tav tm="100000">
                                          <p:val>
                                            <p:strVal val="#ppt_h"/>
                                          </p:val>
                                        </p:tav>
                                      </p:tavLst>
                                    </p:anim>
                                    <p:animEffect transition="in" filter="fade">
                                      <p:cBhvr>
                                        <p:cTn id="133" dur="500"/>
                                        <p:tgtEl>
                                          <p:spTgt spid="31"/>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0" fill="hold" grpId="1" nodeType="click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500" fill="hold"/>
                                        <p:tgtEl>
                                          <p:spTgt spid="27"/>
                                        </p:tgtEl>
                                        <p:attrNameLst>
                                          <p:attrName>ppt_w</p:attrName>
                                        </p:attrNameLst>
                                      </p:cBhvr>
                                      <p:tavLst>
                                        <p:tav tm="0">
                                          <p:val>
                                            <p:fltVal val="0"/>
                                          </p:val>
                                        </p:tav>
                                        <p:tav tm="100000">
                                          <p:val>
                                            <p:strVal val="#ppt_w"/>
                                          </p:val>
                                        </p:tav>
                                      </p:tavLst>
                                    </p:anim>
                                    <p:anim calcmode="lin" valueType="num">
                                      <p:cBhvr>
                                        <p:cTn id="139" dur="500" fill="hold"/>
                                        <p:tgtEl>
                                          <p:spTgt spid="27"/>
                                        </p:tgtEl>
                                        <p:attrNameLst>
                                          <p:attrName>ppt_h</p:attrName>
                                        </p:attrNameLst>
                                      </p:cBhvr>
                                      <p:tavLst>
                                        <p:tav tm="0">
                                          <p:val>
                                            <p:fltVal val="0"/>
                                          </p:val>
                                        </p:tav>
                                        <p:tav tm="100000">
                                          <p:val>
                                            <p:strVal val="#ppt_h"/>
                                          </p:val>
                                        </p:tav>
                                      </p:tavLst>
                                    </p:anim>
                                    <p:animEffect transition="in" filter="fade">
                                      <p:cBhvr>
                                        <p:cTn id="140" dur="500"/>
                                        <p:tgtEl>
                                          <p:spTgt spid="27"/>
                                        </p:tgtEl>
                                      </p:cBhvr>
                                    </p:animEffect>
                                  </p:childTnLst>
                                </p:cTn>
                              </p:par>
                              <p:par>
                                <p:cTn id="141" presetID="53" presetClass="entr" presetSubtype="0" fill="hold" grpId="1" nodeType="with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childTnLst>
                                </p:cTn>
                              </p:par>
                            </p:childTnLst>
                          </p:cTn>
                        </p:par>
                        <p:par>
                          <p:cTn id="146" fill="hold">
                            <p:stCondLst>
                              <p:cond delay="500"/>
                            </p:stCondLst>
                            <p:childTnLst>
                              <p:par>
                                <p:cTn id="147" presetID="53" presetClass="entr" presetSubtype="0" fill="hold" grpId="0" nodeType="afterEffect">
                                  <p:stCondLst>
                                    <p:cond delay="0"/>
                                  </p:stCondLst>
                                  <p:childTnLst>
                                    <p:set>
                                      <p:cBhvr>
                                        <p:cTn id="148" dur="1" fill="hold">
                                          <p:stCondLst>
                                            <p:cond delay="0"/>
                                          </p:stCondLst>
                                        </p:cTn>
                                        <p:tgtEl>
                                          <p:spTgt spid="32"/>
                                        </p:tgtEl>
                                        <p:attrNameLst>
                                          <p:attrName>style.visibility</p:attrName>
                                        </p:attrNameLst>
                                      </p:cBhvr>
                                      <p:to>
                                        <p:strVal val="visible"/>
                                      </p:to>
                                    </p:set>
                                    <p:anim calcmode="lin" valueType="num">
                                      <p:cBhvr>
                                        <p:cTn id="149" dur="500" fill="hold"/>
                                        <p:tgtEl>
                                          <p:spTgt spid="32"/>
                                        </p:tgtEl>
                                        <p:attrNameLst>
                                          <p:attrName>ppt_w</p:attrName>
                                        </p:attrNameLst>
                                      </p:cBhvr>
                                      <p:tavLst>
                                        <p:tav tm="0">
                                          <p:val>
                                            <p:fltVal val="0"/>
                                          </p:val>
                                        </p:tav>
                                        <p:tav tm="100000">
                                          <p:val>
                                            <p:strVal val="#ppt_w"/>
                                          </p:val>
                                        </p:tav>
                                      </p:tavLst>
                                    </p:anim>
                                    <p:anim calcmode="lin" valueType="num">
                                      <p:cBhvr>
                                        <p:cTn id="150" dur="500" fill="hold"/>
                                        <p:tgtEl>
                                          <p:spTgt spid="32"/>
                                        </p:tgtEl>
                                        <p:attrNameLst>
                                          <p:attrName>ppt_h</p:attrName>
                                        </p:attrNameLst>
                                      </p:cBhvr>
                                      <p:tavLst>
                                        <p:tav tm="0">
                                          <p:val>
                                            <p:fltVal val="0"/>
                                          </p:val>
                                        </p:tav>
                                        <p:tav tm="100000">
                                          <p:val>
                                            <p:strVal val="#ppt_h"/>
                                          </p:val>
                                        </p:tav>
                                      </p:tavLst>
                                    </p:anim>
                                    <p:animEffect transition="in" filter="fade">
                                      <p:cBhvr>
                                        <p:cTn id="151" dur="500"/>
                                        <p:tgtEl>
                                          <p:spTgt spid="32"/>
                                        </p:tgtEl>
                                      </p:cBhvr>
                                    </p:animEffect>
                                  </p:childTnLst>
                                </p:cTn>
                              </p:par>
                            </p:childTnLst>
                          </p:cTn>
                        </p:par>
                      </p:childTnLst>
                    </p:cTn>
                  </p:par>
                  <p:par>
                    <p:cTn id="152" fill="hold">
                      <p:stCondLst>
                        <p:cond delay="indefinite"/>
                      </p:stCondLst>
                      <p:childTnLst>
                        <p:par>
                          <p:cTn id="153" fill="hold">
                            <p:stCondLst>
                              <p:cond delay="0"/>
                            </p:stCondLst>
                            <p:childTnLst>
                              <p:par>
                                <p:cTn id="154" presetID="53" presetClass="entr" presetSubtype="0" fill="hold" grpId="1" nodeType="clickEffect">
                                  <p:stCondLst>
                                    <p:cond delay="0"/>
                                  </p:stCondLst>
                                  <p:childTnLst>
                                    <p:set>
                                      <p:cBhvr>
                                        <p:cTn id="155" dur="1" fill="hold">
                                          <p:stCondLst>
                                            <p:cond delay="0"/>
                                          </p:stCondLst>
                                        </p:cTn>
                                        <p:tgtEl>
                                          <p:spTgt spid="30"/>
                                        </p:tgtEl>
                                        <p:attrNameLst>
                                          <p:attrName>style.visibility</p:attrName>
                                        </p:attrNameLst>
                                      </p:cBhvr>
                                      <p:to>
                                        <p:strVal val="visible"/>
                                      </p:to>
                                    </p:set>
                                    <p:anim calcmode="lin" valueType="num">
                                      <p:cBhvr>
                                        <p:cTn id="156" dur="500" fill="hold"/>
                                        <p:tgtEl>
                                          <p:spTgt spid="30"/>
                                        </p:tgtEl>
                                        <p:attrNameLst>
                                          <p:attrName>ppt_w</p:attrName>
                                        </p:attrNameLst>
                                      </p:cBhvr>
                                      <p:tavLst>
                                        <p:tav tm="0">
                                          <p:val>
                                            <p:fltVal val="0"/>
                                          </p:val>
                                        </p:tav>
                                        <p:tav tm="100000">
                                          <p:val>
                                            <p:strVal val="#ppt_w"/>
                                          </p:val>
                                        </p:tav>
                                      </p:tavLst>
                                    </p:anim>
                                    <p:anim calcmode="lin" valueType="num">
                                      <p:cBhvr>
                                        <p:cTn id="157" dur="500" fill="hold"/>
                                        <p:tgtEl>
                                          <p:spTgt spid="30"/>
                                        </p:tgtEl>
                                        <p:attrNameLst>
                                          <p:attrName>ppt_h</p:attrName>
                                        </p:attrNameLst>
                                      </p:cBhvr>
                                      <p:tavLst>
                                        <p:tav tm="0">
                                          <p:val>
                                            <p:fltVal val="0"/>
                                          </p:val>
                                        </p:tav>
                                        <p:tav tm="100000">
                                          <p:val>
                                            <p:strVal val="#ppt_h"/>
                                          </p:val>
                                        </p:tav>
                                      </p:tavLst>
                                    </p:anim>
                                    <p:animEffect transition="in" filter="fade">
                                      <p:cBhvr>
                                        <p:cTn id="158" dur="500"/>
                                        <p:tgtEl>
                                          <p:spTgt spid="30"/>
                                        </p:tgtEl>
                                      </p:cBhvr>
                                    </p:animEffect>
                                  </p:childTnLst>
                                </p:cTn>
                              </p:par>
                            </p:childTnLst>
                          </p:cTn>
                        </p:par>
                        <p:par>
                          <p:cTn id="159" fill="hold">
                            <p:stCondLst>
                              <p:cond delay="500"/>
                            </p:stCondLst>
                            <p:childTnLst>
                              <p:par>
                                <p:cTn id="160" presetID="53" presetClass="entr" presetSubtype="0" fill="hold" grpId="0" nodeType="afterEffect">
                                  <p:stCondLst>
                                    <p:cond delay="0"/>
                                  </p:stCondLst>
                                  <p:childTnLst>
                                    <p:set>
                                      <p:cBhvr>
                                        <p:cTn id="161" dur="1" fill="hold">
                                          <p:stCondLst>
                                            <p:cond delay="0"/>
                                          </p:stCondLst>
                                        </p:cTn>
                                        <p:tgtEl>
                                          <p:spTgt spid="33"/>
                                        </p:tgtEl>
                                        <p:attrNameLst>
                                          <p:attrName>style.visibility</p:attrName>
                                        </p:attrNameLst>
                                      </p:cBhvr>
                                      <p:to>
                                        <p:strVal val="visible"/>
                                      </p:to>
                                    </p:set>
                                    <p:anim calcmode="lin" valueType="num">
                                      <p:cBhvr>
                                        <p:cTn id="162" dur="500" fill="hold"/>
                                        <p:tgtEl>
                                          <p:spTgt spid="33"/>
                                        </p:tgtEl>
                                        <p:attrNameLst>
                                          <p:attrName>ppt_w</p:attrName>
                                        </p:attrNameLst>
                                      </p:cBhvr>
                                      <p:tavLst>
                                        <p:tav tm="0">
                                          <p:val>
                                            <p:fltVal val="0"/>
                                          </p:val>
                                        </p:tav>
                                        <p:tav tm="100000">
                                          <p:val>
                                            <p:strVal val="#ppt_w"/>
                                          </p:val>
                                        </p:tav>
                                      </p:tavLst>
                                    </p:anim>
                                    <p:anim calcmode="lin" valueType="num">
                                      <p:cBhvr>
                                        <p:cTn id="163" dur="500" fill="hold"/>
                                        <p:tgtEl>
                                          <p:spTgt spid="33"/>
                                        </p:tgtEl>
                                        <p:attrNameLst>
                                          <p:attrName>ppt_h</p:attrName>
                                        </p:attrNameLst>
                                      </p:cBhvr>
                                      <p:tavLst>
                                        <p:tav tm="0">
                                          <p:val>
                                            <p:fltVal val="0"/>
                                          </p:val>
                                        </p:tav>
                                        <p:tav tm="100000">
                                          <p:val>
                                            <p:strVal val="#ppt_h"/>
                                          </p:val>
                                        </p:tav>
                                      </p:tavLst>
                                    </p:anim>
                                    <p:animEffect transition="in" filter="fade">
                                      <p:cBhvr>
                                        <p:cTn id="164" dur="500"/>
                                        <p:tgtEl>
                                          <p:spTgt spid="33"/>
                                        </p:tgtEl>
                                      </p:cBhvr>
                                    </p:animEffect>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6"/>
                                        </p:tgtEl>
                                        <p:attrNameLst>
                                          <p:attrName>style.visibility</p:attrName>
                                        </p:attrNameLst>
                                      </p:cBhvr>
                                      <p:to>
                                        <p:strVal val="visible"/>
                                      </p:to>
                                    </p:set>
                                    <p:anim calcmode="lin" valueType="num">
                                      <p:cBhvr additive="base">
                                        <p:cTn id="169" dur="500" fill="hold"/>
                                        <p:tgtEl>
                                          <p:spTgt spid="36"/>
                                        </p:tgtEl>
                                        <p:attrNameLst>
                                          <p:attrName>ppt_x</p:attrName>
                                        </p:attrNameLst>
                                      </p:cBhvr>
                                      <p:tavLst>
                                        <p:tav tm="0">
                                          <p:val>
                                            <p:strVal val="#ppt_x"/>
                                          </p:val>
                                        </p:tav>
                                        <p:tav tm="100000">
                                          <p:val>
                                            <p:strVal val="#ppt_x"/>
                                          </p:val>
                                        </p:tav>
                                      </p:tavLst>
                                    </p:anim>
                                    <p:anim calcmode="lin" valueType="num">
                                      <p:cBhvr additive="base">
                                        <p:cTn id="170" dur="500" fill="hold"/>
                                        <p:tgtEl>
                                          <p:spTgt spid="36"/>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34"/>
                                        </p:tgtEl>
                                        <p:attrNameLst>
                                          <p:attrName>style.visibility</p:attrName>
                                        </p:attrNameLst>
                                      </p:cBhvr>
                                      <p:to>
                                        <p:strVal val="visible"/>
                                      </p:to>
                                    </p:set>
                                    <p:anim calcmode="lin" valueType="num">
                                      <p:cBhvr additive="base">
                                        <p:cTn id="173" dur="500" fill="hold"/>
                                        <p:tgtEl>
                                          <p:spTgt spid="34"/>
                                        </p:tgtEl>
                                        <p:attrNameLst>
                                          <p:attrName>ppt_x</p:attrName>
                                        </p:attrNameLst>
                                      </p:cBhvr>
                                      <p:tavLst>
                                        <p:tav tm="0">
                                          <p:val>
                                            <p:strVal val="#ppt_x"/>
                                          </p:val>
                                        </p:tav>
                                        <p:tav tm="100000">
                                          <p:val>
                                            <p:strVal val="#ppt_x"/>
                                          </p:val>
                                        </p:tav>
                                      </p:tavLst>
                                    </p:anim>
                                    <p:anim calcmode="lin" valueType="num">
                                      <p:cBhvr additive="base">
                                        <p:cTn id="174" dur="500" fill="hold"/>
                                        <p:tgtEl>
                                          <p:spTgt spid="34"/>
                                        </p:tgtEl>
                                        <p:attrNameLst>
                                          <p:attrName>ppt_y</p:attrName>
                                        </p:attrNameLst>
                                      </p:cBhvr>
                                      <p:tavLst>
                                        <p:tav tm="0">
                                          <p:val>
                                            <p:strVal val="1+#ppt_h/2"/>
                                          </p:val>
                                        </p:tav>
                                        <p:tav tm="100000">
                                          <p:val>
                                            <p:strVal val="#ppt_y"/>
                                          </p:val>
                                        </p:tav>
                                      </p:tavLst>
                                    </p:anim>
                                  </p:childTnLst>
                                </p:cTn>
                              </p:par>
                              <p:par>
                                <p:cTn id="175" presetID="53" presetClass="entr" presetSubtype="0" fill="hold" grpId="1" nodeType="withEffect">
                                  <p:stCondLst>
                                    <p:cond delay="0"/>
                                  </p:stCondLst>
                                  <p:childTnLst>
                                    <p:set>
                                      <p:cBhvr>
                                        <p:cTn id="176" dur="1" fill="hold">
                                          <p:stCondLst>
                                            <p:cond delay="0"/>
                                          </p:stCondLst>
                                        </p:cTn>
                                        <p:tgtEl>
                                          <p:spTgt spid="34"/>
                                        </p:tgtEl>
                                        <p:attrNameLst>
                                          <p:attrName>style.visibility</p:attrName>
                                        </p:attrNameLst>
                                      </p:cBhvr>
                                      <p:to>
                                        <p:strVal val="visible"/>
                                      </p:to>
                                    </p:set>
                                    <p:anim calcmode="lin" valueType="num">
                                      <p:cBhvr>
                                        <p:cTn id="177" dur="500" fill="hold"/>
                                        <p:tgtEl>
                                          <p:spTgt spid="34"/>
                                        </p:tgtEl>
                                        <p:attrNameLst>
                                          <p:attrName>ppt_w</p:attrName>
                                        </p:attrNameLst>
                                      </p:cBhvr>
                                      <p:tavLst>
                                        <p:tav tm="0">
                                          <p:val>
                                            <p:fltVal val="0"/>
                                          </p:val>
                                        </p:tav>
                                        <p:tav tm="100000">
                                          <p:val>
                                            <p:strVal val="#ppt_w"/>
                                          </p:val>
                                        </p:tav>
                                      </p:tavLst>
                                    </p:anim>
                                    <p:anim calcmode="lin" valueType="num">
                                      <p:cBhvr>
                                        <p:cTn id="178" dur="500" fill="hold"/>
                                        <p:tgtEl>
                                          <p:spTgt spid="34"/>
                                        </p:tgtEl>
                                        <p:attrNameLst>
                                          <p:attrName>ppt_h</p:attrName>
                                        </p:attrNameLst>
                                      </p:cBhvr>
                                      <p:tavLst>
                                        <p:tav tm="0">
                                          <p:val>
                                            <p:fltVal val="0"/>
                                          </p:val>
                                        </p:tav>
                                        <p:tav tm="100000">
                                          <p:val>
                                            <p:strVal val="#ppt_h"/>
                                          </p:val>
                                        </p:tav>
                                      </p:tavLst>
                                    </p:anim>
                                    <p:animEffect transition="in" filter="fade">
                                      <p:cBhvr>
                                        <p:cTn id="179" dur="500"/>
                                        <p:tgtEl>
                                          <p:spTgt spid="34"/>
                                        </p:tgtEl>
                                      </p:cBhvr>
                                    </p:animEffect>
                                  </p:childTnLst>
                                </p:cTn>
                              </p:par>
                            </p:childTnLst>
                          </p:cTn>
                        </p:par>
                        <p:par>
                          <p:cTn id="180" fill="hold">
                            <p:stCondLst>
                              <p:cond delay="500"/>
                            </p:stCondLst>
                            <p:childTnLst>
                              <p:par>
                                <p:cTn id="181" presetID="53" presetClass="entr" presetSubtype="0" fill="hold" grpId="0" nodeType="afterEffect">
                                  <p:stCondLst>
                                    <p:cond delay="0"/>
                                  </p:stCondLst>
                                  <p:childTnLst>
                                    <p:set>
                                      <p:cBhvr>
                                        <p:cTn id="182" dur="1" fill="hold">
                                          <p:stCondLst>
                                            <p:cond delay="0"/>
                                          </p:stCondLst>
                                        </p:cTn>
                                        <p:tgtEl>
                                          <p:spTgt spid="35"/>
                                        </p:tgtEl>
                                        <p:attrNameLst>
                                          <p:attrName>style.visibility</p:attrName>
                                        </p:attrNameLst>
                                      </p:cBhvr>
                                      <p:to>
                                        <p:strVal val="visible"/>
                                      </p:to>
                                    </p:set>
                                    <p:anim calcmode="lin" valueType="num">
                                      <p:cBhvr>
                                        <p:cTn id="183" dur="500" fill="hold"/>
                                        <p:tgtEl>
                                          <p:spTgt spid="35"/>
                                        </p:tgtEl>
                                        <p:attrNameLst>
                                          <p:attrName>ppt_w</p:attrName>
                                        </p:attrNameLst>
                                      </p:cBhvr>
                                      <p:tavLst>
                                        <p:tav tm="0">
                                          <p:val>
                                            <p:fltVal val="0"/>
                                          </p:val>
                                        </p:tav>
                                        <p:tav tm="100000">
                                          <p:val>
                                            <p:strVal val="#ppt_w"/>
                                          </p:val>
                                        </p:tav>
                                      </p:tavLst>
                                    </p:anim>
                                    <p:anim calcmode="lin" valueType="num">
                                      <p:cBhvr>
                                        <p:cTn id="184" dur="500" fill="hold"/>
                                        <p:tgtEl>
                                          <p:spTgt spid="35"/>
                                        </p:tgtEl>
                                        <p:attrNameLst>
                                          <p:attrName>ppt_h</p:attrName>
                                        </p:attrNameLst>
                                      </p:cBhvr>
                                      <p:tavLst>
                                        <p:tav tm="0">
                                          <p:val>
                                            <p:fltVal val="0"/>
                                          </p:val>
                                        </p:tav>
                                        <p:tav tm="100000">
                                          <p:val>
                                            <p:strVal val="#ppt_h"/>
                                          </p:val>
                                        </p:tav>
                                      </p:tavLst>
                                    </p:anim>
                                    <p:animEffect transition="in" filter="fade">
                                      <p:cBhvr>
                                        <p:cTn id="18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10" grpId="0" animBg="1"/>
      <p:bldP spid="13" grpId="0" animBg="1"/>
      <p:bldP spid="18" grpId="0"/>
      <p:bldP spid="19" grpId="0"/>
      <p:bldP spid="21" grpId="0"/>
      <p:bldP spid="22" grpId="0"/>
      <p:bldP spid="12" grpId="0" animBg="1"/>
      <p:bldP spid="24" grpId="2" animBg="1"/>
      <p:bldP spid="25" grpId="0" animBg="1"/>
      <p:bldP spid="26" grpId="0" animBg="1"/>
      <p:bldP spid="26" grpId="1" animBg="1"/>
      <p:bldP spid="27" grpId="0" animBg="1"/>
      <p:bldP spid="27" grpId="1" animBg="1"/>
      <p:bldP spid="28" grpId="0" animBg="1"/>
      <p:bldP spid="28" grpId="1" animBg="1"/>
      <p:bldP spid="29" grpId="0" animBg="1"/>
      <p:bldP spid="30" grpId="0" animBg="1"/>
      <p:bldP spid="30" grpId="1" animBg="1"/>
      <p:bldP spid="31" grpId="1" animBg="1"/>
      <p:bldP spid="32" grpId="0" animBg="1"/>
      <p:bldP spid="33" grpId="0" animBg="1"/>
      <p:bldP spid="34" grpId="0" animBg="1"/>
      <p:bldP spid="34" grpId="1" animBg="1"/>
      <p:bldP spid="35" grpId="0" animBg="1"/>
      <p:bldP spid="36" grpId="0" animBg="1"/>
      <p:bldP spid="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251520" y="6381328"/>
            <a:ext cx="8640960" cy="360040"/>
          </a:xfrm>
          <a:prstGeom prst="rect">
            <a:avLst/>
          </a:prstGeom>
          <a:noFill/>
          <a:ln w="9525">
            <a:noFill/>
            <a:miter lim="800000"/>
            <a:headEnd/>
            <a:tailEnd/>
          </a:ln>
        </p:spPr>
        <p:txBody>
          <a:bodyPr wrap="square" rtlCol="0">
            <a:normAutofit fontScale="62500" lnSpcReduction="20000"/>
          </a:bodyPr>
          <a:lstStyle/>
          <a:p>
            <a:pPr marL="266700" indent="-266700" algn="ctr">
              <a:spcBef>
                <a:spcPct val="20000"/>
              </a:spcBef>
              <a:buFont typeface="Arial" charset="0"/>
              <a:buChar char="•"/>
            </a:pPr>
            <a:r>
              <a:rPr lang="ko-KR" altLang="en-US" sz="1400" kern="0" dirty="0" smtClean="0">
                <a:solidFill>
                  <a:schemeClr val="tx2">
                    <a:lumMod val="75000"/>
                  </a:schemeClr>
                </a:solidFill>
                <a:latin typeface="Arial" pitchFamily="34" charset="0"/>
                <a:ea typeface="+mn-ea"/>
                <a:cs typeface="Arial" pitchFamily="34" charset="0"/>
              </a:rPr>
              <a:t>본 자료는 인터넷 등에 </a:t>
            </a:r>
            <a:r>
              <a:rPr lang="ko-KR" altLang="en-US" sz="1400" kern="0" dirty="0" smtClean="0">
                <a:solidFill>
                  <a:schemeClr val="tx2">
                    <a:lumMod val="75000"/>
                  </a:schemeClr>
                </a:solidFill>
                <a:latin typeface="Arial" pitchFamily="34" charset="0"/>
                <a:cs typeface="Arial" pitchFamily="34" charset="0"/>
              </a:rPr>
              <a:t>공개된 자료만을 이용하여 정리된 것임을 </a:t>
            </a:r>
            <a:r>
              <a:rPr lang="ko-KR" altLang="en-US" sz="1400" kern="0" dirty="0" smtClean="0">
                <a:solidFill>
                  <a:schemeClr val="tx2">
                    <a:lumMod val="75000"/>
                  </a:schemeClr>
                </a:solidFill>
                <a:latin typeface="Arial" pitchFamily="34" charset="0"/>
                <a:ea typeface="+mn-ea"/>
                <a:cs typeface="Arial" pitchFamily="34" charset="0"/>
              </a:rPr>
              <a:t> 밝힘</a:t>
            </a:r>
            <a:r>
              <a:rPr lang="en-US" altLang="ko-KR" sz="1400" kern="0" dirty="0" smtClean="0">
                <a:solidFill>
                  <a:schemeClr val="tx2">
                    <a:lumMod val="75000"/>
                  </a:schemeClr>
                </a:solidFill>
                <a:latin typeface="Arial" pitchFamily="34" charset="0"/>
                <a:ea typeface="+mn-ea"/>
                <a:cs typeface="Arial" pitchFamily="34" charset="0"/>
              </a:rPr>
              <a:t>!! </a:t>
            </a:r>
          </a:p>
          <a:p>
            <a:pPr marL="266700" indent="-266700" algn="ctr">
              <a:spcBef>
                <a:spcPct val="20000"/>
              </a:spcBef>
              <a:buFont typeface="Arial" charset="0"/>
              <a:buChar char="•"/>
            </a:pPr>
            <a:r>
              <a:rPr lang="ko-KR" altLang="en-US" sz="1400" kern="0" dirty="0" smtClean="0">
                <a:solidFill>
                  <a:schemeClr val="tx2">
                    <a:lumMod val="75000"/>
                  </a:schemeClr>
                </a:solidFill>
                <a:latin typeface="Arial" pitchFamily="34" charset="0"/>
                <a:ea typeface="+mn-ea"/>
                <a:cs typeface="Arial" pitchFamily="34" charset="0"/>
              </a:rPr>
              <a:t>허락없이 신문기사를 무단 인용하고 있는 점에 대해 깊이 사과드립니다</a:t>
            </a:r>
            <a:r>
              <a:rPr lang="en-US" altLang="ko-KR" sz="1400" kern="0" dirty="0" smtClean="0">
                <a:solidFill>
                  <a:schemeClr val="tx2">
                    <a:lumMod val="75000"/>
                  </a:schemeClr>
                </a:solidFill>
                <a:latin typeface="Arial" pitchFamily="34" charset="0"/>
                <a:cs typeface="Arial" pitchFamily="34" charset="0"/>
              </a:rPr>
              <a:t>!</a:t>
            </a:r>
            <a:endParaRPr lang="ko-KR" altLang="en-US" sz="1400" kern="0" dirty="0" smtClean="0">
              <a:solidFill>
                <a:schemeClr val="tx2">
                  <a:lumMod val="75000"/>
                </a:schemeClr>
              </a:solidFill>
              <a:latin typeface="Arial" pitchFamily="34" charset="0"/>
              <a:ea typeface="+mn-ea"/>
              <a:cs typeface="Arial" pitchFamily="34" charset="0"/>
            </a:endParaRPr>
          </a:p>
        </p:txBody>
      </p:sp>
      <p:sp>
        <p:nvSpPr>
          <p:cNvPr id="16" name="TextBox 15"/>
          <p:cNvSpPr txBox="1"/>
          <p:nvPr/>
        </p:nvSpPr>
        <p:spPr>
          <a:xfrm>
            <a:off x="428596" y="2334277"/>
            <a:ext cx="8215370" cy="369332"/>
          </a:xfrm>
          <a:prstGeom prst="rect">
            <a:avLst/>
          </a:prstGeom>
          <a:solidFill>
            <a:srgbClr val="FFFFCC"/>
          </a:solidFill>
          <a:ln>
            <a:solidFill>
              <a:schemeClr val="tx1"/>
            </a:solidFill>
          </a:ln>
        </p:spPr>
        <p:txBody>
          <a:bodyPr wrap="square" rtlCol="0">
            <a:spAutoFit/>
          </a:bodyPr>
          <a:lstStyle/>
          <a:p>
            <a:r>
              <a:rPr lang="ko-KR" altLang="en-US" dirty="0" smtClean="0"/>
              <a:t>엄청난 비용이 드는 수급체계</a:t>
            </a:r>
            <a:r>
              <a:rPr lang="en-US" altLang="ko-KR" dirty="0" smtClean="0"/>
              <a:t>,</a:t>
            </a:r>
            <a:r>
              <a:rPr lang="ko-KR" altLang="en-US" dirty="0" smtClean="0"/>
              <a:t> 어디에도 관련 상세정보가 없어</a:t>
            </a:r>
            <a:r>
              <a:rPr lang="en-US" altLang="ko-KR" dirty="0" smtClean="0"/>
              <a:t>…</a:t>
            </a:r>
            <a:endParaRPr lang="ko-KR" altLang="en-US" dirty="0"/>
          </a:p>
        </p:txBody>
      </p:sp>
      <p:sp>
        <p:nvSpPr>
          <p:cNvPr id="19" name="TextBox 18"/>
          <p:cNvSpPr txBox="1"/>
          <p:nvPr/>
        </p:nvSpPr>
        <p:spPr>
          <a:xfrm>
            <a:off x="428596" y="4527962"/>
            <a:ext cx="8215370" cy="369332"/>
          </a:xfrm>
          <a:prstGeom prst="rect">
            <a:avLst/>
          </a:prstGeom>
          <a:solidFill>
            <a:srgbClr val="FFFFCC"/>
          </a:solidFill>
          <a:ln>
            <a:solidFill>
              <a:schemeClr val="tx1"/>
            </a:solidFill>
          </a:ln>
        </p:spPr>
        <p:txBody>
          <a:bodyPr wrap="square" rtlCol="0">
            <a:spAutoFit/>
          </a:bodyPr>
          <a:lstStyle/>
          <a:p>
            <a:r>
              <a:rPr lang="ko-KR" altLang="en-US" dirty="0" smtClean="0"/>
              <a:t>현재의 경직된 수급체계</a:t>
            </a:r>
            <a:r>
              <a:rPr lang="en-US" altLang="ko-KR" dirty="0" smtClean="0"/>
              <a:t>, </a:t>
            </a:r>
            <a:r>
              <a:rPr lang="ko-KR" altLang="en-US" dirty="0" smtClean="0"/>
              <a:t>앞으로도 이대로 둘 것인가</a:t>
            </a:r>
            <a:r>
              <a:rPr lang="en-US" altLang="ko-KR" dirty="0" smtClean="0"/>
              <a:t>?</a:t>
            </a:r>
            <a:endParaRPr lang="ko-KR" altLang="en-US" dirty="0"/>
          </a:p>
        </p:txBody>
      </p:sp>
      <p:sp>
        <p:nvSpPr>
          <p:cNvPr id="20" name="TextBox 19"/>
          <p:cNvSpPr txBox="1"/>
          <p:nvPr/>
        </p:nvSpPr>
        <p:spPr>
          <a:xfrm>
            <a:off x="428596" y="3539972"/>
            <a:ext cx="8215370" cy="369332"/>
          </a:xfrm>
          <a:prstGeom prst="rect">
            <a:avLst/>
          </a:prstGeom>
          <a:solidFill>
            <a:srgbClr val="FFFFCC"/>
          </a:solidFill>
          <a:ln>
            <a:solidFill>
              <a:schemeClr val="tx1"/>
            </a:solidFill>
          </a:ln>
        </p:spPr>
        <p:txBody>
          <a:bodyPr wrap="square" rtlCol="0">
            <a:spAutoFit/>
          </a:bodyPr>
          <a:lstStyle/>
          <a:p>
            <a:r>
              <a:rPr lang="ko-KR" altLang="en-US" dirty="0" smtClean="0"/>
              <a:t>기계약과정의 불투명성</a:t>
            </a:r>
            <a:r>
              <a:rPr lang="en-US" altLang="ko-KR" dirty="0" smtClean="0"/>
              <a:t>, </a:t>
            </a:r>
            <a:r>
              <a:rPr lang="ko-KR" altLang="en-US" dirty="0" smtClean="0"/>
              <a:t>면밀히 점검해야</a:t>
            </a:r>
            <a:r>
              <a:rPr lang="en-US" altLang="ko-KR" dirty="0" smtClean="0"/>
              <a:t>…</a:t>
            </a:r>
            <a:endParaRPr lang="ko-KR" altLang="en-US" dirty="0"/>
          </a:p>
        </p:txBody>
      </p:sp>
      <p:sp>
        <p:nvSpPr>
          <p:cNvPr id="6" name="TextBox 5"/>
          <p:cNvSpPr txBox="1"/>
          <p:nvPr/>
        </p:nvSpPr>
        <p:spPr>
          <a:xfrm>
            <a:off x="1785918" y="2714620"/>
            <a:ext cx="6786610" cy="738664"/>
          </a:xfrm>
          <a:prstGeom prst="rect">
            <a:avLst/>
          </a:prstGeom>
          <a:noFill/>
        </p:spPr>
        <p:txBody>
          <a:bodyPr wrap="square" rtlCol="0">
            <a:spAutoFit/>
          </a:bodyPr>
          <a:lstStyle/>
          <a:p>
            <a:r>
              <a:rPr lang="ko-KR" altLang="en-US" sz="1400" dirty="0" smtClean="0"/>
              <a:t>수급계획상 방법론 </a:t>
            </a:r>
            <a:r>
              <a:rPr lang="en-US" altLang="ko-KR" sz="1400" dirty="0" smtClean="0"/>
              <a:t>– 1</a:t>
            </a:r>
            <a:r>
              <a:rPr lang="ko-KR" altLang="en-US" sz="1400" dirty="0" smtClean="0"/>
              <a:t>페이지</a:t>
            </a:r>
            <a:r>
              <a:rPr lang="en-US" altLang="ko-KR" sz="1400" dirty="0" smtClean="0"/>
              <a:t> </a:t>
            </a:r>
            <a:r>
              <a:rPr lang="ko-KR" altLang="en-US" sz="1400" dirty="0" smtClean="0"/>
              <a:t>설명 </a:t>
            </a:r>
            <a:r>
              <a:rPr lang="en-US" altLang="ko-KR" sz="1400" dirty="0" smtClean="0"/>
              <a:t>(</a:t>
            </a:r>
            <a:r>
              <a:rPr lang="ko-KR" altLang="en-US" sz="1400" dirty="0" smtClean="0"/>
              <a:t>누가</a:t>
            </a:r>
            <a:r>
              <a:rPr lang="en-US" altLang="ko-KR" sz="1400" dirty="0" smtClean="0"/>
              <a:t>, </a:t>
            </a:r>
            <a:r>
              <a:rPr lang="ko-KR" altLang="en-US" sz="1400" dirty="0" smtClean="0"/>
              <a:t>어떤 방법으로 공개해야</a:t>
            </a:r>
            <a:r>
              <a:rPr lang="en-US" altLang="ko-KR" sz="1400" dirty="0" smtClean="0"/>
              <a:t>..)</a:t>
            </a:r>
          </a:p>
          <a:p>
            <a:r>
              <a:rPr lang="ko-KR" altLang="en-US" sz="1400" dirty="0" smtClean="0"/>
              <a:t>기획</a:t>
            </a:r>
            <a:r>
              <a:rPr lang="en-US" altLang="ko-KR" sz="1400" dirty="0" smtClean="0"/>
              <a:t>, </a:t>
            </a:r>
            <a:r>
              <a:rPr lang="ko-KR" altLang="en-US" sz="1400" dirty="0" smtClean="0"/>
              <a:t>집행</a:t>
            </a:r>
            <a:r>
              <a:rPr lang="en-US" altLang="ko-KR" sz="1400" dirty="0" smtClean="0"/>
              <a:t>, </a:t>
            </a:r>
            <a:r>
              <a:rPr lang="ko-KR" altLang="en-US" sz="1400" dirty="0" smtClean="0"/>
              <a:t>평가를 모두가 한 기관이</a:t>
            </a:r>
            <a:r>
              <a:rPr lang="en-US" altLang="ko-KR" sz="1400" dirty="0" smtClean="0"/>
              <a:t>? (</a:t>
            </a:r>
            <a:r>
              <a:rPr lang="ko-KR" altLang="en-US" sz="1400" dirty="0" smtClean="0"/>
              <a:t>긴급성</a:t>
            </a:r>
            <a:r>
              <a:rPr lang="en-US" altLang="ko-KR" sz="1400" dirty="0" smtClean="0"/>
              <a:t>, </a:t>
            </a:r>
            <a:r>
              <a:rPr lang="ko-KR" altLang="en-US" sz="1400" dirty="0" smtClean="0"/>
              <a:t>공공성을 근거로</a:t>
            </a:r>
            <a:r>
              <a:rPr lang="en-US" altLang="ko-KR" sz="1400" dirty="0" smtClean="0"/>
              <a:t>…)</a:t>
            </a:r>
          </a:p>
          <a:p>
            <a:r>
              <a:rPr lang="ko-KR" altLang="en-US" sz="1400" smtClean="0"/>
              <a:t>모든 공기업법상 사업대상영역 </a:t>
            </a:r>
            <a:r>
              <a:rPr lang="ko-KR" altLang="en-US" sz="1400" dirty="0" smtClean="0"/>
              <a:t>포괄적 위임조항 구체적 명시필요</a:t>
            </a:r>
            <a:r>
              <a:rPr lang="en-US" altLang="ko-KR" sz="1400" dirty="0" smtClean="0"/>
              <a:t>!</a:t>
            </a:r>
            <a:endParaRPr lang="ko-KR" altLang="en-US" sz="1400" dirty="0"/>
          </a:p>
        </p:txBody>
      </p:sp>
      <p:sp>
        <p:nvSpPr>
          <p:cNvPr id="7" name="TextBox 6"/>
          <p:cNvSpPr txBox="1"/>
          <p:nvPr/>
        </p:nvSpPr>
        <p:spPr>
          <a:xfrm>
            <a:off x="1849736" y="3897162"/>
            <a:ext cx="6786610" cy="523220"/>
          </a:xfrm>
          <a:prstGeom prst="rect">
            <a:avLst/>
          </a:prstGeom>
          <a:noFill/>
        </p:spPr>
        <p:txBody>
          <a:bodyPr wrap="square" rtlCol="0">
            <a:spAutoFit/>
          </a:bodyPr>
          <a:lstStyle/>
          <a:p>
            <a:r>
              <a:rPr lang="ko-KR" altLang="en-US" sz="1400" dirty="0" smtClean="0"/>
              <a:t>거의 현물시장계약에 준하는 물량도입과정 세밀한 점검필요</a:t>
            </a:r>
            <a:endParaRPr lang="en-US" altLang="ko-KR" sz="1400" dirty="0" smtClean="0"/>
          </a:p>
          <a:p>
            <a:r>
              <a:rPr lang="ko-KR" altLang="en-US" sz="1400" dirty="0" smtClean="0"/>
              <a:t>과연 현재와 같은 불투명성 그대로 유지해야 하는 이유는</a:t>
            </a:r>
            <a:r>
              <a:rPr lang="en-US" altLang="ko-KR" sz="1400" dirty="0" smtClean="0"/>
              <a:t>?</a:t>
            </a:r>
          </a:p>
        </p:txBody>
      </p:sp>
      <p:sp>
        <p:nvSpPr>
          <p:cNvPr id="8" name="TextBox 7"/>
          <p:cNvSpPr txBox="1"/>
          <p:nvPr/>
        </p:nvSpPr>
        <p:spPr>
          <a:xfrm>
            <a:off x="1857356" y="4904914"/>
            <a:ext cx="6786610" cy="738664"/>
          </a:xfrm>
          <a:prstGeom prst="rect">
            <a:avLst/>
          </a:prstGeom>
          <a:noFill/>
        </p:spPr>
        <p:txBody>
          <a:bodyPr wrap="square" rtlCol="0">
            <a:spAutoFit/>
          </a:bodyPr>
          <a:lstStyle/>
          <a:p>
            <a:r>
              <a:rPr lang="ko-KR" altLang="en-US" sz="1400" dirty="0" smtClean="0"/>
              <a:t>고비용</a:t>
            </a:r>
            <a:r>
              <a:rPr lang="en-US" altLang="ko-KR" sz="1400" dirty="0" smtClean="0"/>
              <a:t>, </a:t>
            </a:r>
            <a:r>
              <a:rPr lang="ko-KR" altLang="en-US" sz="1400" dirty="0" smtClean="0"/>
              <a:t>불투명</a:t>
            </a:r>
            <a:r>
              <a:rPr lang="en-US" altLang="ko-KR" sz="1400" dirty="0" smtClean="0"/>
              <a:t>, </a:t>
            </a:r>
            <a:r>
              <a:rPr lang="ko-KR" altLang="en-US" sz="1400" dirty="0" smtClean="0"/>
              <a:t>경직된 </a:t>
            </a:r>
            <a:r>
              <a:rPr lang="en-US" altLang="ko-KR" sz="1400" dirty="0" smtClean="0"/>
              <a:t>LNG</a:t>
            </a:r>
            <a:r>
              <a:rPr lang="ko-KR" altLang="en-US" sz="1400" dirty="0" smtClean="0"/>
              <a:t>도입체계</a:t>
            </a:r>
            <a:r>
              <a:rPr lang="en-US" altLang="ko-KR" sz="1400" dirty="0" smtClean="0"/>
              <a:t>, </a:t>
            </a:r>
            <a:r>
              <a:rPr lang="ko-KR" altLang="en-US" sz="1400" dirty="0" smtClean="0"/>
              <a:t>더 이상 이대로는 방치할 수 없다</a:t>
            </a:r>
            <a:r>
              <a:rPr lang="en-US" altLang="ko-KR" sz="1400" dirty="0" smtClean="0"/>
              <a:t>!!</a:t>
            </a:r>
          </a:p>
          <a:p>
            <a:r>
              <a:rPr lang="ko-KR" altLang="en-US" sz="1400" dirty="0" smtClean="0"/>
              <a:t>에너지부문의 정책은 여전히</a:t>
            </a:r>
            <a:r>
              <a:rPr lang="en-US" altLang="ko-KR" sz="1400" dirty="0" smtClean="0"/>
              <a:t>‘</a:t>
            </a:r>
            <a:r>
              <a:rPr lang="ko-KR" altLang="en-US" sz="1400" dirty="0" smtClean="0"/>
              <a:t>계획경제의 틀</a:t>
            </a:r>
            <a:r>
              <a:rPr lang="en-US" altLang="ko-KR" sz="1400" dirty="0" smtClean="0"/>
              <a:t>’</a:t>
            </a:r>
            <a:r>
              <a:rPr lang="ko-KR" altLang="en-US" sz="1400" dirty="0" smtClean="0"/>
              <a:t>내에 머무르고 있어</a:t>
            </a:r>
            <a:r>
              <a:rPr lang="en-US" altLang="ko-KR" sz="1400" dirty="0" smtClean="0"/>
              <a:t>…</a:t>
            </a:r>
          </a:p>
          <a:p>
            <a:r>
              <a:rPr lang="ko-KR" altLang="en-US" sz="1400" dirty="0" smtClean="0"/>
              <a:t>경직된 수급계획에 의거한 공급의무부여체계</a:t>
            </a:r>
            <a:r>
              <a:rPr lang="en-US" altLang="ko-KR" sz="1400" dirty="0" smtClean="0"/>
              <a:t>, </a:t>
            </a:r>
            <a:r>
              <a:rPr lang="ko-KR" altLang="en-US" sz="1400" dirty="0" smtClean="0"/>
              <a:t>이제는 바뀌어야 할 것</a:t>
            </a:r>
            <a:r>
              <a:rPr lang="en-US" altLang="ko-KR" sz="1400" dirty="0" smtClean="0"/>
              <a:t>…</a:t>
            </a:r>
          </a:p>
        </p:txBody>
      </p:sp>
      <p:sp>
        <p:nvSpPr>
          <p:cNvPr id="10" name="TextBox 9"/>
          <p:cNvSpPr txBox="1"/>
          <p:nvPr/>
        </p:nvSpPr>
        <p:spPr>
          <a:xfrm>
            <a:off x="571472" y="642918"/>
            <a:ext cx="1714512" cy="738664"/>
          </a:xfrm>
          <a:prstGeom prst="rect">
            <a:avLst/>
          </a:prstGeom>
          <a:solidFill>
            <a:schemeClr val="bg1"/>
          </a:solidFill>
          <a:ln>
            <a:solidFill>
              <a:schemeClr val="accent1"/>
            </a:solidFill>
          </a:ln>
        </p:spPr>
        <p:txBody>
          <a:bodyPr wrap="square" rtlCol="0">
            <a:spAutoFit/>
          </a:bodyPr>
          <a:lstStyle/>
          <a:p>
            <a:pPr algn="ctr"/>
            <a:endParaRPr lang="en-US" altLang="ko-KR" sz="1050" dirty="0" smtClean="0"/>
          </a:p>
          <a:p>
            <a:pPr algn="ctr"/>
            <a:r>
              <a:rPr lang="en-US" altLang="ko-KR" sz="1050" dirty="0" smtClean="0"/>
              <a:t>Energy </a:t>
            </a:r>
            <a:r>
              <a:rPr lang="en-US" altLang="ko-KR" sz="1050" dirty="0" err="1" smtClean="0"/>
              <a:t>Modelling</a:t>
            </a:r>
            <a:r>
              <a:rPr lang="en-US" altLang="ko-KR" sz="1050" dirty="0" smtClean="0"/>
              <a:t> Lab.</a:t>
            </a:r>
          </a:p>
          <a:p>
            <a:pPr algn="ctr"/>
            <a:endParaRPr lang="en-US" altLang="ko-KR" sz="1050" dirty="0" smtClean="0"/>
          </a:p>
          <a:p>
            <a:pPr algn="ctr"/>
            <a:r>
              <a:rPr lang="en-US" altLang="ko-KR" sz="1050" dirty="0" smtClean="0"/>
              <a:t>“Google”</a:t>
            </a:r>
            <a:r>
              <a:rPr lang="ko-KR" altLang="en-US" sz="1050" dirty="0" smtClean="0"/>
              <a:t>에서</a:t>
            </a:r>
            <a:r>
              <a:rPr lang="en-US" altLang="ko-KR" sz="1050" dirty="0" smtClean="0"/>
              <a:t>…</a:t>
            </a:r>
            <a:endParaRPr lang="ko-KR" altLang="en-US" sz="105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strips(upRight)">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strips(upRight)">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strips(upRight)">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strips(upRight)">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strips(upRight)">
                                      <p:cBhvr>
                                        <p:cTn id="41" dur="500"/>
                                        <p:tgtEl>
                                          <p:spTgt spid="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3"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strips(upRight)">
                                      <p:cBhvr>
                                        <p:cTn id="53" dur="500"/>
                                        <p:tgtEl>
                                          <p:spTgt spid="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3" fill="hold" nodeType="click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Effect transition="in" filter="strips(upRight)">
                                      <p:cBhvr>
                                        <p:cTn id="58" dur="500"/>
                                        <p:tgtEl>
                                          <p:spTgt spid="8">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3" fill="hold" nodeType="click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animEffect transition="in" filter="strips(upRight)">
                                      <p:cBhvr>
                                        <p:cTn id="63" dur="500"/>
                                        <p:tgtEl>
                                          <p:spTgt spid="8">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grpId="0" nodeType="clickEffect">
                                  <p:stCondLst>
                                    <p:cond delay="0"/>
                                  </p:stCondLst>
                                  <p:childTnLst>
                                    <p:animScale>
                                      <p:cBhvr>
                                        <p:cTn id="67" dur="2000" fill="hold"/>
                                        <p:tgtEl>
                                          <p:spTgt spid="9"/>
                                        </p:tgtEl>
                                      </p:cBhvr>
                                      <p:by x="150000" y="150000"/>
                                    </p:animScale>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1"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19" grpId="0" animBg="1"/>
      <p:bldP spid="2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일본의 무역수지 적자와 경상수지 악화</a:t>
            </a:r>
            <a:endParaRPr lang="ko-KR" altLang="en-US" dirty="0"/>
          </a:p>
        </p:txBody>
      </p:sp>
      <p:pic>
        <p:nvPicPr>
          <p:cNvPr id="55298" name="Picture 2"/>
          <p:cNvPicPr>
            <a:picLocks noChangeAspect="1" noChangeArrowheads="1"/>
          </p:cNvPicPr>
          <p:nvPr/>
        </p:nvPicPr>
        <p:blipFill>
          <a:blip r:embed="rId2" cstate="print"/>
          <a:srcRect/>
          <a:stretch>
            <a:fillRect/>
          </a:stretch>
        </p:blipFill>
        <p:spPr bwMode="auto">
          <a:xfrm>
            <a:off x="1277780" y="1357298"/>
            <a:ext cx="6366054" cy="4214842"/>
          </a:xfrm>
          <a:prstGeom prst="rect">
            <a:avLst/>
          </a:prstGeom>
          <a:noFill/>
          <a:ln w="9525">
            <a:noFill/>
            <a:miter lim="800000"/>
            <a:headEnd/>
            <a:tailEnd/>
          </a:ln>
          <a:effectLst/>
        </p:spPr>
      </p:pic>
      <p:sp>
        <p:nvSpPr>
          <p:cNvPr id="5" name="Rectangle 4"/>
          <p:cNvSpPr/>
          <p:nvPr/>
        </p:nvSpPr>
        <p:spPr>
          <a:xfrm>
            <a:off x="571472" y="5757794"/>
            <a:ext cx="8358246" cy="600164"/>
          </a:xfrm>
          <a:prstGeom prst="rect">
            <a:avLst/>
          </a:prstGeom>
        </p:spPr>
        <p:txBody>
          <a:bodyPr wrap="square">
            <a:spAutoFit/>
          </a:bodyPr>
          <a:lstStyle/>
          <a:p>
            <a:r>
              <a:rPr lang="en-US" altLang="ko-KR" sz="1100" dirty="0" smtClean="0"/>
              <a:t>Source: Takahiro </a:t>
            </a:r>
            <a:r>
              <a:rPr lang="en-US" altLang="ko-KR" sz="1100" dirty="0" err="1" smtClean="0"/>
              <a:t>Tajiri</a:t>
            </a:r>
            <a:r>
              <a:rPr lang="en-US" altLang="ko-KR" sz="1100" dirty="0" smtClean="0"/>
              <a:t>, Embassy of </a:t>
            </a:r>
            <a:r>
              <a:rPr lang="en-US" altLang="ko-KR" sz="1100" dirty="0" err="1" smtClean="0"/>
              <a:t>Japan,Japan’s</a:t>
            </a:r>
            <a:r>
              <a:rPr lang="en-US" altLang="ko-KR" sz="1100" dirty="0" smtClean="0"/>
              <a:t> Nuclear Situation and Interests in Natural Gas,  presented at ICEED 40th Annual International Energy Conference, Boulder, Colorado 15th April 17, 2013.</a:t>
            </a:r>
          </a:p>
          <a:p>
            <a:r>
              <a:rPr lang="en-US" altLang="ko-KR" sz="1100" dirty="0" smtClean="0"/>
              <a:t> </a:t>
            </a:r>
            <a:endParaRPr lang="ko-KR" altLang="en-US" sz="1100"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에너지이슈의 딜레마</a:t>
            </a:r>
            <a:endParaRPr lang="ko-KR" altLang="en-US" dirty="0"/>
          </a:p>
        </p:txBody>
      </p:sp>
      <p:sp>
        <p:nvSpPr>
          <p:cNvPr id="3" name="Content Placeholder 2"/>
          <p:cNvSpPr>
            <a:spLocks noGrp="1"/>
          </p:cNvSpPr>
          <p:nvPr>
            <p:ph idx="1"/>
          </p:nvPr>
        </p:nvSpPr>
        <p:spPr>
          <a:xfrm>
            <a:off x="533400" y="1371600"/>
            <a:ext cx="8153400" cy="3414722"/>
          </a:xfrm>
        </p:spPr>
        <p:txBody>
          <a:bodyPr>
            <a:normAutofit fontScale="92500" lnSpcReduction="10000"/>
          </a:bodyPr>
          <a:lstStyle/>
          <a:p>
            <a:r>
              <a:rPr lang="ko-KR" altLang="en-US" dirty="0" smtClean="0"/>
              <a:t>엄청난 규모의 수입액은 최종소비자의 부담</a:t>
            </a:r>
            <a:endParaRPr lang="en-US" altLang="ko-KR" dirty="0" smtClean="0"/>
          </a:p>
          <a:p>
            <a:r>
              <a:rPr lang="ko-KR" altLang="en-US" dirty="0" smtClean="0"/>
              <a:t>그만큼 효율적인 에너지사용이 절대 필요함을 반증</a:t>
            </a:r>
            <a:r>
              <a:rPr lang="en-US" altLang="ko-KR" dirty="0" smtClean="0"/>
              <a:t>!</a:t>
            </a:r>
          </a:p>
          <a:p>
            <a:r>
              <a:rPr lang="ko-KR" altLang="en-US" dirty="0" smtClean="0"/>
              <a:t>한편</a:t>
            </a:r>
            <a:r>
              <a:rPr lang="en-US" altLang="ko-KR" dirty="0" smtClean="0"/>
              <a:t>,</a:t>
            </a:r>
          </a:p>
          <a:p>
            <a:pPr lvl="1"/>
            <a:r>
              <a:rPr lang="ko-KR" altLang="en-US" dirty="0" smtClean="0"/>
              <a:t>국내소비의 </a:t>
            </a:r>
            <a:r>
              <a:rPr lang="en-US" altLang="ko-KR" dirty="0" smtClean="0"/>
              <a:t>96%</a:t>
            </a:r>
            <a:r>
              <a:rPr lang="ko-KR" altLang="en-US" dirty="0" smtClean="0"/>
              <a:t>의 에너지는 수입에 의존</a:t>
            </a:r>
            <a:endParaRPr lang="en-US" altLang="ko-KR" dirty="0" smtClean="0"/>
          </a:p>
          <a:p>
            <a:pPr lvl="1"/>
            <a:r>
              <a:rPr lang="ko-KR" altLang="en-US" dirty="0" smtClean="0"/>
              <a:t>안정적인 에너지수급은 지속성장에 매우 중요한 이슈</a:t>
            </a:r>
            <a:endParaRPr lang="en-US" altLang="ko-KR" dirty="0" smtClean="0"/>
          </a:p>
          <a:p>
            <a:pPr lvl="1">
              <a:buNone/>
            </a:pPr>
            <a:r>
              <a:rPr lang="en-US" altLang="ko-KR" dirty="0" smtClean="0"/>
              <a:t>=&gt;</a:t>
            </a:r>
          </a:p>
          <a:p>
            <a:pPr lvl="1"/>
            <a:r>
              <a:rPr lang="ko-KR" altLang="en-US" dirty="0" smtClean="0"/>
              <a:t>문제의 귀결은 항상</a:t>
            </a:r>
            <a:endParaRPr lang="en-US" altLang="ko-KR" dirty="0" smtClean="0"/>
          </a:p>
          <a:p>
            <a:pPr lvl="1"/>
            <a:r>
              <a:rPr lang="ko-KR" altLang="en-US" dirty="0" smtClean="0">
                <a:solidFill>
                  <a:srgbClr val="FF0000"/>
                </a:solidFill>
              </a:rPr>
              <a:t>안정적 수급 </a:t>
            </a:r>
            <a:r>
              <a:rPr lang="en-US" altLang="ko-KR" dirty="0" smtClean="0">
                <a:solidFill>
                  <a:srgbClr val="FF0000"/>
                </a:solidFill>
              </a:rPr>
              <a:t>vs. </a:t>
            </a:r>
            <a:r>
              <a:rPr lang="ko-KR" altLang="en-US" dirty="0" smtClean="0">
                <a:solidFill>
                  <a:srgbClr val="FF0000"/>
                </a:solidFill>
              </a:rPr>
              <a:t>에너지시장의 효율</a:t>
            </a:r>
            <a:endParaRPr lang="en-US" altLang="ko-KR" dirty="0" smtClean="0">
              <a:solidFill>
                <a:srgbClr val="FF0000"/>
              </a:solidFill>
            </a:endParaRPr>
          </a:p>
          <a:p>
            <a:pPr lvl="1"/>
            <a:endParaRPr lang="en-US" altLang="ko-KR" dirty="0" smtClean="0"/>
          </a:p>
        </p:txBody>
      </p:sp>
      <p:sp>
        <p:nvSpPr>
          <p:cNvPr id="5" name="Rectangle 4"/>
          <p:cNvSpPr/>
          <p:nvPr/>
        </p:nvSpPr>
        <p:spPr>
          <a:xfrm>
            <a:off x="1285852" y="5072074"/>
            <a:ext cx="1643074" cy="923330"/>
          </a:xfrm>
          <a:prstGeom prst="rect">
            <a:avLst/>
          </a:prstGeom>
          <a:ln>
            <a:solidFill>
              <a:schemeClr val="tx1"/>
            </a:solidFill>
          </a:ln>
        </p:spPr>
        <p:txBody>
          <a:bodyPr wrap="square">
            <a:spAutoFit/>
          </a:bodyPr>
          <a:lstStyle/>
          <a:p>
            <a:pPr algn="ctr"/>
            <a:r>
              <a:rPr lang="ko-KR" altLang="en-US" dirty="0" smtClean="0"/>
              <a:t>공적 부문으로</a:t>
            </a:r>
          </a:p>
          <a:p>
            <a:pPr algn="ctr"/>
            <a:r>
              <a:rPr lang="ko-KR" altLang="en-US" dirty="0" smtClean="0"/>
              <a:t>규제하에 정부가</a:t>
            </a:r>
          </a:p>
          <a:p>
            <a:pPr algn="ctr"/>
            <a:r>
              <a:rPr lang="ko-KR" altLang="en-US" dirty="0" smtClean="0"/>
              <a:t>관리</a:t>
            </a:r>
            <a:endParaRPr lang="ko-KR" altLang="en-US" dirty="0"/>
          </a:p>
        </p:txBody>
      </p:sp>
      <p:sp>
        <p:nvSpPr>
          <p:cNvPr id="6" name="Rectangle 5"/>
          <p:cNvSpPr/>
          <p:nvPr/>
        </p:nvSpPr>
        <p:spPr>
          <a:xfrm>
            <a:off x="3571868" y="5072074"/>
            <a:ext cx="1928826" cy="923330"/>
          </a:xfrm>
          <a:prstGeom prst="rect">
            <a:avLst/>
          </a:prstGeom>
          <a:ln>
            <a:solidFill>
              <a:schemeClr val="tx1"/>
            </a:solidFill>
          </a:ln>
        </p:spPr>
        <p:txBody>
          <a:bodyPr wrap="square">
            <a:spAutoFit/>
          </a:bodyPr>
          <a:lstStyle/>
          <a:p>
            <a:pPr algn="ctr"/>
            <a:r>
              <a:rPr lang="ko-KR" altLang="en-US" dirty="0" smtClean="0"/>
              <a:t>시장효율을 극대화하여 소비자부담을 줄임</a:t>
            </a:r>
            <a:endParaRPr lang="ko-KR" altLang="en-US" dirty="0"/>
          </a:p>
        </p:txBody>
      </p:sp>
      <p:sp>
        <p:nvSpPr>
          <p:cNvPr id="7" name="Down Arrow 6"/>
          <p:cNvSpPr/>
          <p:nvPr/>
        </p:nvSpPr>
        <p:spPr>
          <a:xfrm>
            <a:off x="1928794" y="4572008"/>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Down Arrow 7"/>
          <p:cNvSpPr/>
          <p:nvPr/>
        </p:nvSpPr>
        <p:spPr>
          <a:xfrm>
            <a:off x="4429124" y="4643446"/>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6072198" y="5072074"/>
            <a:ext cx="2357454" cy="646331"/>
          </a:xfrm>
          <a:prstGeom prst="rect">
            <a:avLst/>
          </a:prstGeom>
          <a:noFill/>
        </p:spPr>
        <p:txBody>
          <a:bodyPr wrap="square" rtlCol="0">
            <a:spAutoFit/>
          </a:bodyPr>
          <a:lstStyle/>
          <a:p>
            <a:r>
              <a:rPr lang="ko-KR" altLang="en-US" dirty="0" smtClean="0"/>
              <a:t>에너지안보</a:t>
            </a:r>
            <a:r>
              <a:rPr lang="en-US" altLang="ko-KR" dirty="0" smtClean="0"/>
              <a:t>, </a:t>
            </a:r>
            <a:r>
              <a:rPr lang="ko-KR" altLang="en-US" dirty="0" smtClean="0"/>
              <a:t>안정적수급이면 모든 답변이 됨</a:t>
            </a:r>
            <a:r>
              <a:rPr lang="en-US" altLang="ko-KR" dirty="0" smtClean="0"/>
              <a:t>!!</a:t>
            </a:r>
            <a:endParaRPr lang="ko-KR" altLang="en-US" dirty="0"/>
          </a:p>
        </p:txBody>
      </p:sp>
      <p:sp>
        <p:nvSpPr>
          <p:cNvPr id="10" name="Rectangle 9"/>
          <p:cNvSpPr/>
          <p:nvPr/>
        </p:nvSpPr>
        <p:spPr>
          <a:xfrm>
            <a:off x="500034" y="6072206"/>
            <a:ext cx="8643966" cy="400110"/>
          </a:xfrm>
          <a:prstGeom prst="rect">
            <a:avLst/>
          </a:prstGeom>
        </p:spPr>
        <p:txBody>
          <a:bodyPr wrap="square">
            <a:spAutoFit/>
          </a:bodyPr>
          <a:lstStyle/>
          <a:p>
            <a:r>
              <a:rPr lang="ko-KR" altLang="en-US" sz="1000" b="1" dirty="0" smtClean="0">
                <a:latin typeface="굴림" pitchFamily="50" charset="-127"/>
                <a:ea typeface="굴림" pitchFamily="50" charset="-127"/>
              </a:rPr>
              <a:t>가스수급 및 안전상 긴급한 가스사업 </a:t>
            </a:r>
            <a:r>
              <a:rPr lang="en-US" altLang="ko-KR" sz="1000" b="1" dirty="0" smtClean="0">
                <a:latin typeface="굴림" pitchFamily="50" charset="-127"/>
                <a:ea typeface="굴림" pitchFamily="50" charset="-127"/>
              </a:rPr>
              <a:t>- </a:t>
            </a:r>
            <a:r>
              <a:rPr lang="ko-KR" altLang="en-US" sz="1000" b="1" dirty="0" smtClean="0">
                <a:latin typeface="굴림" pitchFamily="50" charset="-127"/>
                <a:ea typeface="굴림" pitchFamily="50" charset="-127"/>
              </a:rPr>
              <a:t>제</a:t>
            </a:r>
            <a:r>
              <a:rPr lang="en-US" altLang="ko-KR" sz="1000" b="1" dirty="0" smtClean="0">
                <a:latin typeface="굴림" pitchFamily="50" charset="-127"/>
                <a:ea typeface="굴림" pitchFamily="50" charset="-127"/>
              </a:rPr>
              <a:t>14</a:t>
            </a:r>
            <a:r>
              <a:rPr lang="ko-KR" altLang="en-US" sz="1000" b="1" dirty="0" smtClean="0">
                <a:latin typeface="굴림" pitchFamily="50" charset="-127"/>
                <a:ea typeface="굴림" pitchFamily="50" charset="-127"/>
              </a:rPr>
              <a:t>조의</a:t>
            </a:r>
            <a:r>
              <a:rPr lang="en-US" altLang="ko-KR" sz="1000" b="1" dirty="0" smtClean="0">
                <a:latin typeface="굴림" pitchFamily="50" charset="-127"/>
                <a:ea typeface="굴림" pitchFamily="50" charset="-127"/>
              </a:rPr>
              <a:t>3(</a:t>
            </a:r>
            <a:r>
              <a:rPr lang="ko-KR" altLang="en-US" sz="1000" b="1" dirty="0" smtClean="0">
                <a:solidFill>
                  <a:srgbClr val="FF0000"/>
                </a:solidFill>
                <a:latin typeface="굴림" pitchFamily="50" charset="-127"/>
                <a:ea typeface="굴림" pitchFamily="50" charset="-127"/>
              </a:rPr>
              <a:t>실시계획의 승인 및 변경승인 제외대상</a:t>
            </a:r>
            <a:r>
              <a:rPr lang="ko-KR" altLang="en-US" sz="1000" b="1" dirty="0" smtClean="0">
                <a:latin typeface="굴림" pitchFamily="50" charset="-127"/>
                <a:ea typeface="굴림" pitchFamily="50" charset="-127"/>
              </a:rPr>
              <a:t> 등</a:t>
            </a:r>
            <a:r>
              <a:rPr lang="en-US" altLang="ko-KR" sz="1000" b="1" dirty="0" smtClean="0">
                <a:latin typeface="굴림" pitchFamily="50" charset="-127"/>
                <a:ea typeface="굴림" pitchFamily="50" charset="-127"/>
              </a:rPr>
              <a:t>), </a:t>
            </a:r>
            <a:r>
              <a:rPr lang="ko-KR" altLang="en-US" sz="1000" b="1" dirty="0" smtClean="0">
                <a:latin typeface="굴림" pitchFamily="50" charset="-127"/>
                <a:ea typeface="굴림" pitchFamily="50" charset="-127"/>
              </a:rPr>
              <a:t>한국가스공사법시행령  </a:t>
            </a:r>
          </a:p>
          <a:p>
            <a:r>
              <a:rPr lang="ko-KR" altLang="en-US" sz="1000" b="1" dirty="0" smtClean="0">
                <a:solidFill>
                  <a:srgbClr val="FF0000"/>
                </a:solidFill>
                <a:latin typeface="굴림" pitchFamily="50" charset="-127"/>
                <a:ea typeface="굴림" pitchFamily="50" charset="-127"/>
              </a:rPr>
              <a:t>공익목적</a:t>
            </a:r>
            <a:r>
              <a:rPr lang="en-US" altLang="ko-KR" sz="1000" b="1" dirty="0" smtClean="0">
                <a:latin typeface="굴림" pitchFamily="50" charset="-127"/>
                <a:ea typeface="굴림" pitchFamily="50" charset="-127"/>
              </a:rPr>
              <a:t>, </a:t>
            </a:r>
            <a:r>
              <a:rPr lang="ko-KR" altLang="en-US" sz="1000" b="1" dirty="0" smtClean="0">
                <a:latin typeface="굴림" pitchFamily="50" charset="-127"/>
                <a:ea typeface="굴림" pitchFamily="50" charset="-127"/>
              </a:rPr>
              <a:t>그 밖에 이에 준하는 사항으로서 비밀리에 계약을 체결할 필요가 있는 경우 </a:t>
            </a:r>
            <a:r>
              <a:rPr lang="en-US" altLang="ko-KR" sz="1000" b="1" dirty="0" smtClean="0">
                <a:latin typeface="굴림" pitchFamily="50" charset="-127"/>
                <a:ea typeface="굴림" pitchFamily="50" charset="-127"/>
              </a:rPr>
              <a:t>– </a:t>
            </a:r>
            <a:r>
              <a:rPr lang="ko-KR" altLang="en-US" sz="1000" b="1" dirty="0" smtClean="0">
                <a:solidFill>
                  <a:srgbClr val="FF0000"/>
                </a:solidFill>
                <a:latin typeface="굴림" pitchFamily="50" charset="-127"/>
                <a:ea typeface="굴림" pitchFamily="50" charset="-127"/>
              </a:rPr>
              <a:t>수의계약 허용</a:t>
            </a:r>
            <a:r>
              <a:rPr lang="en-US" altLang="ko-KR" sz="1000" b="1" dirty="0" smtClean="0">
                <a:latin typeface="굴림" pitchFamily="50" charset="-127"/>
                <a:ea typeface="굴림" pitchFamily="50" charset="-127"/>
              </a:rPr>
              <a:t>, </a:t>
            </a:r>
            <a:r>
              <a:rPr lang="ko-KR" altLang="en-US" sz="1000" b="1" dirty="0" smtClean="0">
                <a:latin typeface="굴림" pitchFamily="50" charset="-127"/>
                <a:ea typeface="굴림" pitchFamily="50" charset="-127"/>
              </a:rPr>
              <a:t>공기업</a:t>
            </a:r>
            <a:r>
              <a:rPr lang="en-US" altLang="ko-KR" sz="1000" b="1" dirty="0" smtClean="0">
                <a:latin typeface="굴림" pitchFamily="50" charset="-127"/>
                <a:ea typeface="굴림" pitchFamily="50" charset="-127"/>
              </a:rPr>
              <a:t>·</a:t>
            </a:r>
            <a:r>
              <a:rPr lang="ko-KR" altLang="en-US" sz="1000" b="1" dirty="0" smtClean="0">
                <a:latin typeface="굴림" pitchFamily="50" charset="-127"/>
                <a:ea typeface="굴림" pitchFamily="50" charset="-127"/>
              </a:rPr>
              <a:t>준정부기관 계약사무규칙 제</a:t>
            </a:r>
            <a:r>
              <a:rPr lang="en-US" altLang="ko-KR" sz="1000" b="1" dirty="0" smtClean="0">
                <a:latin typeface="굴림" pitchFamily="50" charset="-127"/>
                <a:ea typeface="굴림" pitchFamily="50" charset="-127"/>
              </a:rPr>
              <a:t>8</a:t>
            </a:r>
            <a:r>
              <a:rPr lang="ko-KR" altLang="en-US" sz="1000" b="1" dirty="0" smtClean="0">
                <a:latin typeface="굴림" pitchFamily="50" charset="-127"/>
                <a:ea typeface="굴림" pitchFamily="50" charset="-127"/>
              </a:rPr>
              <a:t>조 </a:t>
            </a:r>
            <a:r>
              <a:rPr lang="en-US" altLang="ko-KR" sz="1000" b="1" dirty="0" smtClean="0">
                <a:latin typeface="굴림" pitchFamily="50" charset="-127"/>
                <a:ea typeface="굴림" pitchFamily="50" charset="-127"/>
              </a:rPr>
              <a:t>4</a:t>
            </a:r>
            <a:r>
              <a:rPr lang="ko-KR" altLang="en-US" sz="1000" b="1" dirty="0" smtClean="0">
                <a:latin typeface="굴림" pitchFamily="50" charset="-127"/>
                <a:ea typeface="굴림" pitchFamily="50" charset="-127"/>
              </a:rPr>
              <a:t>항</a:t>
            </a:r>
            <a:endParaRPr lang="ko-KR" altLang="en-US" sz="1000" b="1" dirty="0">
              <a:latin typeface="굴림" pitchFamily="50" charset="-127"/>
              <a:ea typeface="굴림" pitchFamily="50" charset="-127"/>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Right)">
                                      <p:cBhvr>
                                        <p:cTn id="32" dur="500"/>
                                        <p:tgtEl>
                                          <p:spTgt spid="3">
                                            <p:txEl>
                                              <p:pRg st="5" end="5"/>
                                            </p:txEl>
                                          </p:spTgt>
                                        </p:tgtEl>
                                      </p:cBhvr>
                                    </p:animEffect>
                                  </p:childTnLst>
                                </p:cTn>
                              </p:par>
                              <p:par>
                                <p:cTn id="33" presetID="18" presetClass="entr" presetSubtype="6"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strips(downRight)">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strips(downRight)">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strips(down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dissolv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downLeft)">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dissolv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1"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checkerboard(across)">
                                      <p:cBhvr>
                                        <p:cTn id="65" dur="500"/>
                                        <p:tgtEl>
                                          <p:spTgt spid="5"/>
                                        </p:tgtEl>
                                      </p:cBhvr>
                                    </p:animEffect>
                                  </p:childTnLst>
                                </p:cTn>
                              </p:par>
                              <p:par>
                                <p:cTn id="66" presetID="5" presetClass="entr" presetSubtype="10" fill="hold" grpId="1"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checkerboard(across)">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1"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
          <p:cNvSpPr>
            <a:spLocks noChangeArrowheads="1" noChangeShapeType="1" noTextEdit="1"/>
          </p:cNvSpPr>
          <p:nvPr/>
        </p:nvSpPr>
        <p:spPr bwMode="auto">
          <a:xfrm>
            <a:off x="6429388" y="3714750"/>
            <a:ext cx="2428862" cy="530225"/>
          </a:xfrm>
          <a:prstGeom prst="rect">
            <a:avLst/>
          </a:prstGeom>
        </p:spPr>
        <p:txBody>
          <a:bodyPr wrap="none" fromWordArt="1">
            <a:prstTxWarp prst="textPlain">
              <a:avLst>
                <a:gd name="adj" fmla="val 50000"/>
              </a:avLst>
            </a:prstTxWarp>
          </a:bodyPr>
          <a:lstStyle/>
          <a:p>
            <a:pPr algn="ctr"/>
            <a:r>
              <a:rPr lang="ko-KR" altLang="en-US" sz="2800" kern="10" smtClean="0">
                <a:ln w="9525">
                  <a:solidFill>
                    <a:schemeClr val="tx1"/>
                  </a:solidFill>
                  <a:round/>
                  <a:headEnd/>
                  <a:tailEnd/>
                </a:ln>
                <a:latin typeface="Times New Roman"/>
                <a:cs typeface="Times New Roman"/>
              </a:rPr>
              <a:t>전력시장과 가스직도입</a:t>
            </a:r>
            <a:endParaRPr lang="ko-KR" altLang="en-US" sz="2800" kern="10" dirty="0">
              <a:ln w="9525">
                <a:solidFill>
                  <a:schemeClr val="tx1"/>
                </a:solidFill>
                <a:round/>
                <a:headEnd/>
                <a:tailEnd/>
              </a:ln>
              <a:latin typeface="Times New Roman"/>
              <a:cs typeface="Times New Roman"/>
            </a:endParaRPr>
          </a:p>
        </p:txBody>
      </p:sp>
      <p:sp>
        <p:nvSpPr>
          <p:cNvPr id="81923" name="Rectangle 3"/>
          <p:cNvSpPr>
            <a:spLocks noChangeArrowheads="1"/>
          </p:cNvSpPr>
          <p:nvPr/>
        </p:nvSpPr>
        <p:spPr bwMode="auto">
          <a:xfrm>
            <a:off x="4643438" y="4286250"/>
            <a:ext cx="4319587" cy="150813"/>
          </a:xfrm>
          <a:prstGeom prst="rect">
            <a:avLst/>
          </a:prstGeom>
          <a:solidFill>
            <a:srgbClr val="33CC33"/>
          </a:solidFill>
          <a:ln w="9525">
            <a:noFill/>
            <a:miter lim="800000"/>
            <a:headEnd/>
            <a:tailEnd/>
          </a:ln>
        </p:spPr>
        <p:txBody>
          <a:bodyPr wrap="none" anchor="ctr"/>
          <a:lstStyle/>
          <a:p>
            <a:r>
              <a:rPr lang="en-US" altLang="ko-KR"/>
              <a:t> </a:t>
            </a:r>
            <a:endParaRPr lang="ko-KR" altLang="en-US"/>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직도입관련 논의 </a:t>
            </a:r>
            <a:r>
              <a:rPr lang="en-US" altLang="ko-KR" dirty="0" smtClean="0"/>
              <a:t>(1)</a:t>
            </a:r>
            <a:endParaRPr lang="ko-KR" altLang="en-US" dirty="0"/>
          </a:p>
        </p:txBody>
      </p:sp>
      <p:pic>
        <p:nvPicPr>
          <p:cNvPr id="1027" name="Picture 3"/>
          <p:cNvPicPr>
            <a:picLocks noChangeAspect="1" noChangeArrowheads="1"/>
          </p:cNvPicPr>
          <p:nvPr/>
        </p:nvPicPr>
        <p:blipFill>
          <a:blip r:embed="rId2" cstate="print"/>
          <a:srcRect/>
          <a:stretch>
            <a:fillRect/>
          </a:stretch>
        </p:blipFill>
        <p:spPr bwMode="auto">
          <a:xfrm>
            <a:off x="6143636" y="1500174"/>
            <a:ext cx="2814634" cy="299661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571472" y="1500174"/>
            <a:ext cx="2647215" cy="4529121"/>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3214678" y="1428736"/>
            <a:ext cx="2926195" cy="4714908"/>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직도입관련 논의 </a:t>
            </a:r>
            <a:r>
              <a:rPr lang="en-US" altLang="ko-KR" dirty="0" smtClean="0"/>
              <a:t>(2)</a:t>
            </a:r>
            <a:endParaRPr lang="ko-KR" altLang="en-US" dirty="0"/>
          </a:p>
        </p:txBody>
      </p:sp>
      <p:pic>
        <p:nvPicPr>
          <p:cNvPr id="2050" name="Picture 2"/>
          <p:cNvPicPr>
            <a:picLocks noChangeAspect="1" noChangeArrowheads="1"/>
          </p:cNvPicPr>
          <p:nvPr/>
        </p:nvPicPr>
        <p:blipFill>
          <a:blip r:embed="rId2" cstate="print"/>
          <a:srcRect/>
          <a:stretch>
            <a:fillRect/>
          </a:stretch>
        </p:blipFill>
        <p:spPr bwMode="auto">
          <a:xfrm>
            <a:off x="500034" y="1428736"/>
            <a:ext cx="3120790" cy="4000503"/>
          </a:xfrm>
          <a:prstGeom prst="rect">
            <a:avLst/>
          </a:prstGeom>
          <a:noFill/>
          <a:ln w="9525">
            <a:noFill/>
            <a:miter lim="800000"/>
            <a:headEnd/>
            <a:tailEnd/>
          </a:ln>
          <a:effectLst/>
        </p:spPr>
      </p:pic>
      <p:pic>
        <p:nvPicPr>
          <p:cNvPr id="6" name="Picture 5"/>
          <p:cNvPicPr>
            <a:picLocks noChangeAspect="1" noChangeArrowheads="1"/>
          </p:cNvPicPr>
          <p:nvPr/>
        </p:nvPicPr>
        <p:blipFill>
          <a:blip r:embed="rId3" cstate="print"/>
          <a:srcRect/>
          <a:stretch>
            <a:fillRect/>
          </a:stretch>
        </p:blipFill>
        <p:spPr bwMode="auto">
          <a:xfrm>
            <a:off x="3714744" y="1571612"/>
            <a:ext cx="3018021" cy="4119554"/>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009TGp_Computer_new">
  <a:themeElements>
    <a:clrScheme name="009TGp_Computer_new 1">
      <a:dk1>
        <a:srgbClr val="17347D"/>
      </a:dk1>
      <a:lt1>
        <a:srgbClr val="FFFFFF"/>
      </a:lt1>
      <a:dk2>
        <a:srgbClr val="3366CC"/>
      </a:dk2>
      <a:lt2>
        <a:srgbClr val="DDDDDD"/>
      </a:lt2>
      <a:accent1>
        <a:srgbClr val="77B7E7"/>
      </a:accent1>
      <a:accent2>
        <a:srgbClr val="FF9900"/>
      </a:accent2>
      <a:accent3>
        <a:srgbClr val="FFFFFF"/>
      </a:accent3>
      <a:accent4>
        <a:srgbClr val="122B6A"/>
      </a:accent4>
      <a:accent5>
        <a:srgbClr val="BDD8F1"/>
      </a:accent5>
      <a:accent6>
        <a:srgbClr val="E78A00"/>
      </a:accent6>
      <a:hlink>
        <a:srgbClr val="9999FF"/>
      </a:hlink>
      <a:folHlink>
        <a:srgbClr val="969696"/>
      </a:folHlink>
    </a:clrScheme>
    <a:fontScheme name="009TGp_Computer_new">
      <a:majorFont>
        <a:latin typeface="휴먼모음T"/>
        <a:ea typeface="휴먼모음T"/>
        <a:cs typeface=""/>
      </a:majorFont>
      <a:minorFont>
        <a:latin typeface="휴먼모음T"/>
        <a:ea typeface="휴먼모음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9TGp_Computer_new 1">
        <a:dk1>
          <a:srgbClr val="17347D"/>
        </a:dk1>
        <a:lt1>
          <a:srgbClr val="FFFFFF"/>
        </a:lt1>
        <a:dk2>
          <a:srgbClr val="3366CC"/>
        </a:dk2>
        <a:lt2>
          <a:srgbClr val="DDDDDD"/>
        </a:lt2>
        <a:accent1>
          <a:srgbClr val="77B7E7"/>
        </a:accent1>
        <a:accent2>
          <a:srgbClr val="FF9900"/>
        </a:accent2>
        <a:accent3>
          <a:srgbClr val="FFFFFF"/>
        </a:accent3>
        <a:accent4>
          <a:srgbClr val="122B6A"/>
        </a:accent4>
        <a:accent5>
          <a:srgbClr val="BDD8F1"/>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009TGp_Computer_new 2">
        <a:dk1>
          <a:srgbClr val="1B525F"/>
        </a:dk1>
        <a:lt1>
          <a:srgbClr val="FFFFFF"/>
        </a:lt1>
        <a:dk2>
          <a:srgbClr val="339966"/>
        </a:dk2>
        <a:lt2>
          <a:srgbClr val="DDDDDD"/>
        </a:lt2>
        <a:accent1>
          <a:srgbClr val="C5BA6B"/>
        </a:accent1>
        <a:accent2>
          <a:srgbClr val="669900"/>
        </a:accent2>
        <a:accent3>
          <a:srgbClr val="FFFFFF"/>
        </a:accent3>
        <a:accent4>
          <a:srgbClr val="154550"/>
        </a:accent4>
        <a:accent5>
          <a:srgbClr val="DFD9BA"/>
        </a:accent5>
        <a:accent6>
          <a:srgbClr val="5C8A00"/>
        </a:accent6>
        <a:hlink>
          <a:srgbClr val="E57C4D"/>
        </a:hlink>
        <a:folHlink>
          <a:srgbClr val="969696"/>
        </a:folHlink>
      </a:clrScheme>
      <a:clrMap bg1="lt1" tx1="dk1" bg2="lt2" tx2="dk2" accent1="accent1" accent2="accent2" accent3="accent3" accent4="accent4" accent5="accent5" accent6="accent6" hlink="hlink" folHlink="folHlink"/>
    </a:extraClrScheme>
    <a:extraClrScheme>
      <a:clrScheme name="009TGp_Computer_new 3">
        <a:dk1>
          <a:srgbClr val="191961"/>
        </a:dk1>
        <a:lt1>
          <a:srgbClr val="FFFFFF"/>
        </a:lt1>
        <a:dk2>
          <a:srgbClr val="5D4CDC"/>
        </a:dk2>
        <a:lt2>
          <a:srgbClr val="DDDDDD"/>
        </a:lt2>
        <a:accent1>
          <a:srgbClr val="31B36C"/>
        </a:accent1>
        <a:accent2>
          <a:srgbClr val="0099FF"/>
        </a:accent2>
        <a:accent3>
          <a:srgbClr val="FFFFFF"/>
        </a:accent3>
        <a:accent4>
          <a:srgbClr val="141452"/>
        </a:accent4>
        <a:accent5>
          <a:srgbClr val="ADD6BA"/>
        </a:accent5>
        <a:accent6>
          <a:srgbClr val="008AE7"/>
        </a:accent6>
        <a:hlink>
          <a:srgbClr val="A0963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13960</TotalTime>
  <Words>3531</Words>
  <Application>Microsoft Office PowerPoint</Application>
  <PresentationFormat>On-screen Show (4:3)</PresentationFormat>
  <Paragraphs>584</Paragraphs>
  <Slides>49</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굴림</vt:lpstr>
      <vt:lpstr>Arial</vt:lpstr>
      <vt:lpstr>휴먼모음T</vt:lpstr>
      <vt:lpstr>HY견고딕</vt:lpstr>
      <vt:lpstr>Ebrima</vt:lpstr>
      <vt:lpstr>Times New Roman</vt:lpstr>
      <vt:lpstr>Wingdings</vt:lpstr>
      <vt:lpstr>Calibri</vt:lpstr>
      <vt:lpstr>Tempus Sans ITC</vt:lpstr>
      <vt:lpstr>맑은 고딕</vt:lpstr>
      <vt:lpstr>한양신명조</vt:lpstr>
      <vt:lpstr>1_009TGp_Computer_new</vt:lpstr>
      <vt:lpstr>Slide 1</vt:lpstr>
      <vt:lpstr>목차</vt:lpstr>
      <vt:lpstr>Slide 3</vt:lpstr>
      <vt:lpstr>에너지수입이 국민경제에 갖는 의미</vt:lpstr>
      <vt:lpstr>일본의 무역수지 적자와 경상수지 악화</vt:lpstr>
      <vt:lpstr>에너지이슈의 딜레마</vt:lpstr>
      <vt:lpstr>Slide 7</vt:lpstr>
      <vt:lpstr>직도입관련 논의 (1)</vt:lpstr>
      <vt:lpstr>직도입관련 논의 (2)</vt:lpstr>
      <vt:lpstr>직도입관련 논의 (3)</vt:lpstr>
      <vt:lpstr>LNG직도입과 전력시장 (예: SK E&amp;S)</vt:lpstr>
      <vt:lpstr>국내 발전사 현황 (2012.6 기준, 단위: %,  MW)</vt:lpstr>
      <vt:lpstr>전원구성의 변화 추이와 LNG의 구성비중</vt:lpstr>
      <vt:lpstr>수요감소?? (11차 천연가스수급계획)</vt:lpstr>
      <vt:lpstr>온실가스 방출현황과 지난 정부의 국제적 약속</vt:lpstr>
      <vt:lpstr>Slide 16</vt:lpstr>
      <vt:lpstr>Marcellus Shale</vt:lpstr>
      <vt:lpstr>Slide 18</vt:lpstr>
      <vt:lpstr>현물시장에서는?</vt:lpstr>
      <vt:lpstr>한국, 일본의 LNG도입단가의 비교</vt:lpstr>
      <vt:lpstr>2010년 12월 이후의 중장기 LNG도입계약 </vt:lpstr>
      <vt:lpstr>얼마나 비용이 드는 계약인가? </vt:lpstr>
      <vt:lpstr>LNG 도입계약 현황</vt:lpstr>
      <vt:lpstr>추가 확인된 단기계약물량</vt:lpstr>
      <vt:lpstr>사례로 본 계약형태와 모호한 법적근거</vt:lpstr>
      <vt:lpstr>LNG계약과 누적물량</vt:lpstr>
      <vt:lpstr>그 외의 가스사업 또는 계약</vt:lpstr>
      <vt:lpstr>11차 장기천연가스 수요전망이 갖는 의미</vt:lpstr>
      <vt:lpstr>단군 이래 최대규모의 계약!</vt:lpstr>
      <vt:lpstr>Slide 30</vt:lpstr>
      <vt:lpstr>해당기간 중의 LNG수요추정상의 특이점</vt:lpstr>
      <vt:lpstr>도시가스용 수요전망부문 점검 (KOGAS)</vt:lpstr>
      <vt:lpstr>발전용: 제5차 전력수급기본계획 변경공고 내역 (2011.12.29)</vt:lpstr>
      <vt:lpstr>전력수급계획상의 발전용 LNG 추가설비</vt:lpstr>
      <vt:lpstr>발전용 LNG 추가물량 추정의 문제</vt:lpstr>
      <vt:lpstr>보고된 발전용 LNG 추정방법?</vt:lpstr>
      <vt:lpstr>감사원의 LNG 도입관련 감사결과</vt:lpstr>
      <vt:lpstr>가스공사 이사회 회의록기준</vt:lpstr>
      <vt:lpstr>경직된 에너지 수급계획 수립체계</vt:lpstr>
      <vt:lpstr>LNG도입관련 비공개의 법적근거?</vt:lpstr>
      <vt:lpstr>가스공사의 해명?</vt:lpstr>
      <vt:lpstr>정부의 해명</vt:lpstr>
      <vt:lpstr>0.1% and LNG value-chain</vt:lpstr>
      <vt:lpstr>어디에서도 공식적으로 확인할 수 없는 관련정보</vt:lpstr>
      <vt:lpstr>Slide 45</vt:lpstr>
      <vt:lpstr>이미 발생한 LNG 수급불균형</vt:lpstr>
      <vt:lpstr>짧은 1년반동안 서두른 이유?</vt:lpstr>
      <vt:lpstr>너무나 고비용의 현 LNG수급체계!</vt:lpstr>
      <vt:lpstr>Slide 49</vt:lpstr>
    </vt:vector>
  </TitlesOfParts>
  <Company>아주대</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Suduk</dc:creator>
  <cp:lastModifiedBy>suduk</cp:lastModifiedBy>
  <cp:revision>456</cp:revision>
  <dcterms:created xsi:type="dcterms:W3CDTF">2012-04-23T23:12:35Z</dcterms:created>
  <dcterms:modified xsi:type="dcterms:W3CDTF">2013-05-15T15:07:31Z</dcterms:modified>
</cp:coreProperties>
</file>